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6"/>
  </p:notesMasterIdLst>
  <p:sldIdLst>
    <p:sldId id="256" r:id="rId3"/>
    <p:sldId id="506" r:id="rId4"/>
    <p:sldId id="504" r:id="rId5"/>
    <p:sldId id="258" r:id="rId6"/>
    <p:sldId id="259" r:id="rId7"/>
    <p:sldId id="260" r:id="rId8"/>
    <p:sldId id="261" r:id="rId9"/>
    <p:sldId id="262" r:id="rId10"/>
    <p:sldId id="271" r:id="rId11"/>
    <p:sldId id="272" r:id="rId12"/>
    <p:sldId id="273" r:id="rId13"/>
    <p:sldId id="274" r:id="rId14"/>
    <p:sldId id="275" r:id="rId15"/>
    <p:sldId id="264" r:id="rId16"/>
    <p:sldId id="265" r:id="rId17"/>
    <p:sldId id="266" r:id="rId18"/>
    <p:sldId id="267" r:id="rId19"/>
    <p:sldId id="269"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2" r:id="rId44"/>
    <p:sldId id="300" r:id="rId45"/>
    <p:sldId id="301" r:id="rId46"/>
    <p:sldId id="303" r:id="rId47"/>
    <p:sldId id="305" r:id="rId48"/>
    <p:sldId id="308" r:id="rId49"/>
    <p:sldId id="309" r:id="rId50"/>
    <p:sldId id="516" r:id="rId51"/>
    <p:sldId id="517" r:id="rId52"/>
    <p:sldId id="518" r:id="rId53"/>
    <p:sldId id="313" r:id="rId54"/>
    <p:sldId id="507" r:id="rId55"/>
    <p:sldId id="508" r:id="rId56"/>
    <p:sldId id="509" r:id="rId57"/>
    <p:sldId id="510" r:id="rId58"/>
    <p:sldId id="511" r:id="rId59"/>
    <p:sldId id="512" r:id="rId60"/>
    <p:sldId id="513" r:id="rId61"/>
    <p:sldId id="321" r:id="rId62"/>
    <p:sldId id="322" r:id="rId63"/>
    <p:sldId id="323" r:id="rId64"/>
    <p:sldId id="514" r:id="rId65"/>
    <p:sldId id="515" r:id="rId66"/>
    <p:sldId id="326" r:id="rId67"/>
    <p:sldId id="327" r:id="rId68"/>
    <p:sldId id="519" r:id="rId69"/>
    <p:sldId id="330" r:id="rId70"/>
    <p:sldId id="331" r:id="rId71"/>
    <p:sldId id="332" r:id="rId72"/>
    <p:sldId id="333" r:id="rId73"/>
    <p:sldId id="334" r:id="rId74"/>
    <p:sldId id="335" r:id="rId75"/>
    <p:sldId id="336" r:id="rId76"/>
    <p:sldId id="337" r:id="rId77"/>
    <p:sldId id="338" r:id="rId78"/>
    <p:sldId id="339" r:id="rId79"/>
    <p:sldId id="340"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520" r:id="rId116"/>
    <p:sldId id="521" r:id="rId117"/>
    <p:sldId id="396" r:id="rId118"/>
    <p:sldId id="397" r:id="rId119"/>
    <p:sldId id="398" r:id="rId120"/>
    <p:sldId id="399" r:id="rId121"/>
    <p:sldId id="400" r:id="rId122"/>
    <p:sldId id="401" r:id="rId123"/>
    <p:sldId id="402" r:id="rId124"/>
    <p:sldId id="403" r:id="rId125"/>
    <p:sldId id="404" r:id="rId126"/>
    <p:sldId id="405" r:id="rId127"/>
    <p:sldId id="407" r:id="rId128"/>
    <p:sldId id="408" r:id="rId129"/>
    <p:sldId id="409" r:id="rId130"/>
    <p:sldId id="410" r:id="rId131"/>
    <p:sldId id="411" r:id="rId132"/>
    <p:sldId id="412" r:id="rId133"/>
    <p:sldId id="413" r:id="rId134"/>
    <p:sldId id="414" r:id="rId135"/>
    <p:sldId id="415" r:id="rId136"/>
    <p:sldId id="416" r:id="rId137"/>
    <p:sldId id="417" r:id="rId138"/>
    <p:sldId id="418" r:id="rId139"/>
    <p:sldId id="419" r:id="rId140"/>
    <p:sldId id="420" r:id="rId141"/>
    <p:sldId id="421" r:id="rId142"/>
    <p:sldId id="422" r:id="rId143"/>
    <p:sldId id="423" r:id="rId144"/>
    <p:sldId id="424" r:id="rId145"/>
    <p:sldId id="425" r:id="rId146"/>
    <p:sldId id="426" r:id="rId147"/>
    <p:sldId id="427" r:id="rId148"/>
    <p:sldId id="428" r:id="rId149"/>
    <p:sldId id="429" r:id="rId150"/>
    <p:sldId id="430" r:id="rId151"/>
    <p:sldId id="431"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1" r:id="rId172"/>
    <p:sldId id="452" r:id="rId173"/>
    <p:sldId id="453" r:id="rId174"/>
    <p:sldId id="454" r:id="rId175"/>
    <p:sldId id="455" r:id="rId176"/>
    <p:sldId id="456" r:id="rId177"/>
    <p:sldId id="457" r:id="rId178"/>
    <p:sldId id="458" r:id="rId179"/>
    <p:sldId id="459" r:id="rId180"/>
    <p:sldId id="460" r:id="rId181"/>
    <p:sldId id="461" r:id="rId182"/>
    <p:sldId id="462" r:id="rId183"/>
    <p:sldId id="463" r:id="rId184"/>
    <p:sldId id="464" r:id="rId185"/>
    <p:sldId id="465" r:id="rId186"/>
    <p:sldId id="466" r:id="rId187"/>
    <p:sldId id="467" r:id="rId188"/>
    <p:sldId id="468" r:id="rId189"/>
    <p:sldId id="469" r:id="rId190"/>
    <p:sldId id="470" r:id="rId191"/>
    <p:sldId id="471" r:id="rId192"/>
    <p:sldId id="472" r:id="rId193"/>
    <p:sldId id="473" r:id="rId194"/>
    <p:sldId id="474" r:id="rId195"/>
    <p:sldId id="475" r:id="rId196"/>
    <p:sldId id="476" r:id="rId197"/>
    <p:sldId id="477" r:id="rId198"/>
    <p:sldId id="478" r:id="rId199"/>
    <p:sldId id="479" r:id="rId200"/>
    <p:sldId id="480" r:id="rId201"/>
    <p:sldId id="481" r:id="rId202"/>
    <p:sldId id="482" r:id="rId203"/>
    <p:sldId id="483" r:id="rId204"/>
    <p:sldId id="484" r:id="rId205"/>
    <p:sldId id="485" r:id="rId206"/>
    <p:sldId id="486" r:id="rId207"/>
    <p:sldId id="487" r:id="rId208"/>
    <p:sldId id="488" r:id="rId209"/>
    <p:sldId id="489" r:id="rId210"/>
    <p:sldId id="490" r:id="rId211"/>
    <p:sldId id="491" r:id="rId212"/>
    <p:sldId id="492" r:id="rId213"/>
    <p:sldId id="493" r:id="rId214"/>
    <p:sldId id="494" r:id="rId215"/>
    <p:sldId id="495" r:id="rId216"/>
    <p:sldId id="496" r:id="rId217"/>
    <p:sldId id="497" r:id="rId218"/>
    <p:sldId id="498" r:id="rId219"/>
    <p:sldId id="499" r:id="rId220"/>
    <p:sldId id="500" r:id="rId221"/>
    <p:sldId id="501" r:id="rId222"/>
    <p:sldId id="502" r:id="rId223"/>
    <p:sldId id="503" r:id="rId224"/>
    <p:sldId id="505" r:id="rId2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124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presProps" Target="presProps.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theme" Target="theme/theme1.xml"/><Relationship Id="rId19" Type="http://schemas.openxmlformats.org/officeDocument/2006/relationships/slide" Target="slides/slide17.xml"/><Relationship Id="rId224" Type="http://schemas.openxmlformats.org/officeDocument/2006/relationships/slide" Target="slides/slide222.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34059A-3B1F-49B0-9282-E8C9F49AC20B}" type="datetimeFigureOut">
              <a:rPr lang="zh-CN" altLang="en-US" smtClean="0"/>
              <a:t>2021/11/21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C12035-BA2C-46B7-B26E-4D80BB9E661D}" type="slidenum">
              <a:rPr lang="zh-CN" altLang="en-US" smtClean="0"/>
              <a:t>‹#›</a:t>
            </a:fld>
            <a:endParaRPr lang="zh-CN" altLang="en-US"/>
          </a:p>
        </p:txBody>
      </p:sp>
    </p:spTree>
    <p:extLst>
      <p:ext uri="{BB962C8B-B14F-4D97-AF65-F5344CB8AC3E}">
        <p14:creationId xmlns:p14="http://schemas.microsoft.com/office/powerpoint/2010/main" val="389345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1DD29A8-9977-448B-A3E1-E620D5AEF646}" type="slidenum">
              <a:rPr lang="en-US" altLang="zh-CN" sz="1200" smtClean="0"/>
              <a:pPr eaLnBrk="1" hangingPunct="1"/>
              <a:t>92</a:t>
            </a:fld>
            <a:endParaRPr lang="en-US" altLang="zh-CN"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C9DEF27-89BD-40F0-9643-252FFEF67F62}" type="slidenum">
              <a:rPr lang="en-US" altLang="zh-CN" sz="1200" smtClean="0"/>
              <a:pPr eaLnBrk="1" hangingPunct="1"/>
              <a:t>93</a:t>
            </a:fld>
            <a:endParaRPr lang="en-US" altLang="zh-CN"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3A29717-B370-423D-8078-887D7DEC2E4D}" type="slidenum">
              <a:rPr lang="en-US" altLang="zh-CN" sz="1200" smtClean="0"/>
              <a:pPr eaLnBrk="1" hangingPunct="1"/>
              <a:t>94</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CA14949-4652-48DA-BF11-2942C3E830ED}" type="slidenum">
              <a:rPr lang="en-US" altLang="zh-CN" sz="1200" smtClean="0"/>
              <a:pPr eaLnBrk="1" hangingPunct="1"/>
              <a:t>95</a:t>
            </a:fld>
            <a:endParaRPr lang="en-US" altLang="zh-CN"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7E3D6AF-C392-4ADB-A4A4-A06B2F4E7610}" type="slidenum">
              <a:rPr lang="en-US" altLang="zh-CN" sz="1200" smtClean="0"/>
              <a:pPr eaLnBrk="1" hangingPunct="1"/>
              <a:t>126</a:t>
            </a:fld>
            <a:endParaRPr lang="en-US" altLang="zh-CN"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DCBDD51-67D7-4C4B-AFED-A03BD8005DD7}" type="slidenum">
              <a:rPr lang="en-US" altLang="zh-CN" sz="1200" smtClean="0"/>
              <a:pPr eaLnBrk="1" hangingPunct="1"/>
              <a:t>127</a:t>
            </a:fld>
            <a:endParaRPr lang="en-US" altLang="zh-CN"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49CE64-090D-402E-8498-468BF48867B6}" type="slidenum">
              <a:rPr lang="en-US" altLang="zh-CN" sz="1200" smtClean="0"/>
              <a:pPr eaLnBrk="1" hangingPunct="1"/>
              <a:t>128</a:t>
            </a:fld>
            <a:endParaRPr lang="en-US" altLang="zh-CN"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282C053-20E8-469B-9212-12346C7C4089}" type="slidenum">
              <a:rPr lang="en-US" altLang="zh-CN" sz="1200" smtClean="0"/>
              <a:pPr eaLnBrk="1" hangingPunct="1"/>
              <a:t>129</a:t>
            </a:fld>
            <a:endParaRPr lang="en-US" altLang="zh-CN" sz="12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9D7BDF6-B01B-4597-AF83-7E3420EA72D3}" type="slidenum">
              <a:rPr lang="en-US" altLang="zh-CN" sz="1200" smtClean="0"/>
              <a:pPr eaLnBrk="1" hangingPunct="1"/>
              <a:t>130</a:t>
            </a:fld>
            <a:endParaRPr lang="en-US" altLang="zh-CN"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CB76D17-AC34-4ADB-B5FF-9944AFDAB60E}" type="slidenum">
              <a:rPr lang="en-US" altLang="zh-CN" sz="1200" smtClean="0"/>
              <a:pPr eaLnBrk="1" hangingPunct="1"/>
              <a:t>131</a:t>
            </a:fld>
            <a:endParaRPr lang="en-US" altLang="zh-CN"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4762281-808F-475A-94A6-1E98FD3A1D88}" type="slidenum">
              <a:rPr lang="en-US" altLang="zh-CN" sz="1200" smtClean="0"/>
              <a:pPr eaLnBrk="1" hangingPunct="1"/>
              <a:t>134</a:t>
            </a:fld>
            <a:endParaRPr lang="en-US" altLang="zh-CN" sz="120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9CB4997-6783-449F-9EC1-5135224D4410}" type="slidenum">
              <a:rPr lang="en-US" altLang="zh-CN" sz="1200" smtClean="0"/>
              <a:pPr eaLnBrk="1" hangingPunct="1"/>
              <a:t>135</a:t>
            </a:fld>
            <a:endParaRPr lang="en-US" altLang="zh-CN" sz="120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2E94955-5AB2-4437-8AFE-BE14205D4165}" type="slidenum">
              <a:rPr lang="en-US" altLang="zh-CN" sz="1200" smtClean="0"/>
              <a:pPr eaLnBrk="1" hangingPunct="1"/>
              <a:t>136</a:t>
            </a:fld>
            <a:endParaRPr lang="en-US" altLang="zh-CN"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1B69A5A-6D72-40B3-8339-27B7D5451040}" type="slidenum">
              <a:rPr lang="en-US" altLang="zh-CN" sz="1200" smtClean="0"/>
              <a:pPr eaLnBrk="1" hangingPunct="1"/>
              <a:t>141</a:t>
            </a:fld>
            <a:endParaRPr lang="en-US" altLang="zh-CN" sz="12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C12035-BA2C-46B7-B26E-4D80BB9E661D}" type="slidenum">
              <a:rPr lang="zh-CN" altLang="en-US" smtClean="0"/>
              <a:t>76</a:t>
            </a:fld>
            <a:endParaRPr lang="zh-CN" altLang="en-US"/>
          </a:p>
        </p:txBody>
      </p:sp>
    </p:spTree>
    <p:extLst>
      <p:ext uri="{BB962C8B-B14F-4D97-AF65-F5344CB8AC3E}">
        <p14:creationId xmlns:p14="http://schemas.microsoft.com/office/powerpoint/2010/main" val="3731720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2E071C0-4A5C-47CD-8C92-6512BF57C4C2}" type="slidenum">
              <a:rPr lang="en-US" altLang="zh-CN" sz="1200" smtClean="0"/>
              <a:pPr eaLnBrk="1" hangingPunct="1"/>
              <a:t>77</a:t>
            </a:fld>
            <a:endParaRPr lang="en-US" altLang="zh-CN"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98CA6E7-0D1C-484C-B390-8ED51C336F77}" type="slidenum">
              <a:rPr lang="en-US" altLang="zh-CN" sz="1200" smtClean="0">
                <a:latin typeface="Arial" pitchFamily="34" charset="0"/>
              </a:rPr>
              <a:pPr eaLnBrk="1" hangingPunct="1"/>
              <a:t>78</a:t>
            </a:fld>
            <a:endParaRPr lang="en-US" altLang="zh-CN" sz="1200">
              <a:latin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9A5CB48-7BA8-4185-8FDB-36C11DED468B}" type="slidenum">
              <a:rPr lang="en-US" altLang="zh-CN" sz="1200" smtClean="0">
                <a:latin typeface="Arial" pitchFamily="34" charset="0"/>
              </a:rPr>
              <a:pPr eaLnBrk="1" hangingPunct="1"/>
              <a:t>79</a:t>
            </a:fld>
            <a:endParaRPr lang="en-US" altLang="zh-CN" sz="1200">
              <a:latin typeface="Arial"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052574D-9B6B-4549-A32D-98B9642252AC}" type="slidenum">
              <a:rPr lang="en-US" altLang="zh-CN" sz="1200" smtClean="0"/>
              <a:pPr eaLnBrk="1" hangingPunct="1"/>
              <a:t>86</a:t>
            </a:fld>
            <a:endParaRPr lang="en-US" altLang="zh-CN"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533D076-75BC-4AF2-B636-C358B8FE9C22}" type="slidenum">
              <a:rPr lang="en-US" altLang="zh-CN" sz="1200" smtClean="0"/>
              <a:pPr eaLnBrk="1" hangingPunct="1"/>
              <a:t>87</a:t>
            </a:fld>
            <a:endParaRPr lang="en-US" altLang="zh-CN"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DDA0762-BEC5-49B1-BA0A-168323A5D4E5}" type="slidenum">
              <a:rPr lang="en-US" altLang="zh-CN" sz="1200" smtClean="0"/>
              <a:pPr eaLnBrk="1" hangingPunct="1"/>
              <a:t>90</a:t>
            </a:fld>
            <a:endParaRPr lang="en-US" altLang="zh-CN"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7715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1692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42839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14540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28296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76541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72970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5863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917425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98932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4797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53350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3.wmf"/><Relationship Id="rId4" Type="http://schemas.openxmlformats.org/officeDocument/2006/relationships/oleObject" Target="../embeddings/oleObject3.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mailto:maokeji@zjut.edu.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file:///G:\&#32593;&#32476;&#23433;&#20840;\chaper5\5-03.jpg" TargetMode="External"/><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980728"/>
            <a:ext cx="8352928" cy="1470025"/>
          </a:xfrm>
        </p:spPr>
        <p:txBody>
          <a:bodyPr>
            <a:noAutofit/>
          </a:bodyPr>
          <a:lstStyle/>
          <a:p>
            <a:r>
              <a:rPr lang="zh-CN" altLang="en-US" sz="4800" b="1" dirty="0"/>
              <a:t>第</a:t>
            </a:r>
            <a:r>
              <a:rPr lang="en-US" altLang="zh-CN" sz="4800" b="1" dirty="0"/>
              <a:t>6</a:t>
            </a:r>
            <a:r>
              <a:rPr lang="zh-CN" altLang="en-US" sz="4800" b="1" dirty="0"/>
              <a:t>章计算机网络与安全</a:t>
            </a:r>
          </a:p>
        </p:txBody>
      </p:sp>
      <p:sp>
        <p:nvSpPr>
          <p:cNvPr id="3" name="副标题 2"/>
          <p:cNvSpPr>
            <a:spLocks noGrp="1"/>
          </p:cNvSpPr>
          <p:nvPr>
            <p:ph type="subTitle" idx="1"/>
          </p:nvPr>
        </p:nvSpPr>
        <p:spPr>
          <a:xfrm>
            <a:off x="5364088" y="3068960"/>
            <a:ext cx="2880320" cy="1752600"/>
          </a:xfrm>
        </p:spPr>
        <p:txBody>
          <a:bodyPr>
            <a:normAutofit fontScale="85000" lnSpcReduction="20000"/>
          </a:bodyPr>
          <a:lstStyle/>
          <a:p>
            <a:pPr algn="l"/>
            <a:r>
              <a:rPr lang="zh-CN" altLang="en-US" sz="4400" b="1" dirty="0">
                <a:solidFill>
                  <a:srgbClr val="7030A0"/>
                </a:solidFill>
                <a:latin typeface="华文新魏" pitchFamily="2" charset="-122"/>
                <a:ea typeface="华文新魏" pitchFamily="2" charset="-122"/>
              </a:rPr>
              <a:t>博    士</a:t>
            </a:r>
            <a:endParaRPr lang="en-US" altLang="zh-CN" sz="4400" b="1" dirty="0">
              <a:solidFill>
                <a:srgbClr val="7030A0"/>
              </a:solidFill>
              <a:latin typeface="华文新魏" pitchFamily="2" charset="-122"/>
              <a:ea typeface="华文新魏" pitchFamily="2" charset="-122"/>
            </a:endParaRPr>
          </a:p>
          <a:p>
            <a:pPr algn="l"/>
            <a:r>
              <a:rPr lang="zh-CN" altLang="en-US" sz="4400" b="1" dirty="0">
                <a:solidFill>
                  <a:srgbClr val="7030A0"/>
                </a:solidFill>
                <a:latin typeface="华文新魏" pitchFamily="2" charset="-122"/>
                <a:ea typeface="华文新魏" pitchFamily="2" charset="-122"/>
              </a:rPr>
              <a:t>副教授</a:t>
            </a:r>
            <a:endParaRPr lang="en-US" altLang="zh-CN" sz="4400" b="1" dirty="0">
              <a:solidFill>
                <a:srgbClr val="7030A0"/>
              </a:solidFill>
              <a:latin typeface="华文新魏" pitchFamily="2" charset="-122"/>
              <a:ea typeface="华文新魏" pitchFamily="2" charset="-122"/>
            </a:endParaRPr>
          </a:p>
          <a:p>
            <a:pPr algn="l"/>
            <a:r>
              <a:rPr lang="zh-CN" altLang="en-US" sz="4400" b="1" dirty="0">
                <a:solidFill>
                  <a:srgbClr val="7030A0"/>
                </a:solidFill>
                <a:latin typeface="华文新魏" pitchFamily="2" charset="-122"/>
                <a:ea typeface="华文新魏" pitchFamily="2" charset="-122"/>
              </a:rPr>
              <a:t>硕士生导师</a:t>
            </a:r>
          </a:p>
        </p:txBody>
      </p:sp>
      <p:sp>
        <p:nvSpPr>
          <p:cNvPr id="5" name="文本框 4">
            <a:extLst>
              <a:ext uri="{FF2B5EF4-FFF2-40B4-BE49-F238E27FC236}">
                <a16:creationId xmlns:a16="http://schemas.microsoft.com/office/drawing/2014/main" id="{54A74CC3-E1EC-4DA5-BDB8-A9DB1151B31D}"/>
              </a:ext>
            </a:extLst>
          </p:cNvPr>
          <p:cNvSpPr txBox="1"/>
          <p:nvPr/>
        </p:nvSpPr>
        <p:spPr>
          <a:xfrm>
            <a:off x="2771800" y="3444777"/>
            <a:ext cx="1781944" cy="646331"/>
          </a:xfrm>
          <a:prstGeom prst="rect">
            <a:avLst/>
          </a:prstGeom>
          <a:noFill/>
        </p:spPr>
        <p:txBody>
          <a:bodyPr wrap="square">
            <a:spAutoFit/>
          </a:bodyPr>
          <a:lstStyle/>
          <a:p>
            <a:r>
              <a:rPr lang="zh-CN" altLang="en-US" sz="3600" b="1" dirty="0">
                <a:solidFill>
                  <a:srgbClr val="7030A0"/>
                </a:solidFill>
                <a:latin typeface="华文新魏" panose="02010800040101010101" pitchFamily="2" charset="-122"/>
                <a:ea typeface="华文新魏" panose="02010800040101010101" pitchFamily="2" charset="-122"/>
              </a:rPr>
              <a:t>毛科技 </a:t>
            </a:r>
          </a:p>
        </p:txBody>
      </p:sp>
    </p:spTree>
    <p:extLst>
      <p:ext uri="{BB962C8B-B14F-4D97-AF65-F5344CB8AC3E}">
        <p14:creationId xmlns:p14="http://schemas.microsoft.com/office/powerpoint/2010/main" val="3687683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4"/>
          <p:cNvSpPr>
            <a:spLocks noGrp="1"/>
          </p:cNvSpPr>
          <p:nvPr>
            <p:ph type="title" idx="4294967295"/>
          </p:nvPr>
        </p:nvSpPr>
        <p:spPr>
          <a:xfrm>
            <a:off x="846138" y="228600"/>
            <a:ext cx="8013700" cy="914400"/>
          </a:xfrm>
        </p:spPr>
        <p:txBody>
          <a:bodyPr anchor="ctr"/>
          <a:lstStyle/>
          <a:p>
            <a:pPr eaLnBrk="1" hangingPunct="1"/>
            <a:r>
              <a:rPr lang="zh-CN" altLang="en-US" sz="4200" b="1" dirty="0">
                <a:solidFill>
                  <a:srgbClr val="003399"/>
                </a:solidFill>
              </a:rPr>
              <a:t>环形</a:t>
            </a:r>
          </a:p>
        </p:txBody>
      </p:sp>
      <p:sp>
        <p:nvSpPr>
          <p:cNvPr id="41" name="Rectangle 3"/>
          <p:cNvSpPr txBox="1">
            <a:spLocks noChangeArrowheads="1"/>
          </p:cNvSpPr>
          <p:nvPr/>
        </p:nvSpPr>
        <p:spPr bwMode="auto">
          <a:xfrm>
            <a:off x="590550" y="1619250"/>
            <a:ext cx="7058025" cy="723900"/>
          </a:xfrm>
          <a:prstGeom prst="rect">
            <a:avLst/>
          </a:prstGeom>
          <a:noFill/>
          <a:ln w="9525">
            <a:noFill/>
            <a:miter lim="800000"/>
            <a:headEnd/>
            <a:tailEnd/>
          </a:ln>
        </p:spPr>
        <p:txBody>
          <a:bodyPr/>
          <a:lstStyle/>
          <a:p>
            <a:pPr marL="342900" indent="-342900" algn="l" eaLnBrk="0" hangingPunct="0">
              <a:spcBef>
                <a:spcPts val="600"/>
              </a:spcBef>
              <a:buClr>
                <a:srgbClr val="C00000"/>
              </a:buClr>
              <a:buSzPct val="95000"/>
              <a:defRPr/>
            </a:pPr>
            <a:r>
              <a:rPr kumimoji="0" lang="zh-CN" altLang="en-US" sz="2800" kern="0" dirty="0">
                <a:latin typeface="+mn-lt"/>
                <a:ea typeface="楷体_GB2312" pitchFamily="49" charset="-122"/>
              </a:rPr>
              <a:t>  </a:t>
            </a:r>
            <a:r>
              <a:rPr kumimoji="0" lang="zh-CN" altLang="en-US" sz="2800" b="1" kern="0" dirty="0">
                <a:solidFill>
                  <a:srgbClr val="C00000"/>
                </a:solidFill>
                <a:latin typeface="+mn-lt"/>
                <a:ea typeface="楷体_GB2312" pitchFamily="49" charset="-122"/>
              </a:rPr>
              <a:t>特点</a:t>
            </a:r>
            <a:r>
              <a:rPr kumimoji="0" lang="zh-CN" altLang="en-US" sz="2800" kern="0" dirty="0">
                <a:latin typeface="+mn-lt"/>
                <a:ea typeface="楷体_GB2312" pitchFamily="49" charset="-122"/>
              </a:rPr>
              <a:t>：各个节点像链子一样呈环型排列。</a:t>
            </a:r>
            <a:endParaRPr kumimoji="0" lang="en-US" altLang="zh-CN" sz="2800" kern="0" dirty="0">
              <a:latin typeface="+mn-lt"/>
              <a:ea typeface="楷体_GB2312" pitchFamily="49" charset="-122"/>
            </a:endParaRPr>
          </a:p>
        </p:txBody>
      </p:sp>
      <p:grpSp>
        <p:nvGrpSpPr>
          <p:cNvPr id="2" name="组合 31"/>
          <p:cNvGrpSpPr>
            <a:grpSpLocks/>
          </p:cNvGrpSpPr>
          <p:nvPr/>
        </p:nvGrpSpPr>
        <p:grpSpPr bwMode="auto">
          <a:xfrm>
            <a:off x="4175125" y="2524125"/>
            <a:ext cx="3382963" cy="1357313"/>
            <a:chOff x="4174404" y="2524120"/>
            <a:chExt cx="3383700" cy="1357320"/>
          </a:xfrm>
        </p:grpSpPr>
        <p:sp>
          <p:nvSpPr>
            <p:cNvPr id="43" name="矩形 42"/>
            <p:cNvSpPr/>
            <p:nvPr/>
          </p:nvSpPr>
          <p:spPr>
            <a:xfrm>
              <a:off x="4174404" y="3049586"/>
              <a:ext cx="905072" cy="542928"/>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优点</a:t>
              </a:r>
            </a:p>
          </p:txBody>
        </p:sp>
        <p:sp>
          <p:nvSpPr>
            <p:cNvPr id="44" name="云形标注 43"/>
            <p:cNvSpPr/>
            <p:nvPr/>
          </p:nvSpPr>
          <p:spPr>
            <a:xfrm>
              <a:off x="5566945" y="2524120"/>
              <a:ext cx="1991159" cy="1357320"/>
            </a:xfrm>
            <a:prstGeom prst="cloudCallout">
              <a:avLst>
                <a:gd name="adj1" fmla="val -123854"/>
                <a:gd name="adj2" fmla="val 48968"/>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anchor="ctr">
              <a:normAutofit/>
            </a:bodyPr>
            <a:lstStyle/>
            <a:p>
              <a:pPr algn="l">
                <a:defRPr/>
              </a:pPr>
              <a:r>
                <a:rPr kumimoji="0" lang="zh-CN" altLang="en-US" dirty="0">
                  <a:solidFill>
                    <a:schemeClr val="tx1"/>
                  </a:solidFill>
                  <a:latin typeface="楷体_GB2312" pitchFamily="49" charset="-122"/>
                  <a:ea typeface="楷体_GB2312" pitchFamily="49" charset="-122"/>
                </a:rPr>
                <a:t>扩展性好，线路简单</a:t>
              </a:r>
              <a:endParaRPr kumimoji="0" lang="en-US" altLang="zh-CN" dirty="0">
                <a:solidFill>
                  <a:schemeClr val="tx1"/>
                </a:solidFill>
                <a:latin typeface="楷体_GB2312" pitchFamily="49" charset="-122"/>
                <a:ea typeface="楷体_GB2312" pitchFamily="49" charset="-122"/>
              </a:endParaRPr>
            </a:p>
          </p:txBody>
        </p:sp>
      </p:grpSp>
      <p:grpSp>
        <p:nvGrpSpPr>
          <p:cNvPr id="3" name="组合 32"/>
          <p:cNvGrpSpPr>
            <a:grpSpLocks/>
          </p:cNvGrpSpPr>
          <p:nvPr/>
        </p:nvGrpSpPr>
        <p:grpSpPr bwMode="auto">
          <a:xfrm>
            <a:off x="3949700" y="4695825"/>
            <a:ext cx="3789363" cy="1538288"/>
            <a:chOff x="3949580" y="4695832"/>
            <a:chExt cx="3789500" cy="1538296"/>
          </a:xfrm>
        </p:grpSpPr>
        <p:sp>
          <p:nvSpPr>
            <p:cNvPr id="45" name="云形标注 44"/>
            <p:cNvSpPr/>
            <p:nvPr/>
          </p:nvSpPr>
          <p:spPr>
            <a:xfrm>
              <a:off x="5386320" y="4695832"/>
              <a:ext cx="2352760" cy="1538296"/>
            </a:xfrm>
            <a:prstGeom prst="cloudCallout">
              <a:avLst>
                <a:gd name="adj1" fmla="val -106857"/>
                <a:gd name="adj2" fmla="val -43000"/>
              </a:avLst>
            </a:prstGeom>
            <a:solidFill>
              <a:srgbClr val="FF81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kumimoji="0" lang="zh-CN" altLang="en-US" dirty="0">
                  <a:solidFill>
                    <a:schemeClr val="tx1"/>
                  </a:solidFill>
                  <a:latin typeface="楷体_GB2312" pitchFamily="49" charset="-122"/>
                  <a:ea typeface="楷体_GB2312" pitchFamily="49" charset="-122"/>
                </a:rPr>
                <a:t>效率低，环线为瓶颈</a:t>
              </a:r>
            </a:p>
          </p:txBody>
        </p:sp>
        <p:sp>
          <p:nvSpPr>
            <p:cNvPr id="47" name="矩形 46"/>
            <p:cNvSpPr/>
            <p:nvPr/>
          </p:nvSpPr>
          <p:spPr>
            <a:xfrm>
              <a:off x="3949580" y="5119697"/>
              <a:ext cx="904908" cy="401639"/>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缺点</a:t>
              </a:r>
            </a:p>
          </p:txBody>
        </p:sp>
      </p:grpSp>
      <p:grpSp>
        <p:nvGrpSpPr>
          <p:cNvPr id="4" name="组合 30"/>
          <p:cNvGrpSpPr>
            <a:grpSpLocks/>
          </p:cNvGrpSpPr>
          <p:nvPr/>
        </p:nvGrpSpPr>
        <p:grpSpPr bwMode="auto">
          <a:xfrm>
            <a:off x="1042988" y="2795588"/>
            <a:ext cx="2868612" cy="2714625"/>
            <a:chOff x="888886" y="2976560"/>
            <a:chExt cx="3260164" cy="2986104"/>
          </a:xfrm>
        </p:grpSpPr>
        <p:sp>
          <p:nvSpPr>
            <p:cNvPr id="26" name="流程图: 联系 25"/>
            <p:cNvSpPr/>
            <p:nvPr/>
          </p:nvSpPr>
          <p:spPr>
            <a:xfrm>
              <a:off x="1134255" y="3247230"/>
              <a:ext cx="2803705" cy="2715434"/>
            </a:xfrm>
            <a:prstGeom prst="flowChartConnector">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0" lang="zh-CN" altLang="en-US" sz="1800"/>
            </a:p>
          </p:txBody>
        </p:sp>
        <p:sp>
          <p:nvSpPr>
            <p:cNvPr id="25" name="Oval 8"/>
            <p:cNvSpPr>
              <a:spLocks noChangeArrowheads="1"/>
            </p:cNvSpPr>
            <p:nvPr/>
          </p:nvSpPr>
          <p:spPr bwMode="auto">
            <a:xfrm>
              <a:off x="2218571" y="2976560"/>
              <a:ext cx="586361" cy="527370"/>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27" name="Oval 8"/>
            <p:cNvSpPr>
              <a:spLocks noChangeArrowheads="1"/>
            </p:cNvSpPr>
            <p:nvPr/>
          </p:nvSpPr>
          <p:spPr bwMode="auto">
            <a:xfrm>
              <a:off x="888886" y="3971928"/>
              <a:ext cx="586360" cy="527370"/>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28" name="Oval 8"/>
            <p:cNvSpPr>
              <a:spLocks noChangeArrowheads="1"/>
            </p:cNvSpPr>
            <p:nvPr/>
          </p:nvSpPr>
          <p:spPr bwMode="auto">
            <a:xfrm>
              <a:off x="3562690" y="3971928"/>
              <a:ext cx="586360" cy="527370"/>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29" name="Oval 8"/>
            <p:cNvSpPr>
              <a:spLocks noChangeArrowheads="1"/>
            </p:cNvSpPr>
            <p:nvPr/>
          </p:nvSpPr>
          <p:spPr bwMode="auto">
            <a:xfrm>
              <a:off x="1300240" y="5306070"/>
              <a:ext cx="586360" cy="527370"/>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30" name="Oval 8"/>
            <p:cNvSpPr>
              <a:spLocks noChangeArrowheads="1"/>
            </p:cNvSpPr>
            <p:nvPr/>
          </p:nvSpPr>
          <p:spPr bwMode="auto">
            <a:xfrm>
              <a:off x="3151336" y="5328771"/>
              <a:ext cx="586360" cy="527370"/>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grpSp>
    </p:spTree>
    <p:extLst>
      <p:ext uri="{BB962C8B-B14F-4D97-AF65-F5344CB8AC3E}">
        <p14:creationId xmlns:p14="http://schemas.microsoft.com/office/powerpoint/2010/main" val="1438514572"/>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trips(downRigh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2435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0"/>
            <a:ext cx="2681288"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截图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988" y="3429000"/>
            <a:ext cx="308451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截图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3429000"/>
            <a:ext cx="3071813"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448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a:t>拨号上网</a:t>
            </a:r>
          </a:p>
        </p:txBody>
      </p:sp>
      <p:sp>
        <p:nvSpPr>
          <p:cNvPr id="55299" name="内容占位符 2"/>
          <p:cNvSpPr>
            <a:spLocks noGrp="1"/>
          </p:cNvSpPr>
          <p:nvPr>
            <p:ph idx="1"/>
          </p:nvPr>
        </p:nvSpPr>
        <p:spPr/>
        <p:txBody>
          <a:bodyPr/>
          <a:lstStyle/>
          <a:p>
            <a:pPr marL="609600" indent="-609600">
              <a:buSzPct val="90000"/>
              <a:buFont typeface="Wingdings" pitchFamily="2" charset="2"/>
              <a:buChar char="u"/>
            </a:pPr>
            <a:r>
              <a:rPr lang="zh-CN" altLang="en-US"/>
              <a:t>拨号接入：</a:t>
            </a:r>
            <a:r>
              <a:rPr lang="en-US" altLang="zh-CN"/>
              <a:t>Modem</a:t>
            </a:r>
            <a:r>
              <a:rPr lang="zh-CN" altLang="en-US"/>
              <a:t>拨号接入、</a:t>
            </a:r>
            <a:r>
              <a:rPr lang="en-US" altLang="zh-CN"/>
              <a:t>ISDN</a:t>
            </a:r>
            <a:r>
              <a:rPr lang="zh-CN" altLang="en-US"/>
              <a:t>拨号接入和</a:t>
            </a:r>
            <a:r>
              <a:rPr lang="en-US" altLang="zh-CN"/>
              <a:t>ADSL</a:t>
            </a:r>
            <a:r>
              <a:rPr lang="zh-CN" altLang="en-US"/>
              <a:t>拨号接入。</a:t>
            </a:r>
          </a:p>
          <a:p>
            <a:pPr marL="609600" indent="-609600">
              <a:buSzPct val="90000"/>
              <a:buFont typeface="Wingdings" pitchFamily="2" charset="2"/>
              <a:buChar char="u"/>
            </a:pPr>
            <a:r>
              <a:rPr lang="zh-CN" altLang="en-US"/>
              <a:t>用户需要向当地</a:t>
            </a:r>
            <a:r>
              <a:rPr lang="en-US" altLang="zh-CN"/>
              <a:t>ISP</a:t>
            </a:r>
            <a:r>
              <a:rPr lang="zh-CN" altLang="en-US"/>
              <a:t>申请拨号接入服务。</a:t>
            </a:r>
          </a:p>
          <a:p>
            <a:pPr marL="609600" indent="-609600">
              <a:buSzPct val="90000"/>
              <a:buFont typeface="Wingdings" pitchFamily="2" charset="2"/>
              <a:buChar char="u"/>
            </a:pPr>
            <a:r>
              <a:rPr lang="zh-CN" altLang="en-US"/>
              <a:t>拨号接入需要一条专线连接入网计算机和</a:t>
            </a:r>
            <a:r>
              <a:rPr lang="en-US" altLang="zh-CN"/>
              <a:t>ISP</a:t>
            </a:r>
            <a:r>
              <a:rPr lang="zh-CN" altLang="en-US"/>
              <a:t>服务器，需要安装相应的通信软件，通常拨号接入需要进行帐号和密码的验证。</a:t>
            </a:r>
          </a:p>
        </p:txBody>
      </p:sp>
    </p:spTree>
    <p:extLst>
      <p:ext uri="{BB962C8B-B14F-4D97-AF65-F5344CB8AC3E}">
        <p14:creationId xmlns:p14="http://schemas.microsoft.com/office/powerpoint/2010/main" val="1181140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1</a:t>
            </a:r>
            <a:r>
              <a:rPr lang="zh-CN" altLang="en-US" sz="3600"/>
              <a:t>）</a:t>
            </a:r>
          </a:p>
        </p:txBody>
      </p:sp>
      <p:pic>
        <p:nvPicPr>
          <p:cNvPr id="56323" name="Picture 4"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89138"/>
            <a:ext cx="67691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5"/>
          <p:cNvSpPr>
            <a:spLocks noChangeArrowheads="1"/>
          </p:cNvSpPr>
          <p:nvPr/>
        </p:nvSpPr>
        <p:spPr bwMode="auto">
          <a:xfrm>
            <a:off x="755650" y="1382713"/>
            <a:ext cx="8137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2800" b="1"/>
              <a:t>开始 → 程序 → 附件 → 通讯 → 新建连接向导：</a:t>
            </a:r>
          </a:p>
        </p:txBody>
      </p:sp>
    </p:spTree>
    <p:extLst>
      <p:ext uri="{BB962C8B-B14F-4D97-AF65-F5344CB8AC3E}">
        <p14:creationId xmlns:p14="http://schemas.microsoft.com/office/powerpoint/2010/main" val="2067097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2</a:t>
            </a:r>
            <a:r>
              <a:rPr lang="zh-CN" altLang="en-US" sz="3600"/>
              <a:t>）</a:t>
            </a:r>
          </a:p>
        </p:txBody>
      </p:sp>
      <p:pic>
        <p:nvPicPr>
          <p:cNvPr id="57347" name="Picture 5"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84313"/>
            <a:ext cx="669607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5380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3</a:t>
            </a:r>
            <a:r>
              <a:rPr lang="zh-CN" altLang="en-US" sz="3600"/>
              <a:t>）</a:t>
            </a:r>
          </a:p>
        </p:txBody>
      </p:sp>
      <p:pic>
        <p:nvPicPr>
          <p:cNvPr id="58371" name="Picture 5"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57338"/>
            <a:ext cx="7056438"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438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4</a:t>
            </a:r>
            <a:r>
              <a:rPr lang="zh-CN" altLang="en-US" sz="3600"/>
              <a:t>）</a:t>
            </a:r>
          </a:p>
        </p:txBody>
      </p:sp>
      <p:pic>
        <p:nvPicPr>
          <p:cNvPr id="59395" name="Picture 4"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84313"/>
            <a:ext cx="6840537"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492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5</a:t>
            </a:r>
            <a:r>
              <a:rPr lang="zh-CN" altLang="en-US" sz="3600"/>
              <a:t>）</a:t>
            </a:r>
          </a:p>
        </p:txBody>
      </p:sp>
      <p:pic>
        <p:nvPicPr>
          <p:cNvPr id="60419" name="Picture 4"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57338"/>
            <a:ext cx="6624638"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8558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6</a:t>
            </a:r>
            <a:r>
              <a:rPr lang="zh-CN" altLang="en-US" sz="3600"/>
              <a:t>）</a:t>
            </a:r>
          </a:p>
        </p:txBody>
      </p:sp>
      <p:pic>
        <p:nvPicPr>
          <p:cNvPr id="61443" name="Picture 4"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84313"/>
            <a:ext cx="6697662"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543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228600"/>
            <a:ext cx="8174038" cy="752475"/>
          </a:xfrm>
        </p:spPr>
        <p:txBody>
          <a:bodyPr/>
          <a:lstStyle/>
          <a:p>
            <a:r>
              <a:rPr lang="zh-CN" altLang="en-US" sz="3600"/>
              <a:t>拨号方式接入互联网操作（</a:t>
            </a:r>
            <a:r>
              <a:rPr lang="en-US" altLang="zh-CN" sz="3600"/>
              <a:t>7</a:t>
            </a:r>
            <a:r>
              <a:rPr lang="zh-CN" altLang="en-US" sz="3600"/>
              <a:t>）</a:t>
            </a:r>
          </a:p>
        </p:txBody>
      </p:sp>
      <p:pic>
        <p:nvPicPr>
          <p:cNvPr id="62467" name="Picture 4"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357313"/>
            <a:ext cx="4602163"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28657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a:t>无线局域网的接入</a:t>
            </a:r>
          </a:p>
        </p:txBody>
      </p:sp>
      <p:sp>
        <p:nvSpPr>
          <p:cNvPr id="63491" name="内容占位符 2"/>
          <p:cNvSpPr>
            <a:spLocks noGrp="1"/>
          </p:cNvSpPr>
          <p:nvPr>
            <p:ph idx="1"/>
          </p:nvPr>
        </p:nvSpPr>
        <p:spPr>
          <a:xfrm>
            <a:off x="533400" y="1524000"/>
            <a:ext cx="8421688" cy="833438"/>
          </a:xfrm>
        </p:spPr>
        <p:txBody>
          <a:bodyPr/>
          <a:lstStyle/>
          <a:p>
            <a:r>
              <a:rPr lang="zh-CN" altLang="en-US" sz="2000"/>
              <a:t>打开电脑上的无线网卡开关；右键单击“网上邻居”选择“属性”；双击“无线网络连接”的图标，弹出“选择无线网络”的对话框，</a:t>
            </a:r>
          </a:p>
        </p:txBody>
      </p:sp>
      <p:pic>
        <p:nvPicPr>
          <p:cNvPr id="63492" name="图片 12" descr="截图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428875"/>
            <a:ext cx="6429375"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35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4"/>
          <p:cNvSpPr>
            <a:spLocks noGrp="1"/>
          </p:cNvSpPr>
          <p:nvPr>
            <p:ph type="title" idx="4294967295"/>
          </p:nvPr>
        </p:nvSpPr>
        <p:spPr>
          <a:xfrm>
            <a:off x="846138" y="228600"/>
            <a:ext cx="8013700" cy="914400"/>
          </a:xfrm>
        </p:spPr>
        <p:txBody>
          <a:bodyPr anchor="ctr"/>
          <a:lstStyle/>
          <a:p>
            <a:pPr eaLnBrk="1" hangingPunct="1"/>
            <a:r>
              <a:rPr lang="zh-CN" altLang="en-US" sz="4200" b="1" dirty="0">
                <a:solidFill>
                  <a:srgbClr val="003399"/>
                </a:solidFill>
              </a:rPr>
              <a:t>总线形</a:t>
            </a:r>
          </a:p>
        </p:txBody>
      </p:sp>
      <p:sp>
        <p:nvSpPr>
          <p:cNvPr id="41" name="Rectangle 3"/>
          <p:cNvSpPr txBox="1">
            <a:spLocks noChangeArrowheads="1"/>
          </p:cNvSpPr>
          <p:nvPr/>
        </p:nvSpPr>
        <p:spPr bwMode="auto">
          <a:xfrm>
            <a:off x="409575" y="1619250"/>
            <a:ext cx="8053388" cy="1447800"/>
          </a:xfrm>
          <a:prstGeom prst="rect">
            <a:avLst/>
          </a:prstGeom>
          <a:noFill/>
          <a:ln w="9525">
            <a:noFill/>
            <a:miter lim="800000"/>
            <a:headEnd/>
            <a:tailEnd/>
          </a:ln>
        </p:spPr>
        <p:txBody>
          <a:bodyPr/>
          <a:lstStyle/>
          <a:p>
            <a:pPr marL="342900" indent="-342900" algn="l" eaLnBrk="0" hangingPunct="0">
              <a:spcBef>
                <a:spcPts val="600"/>
              </a:spcBef>
              <a:buClr>
                <a:srgbClr val="C00000"/>
              </a:buClr>
              <a:buSzPct val="95000"/>
              <a:defRPr/>
            </a:pPr>
            <a:r>
              <a:rPr kumimoji="0" lang="zh-CN" altLang="en-US" sz="2800" kern="0" dirty="0">
                <a:latin typeface="+mn-lt"/>
                <a:ea typeface="楷体_GB2312" pitchFamily="49" charset="-122"/>
              </a:rPr>
              <a:t>    </a:t>
            </a:r>
            <a:r>
              <a:rPr kumimoji="0" lang="zh-CN" altLang="en-US" sz="2800" b="1" kern="0" dirty="0">
                <a:solidFill>
                  <a:srgbClr val="C00000"/>
                </a:solidFill>
                <a:latin typeface="+mn-lt"/>
                <a:ea typeface="楷体_GB2312" pitchFamily="49" charset="-122"/>
              </a:rPr>
              <a:t>特点</a:t>
            </a:r>
            <a:r>
              <a:rPr kumimoji="0" lang="zh-CN" altLang="en-US" sz="2800" kern="0" dirty="0">
                <a:latin typeface="+mn-lt"/>
                <a:ea typeface="楷体_GB2312" pitchFamily="49" charset="-122"/>
              </a:rPr>
              <a:t>：各个节点像直线一样，依着一条主线，依次排列下去，所有节点均接到此主线上。</a:t>
            </a:r>
            <a:endParaRPr kumimoji="0" lang="en-US" altLang="zh-CN" sz="2800" kern="0" dirty="0">
              <a:latin typeface="+mn-lt"/>
              <a:ea typeface="楷体_GB2312" pitchFamily="49" charset="-122"/>
            </a:endParaRPr>
          </a:p>
        </p:txBody>
      </p:sp>
      <p:grpSp>
        <p:nvGrpSpPr>
          <p:cNvPr id="2" name="组合 38"/>
          <p:cNvGrpSpPr>
            <a:grpSpLocks/>
          </p:cNvGrpSpPr>
          <p:nvPr/>
        </p:nvGrpSpPr>
        <p:grpSpPr bwMode="auto">
          <a:xfrm>
            <a:off x="4391025" y="2936875"/>
            <a:ext cx="3800475" cy="1447800"/>
            <a:chOff x="4391024" y="2936219"/>
            <a:chExt cx="3800496" cy="1447808"/>
          </a:xfrm>
        </p:grpSpPr>
        <p:sp>
          <p:nvSpPr>
            <p:cNvPr id="43" name="矩形 42"/>
            <p:cNvSpPr/>
            <p:nvPr/>
          </p:nvSpPr>
          <p:spPr>
            <a:xfrm rot="21600000">
              <a:off x="4391024" y="3247371"/>
              <a:ext cx="904880" cy="542928"/>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优点</a:t>
              </a:r>
            </a:p>
          </p:txBody>
        </p:sp>
        <p:sp>
          <p:nvSpPr>
            <p:cNvPr id="44" name="云形标注 43"/>
            <p:cNvSpPr/>
            <p:nvPr/>
          </p:nvSpPr>
          <p:spPr>
            <a:xfrm>
              <a:off x="5929321" y="2936219"/>
              <a:ext cx="2262199" cy="1447808"/>
            </a:xfrm>
            <a:prstGeom prst="cloudCallout">
              <a:avLst>
                <a:gd name="adj1" fmla="val -119504"/>
                <a:gd name="adj2" fmla="val 21909"/>
              </a:avLst>
            </a:prstGeom>
            <a:solidFill>
              <a:srgbClr val="66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anchor="ctr">
              <a:normAutofit/>
            </a:bodyPr>
            <a:lstStyle/>
            <a:p>
              <a:pPr algn="l">
                <a:defRPr/>
              </a:pPr>
              <a:r>
                <a:rPr kumimoji="0" lang="zh-CN" altLang="en-US" dirty="0">
                  <a:solidFill>
                    <a:schemeClr val="tx1"/>
                  </a:solidFill>
                  <a:latin typeface="楷体_GB2312" pitchFamily="49" charset="-122"/>
                  <a:ea typeface="楷体_GB2312" pitchFamily="49" charset="-122"/>
                </a:rPr>
                <a:t>扩展方便，利用率高</a:t>
              </a:r>
              <a:endParaRPr kumimoji="0" lang="en-US" altLang="zh-CN" dirty="0">
                <a:solidFill>
                  <a:schemeClr val="tx1"/>
                </a:solidFill>
                <a:latin typeface="楷体_GB2312" pitchFamily="49" charset="-122"/>
                <a:ea typeface="楷体_GB2312" pitchFamily="49" charset="-122"/>
              </a:endParaRPr>
            </a:p>
          </p:txBody>
        </p:sp>
      </p:grpSp>
      <p:grpSp>
        <p:nvGrpSpPr>
          <p:cNvPr id="3" name="组合 37"/>
          <p:cNvGrpSpPr>
            <a:grpSpLocks/>
          </p:cNvGrpSpPr>
          <p:nvPr/>
        </p:nvGrpSpPr>
        <p:grpSpPr bwMode="auto">
          <a:xfrm>
            <a:off x="4387850" y="4695825"/>
            <a:ext cx="3894138" cy="1447800"/>
            <a:chOff x="4388014" y="4695832"/>
            <a:chExt cx="3893994" cy="1447808"/>
          </a:xfrm>
        </p:grpSpPr>
        <p:sp>
          <p:nvSpPr>
            <p:cNvPr id="45" name="云形标注 44"/>
            <p:cNvSpPr/>
            <p:nvPr/>
          </p:nvSpPr>
          <p:spPr>
            <a:xfrm>
              <a:off x="5929420" y="4695832"/>
              <a:ext cx="2352588" cy="1447808"/>
            </a:xfrm>
            <a:prstGeom prst="cloudCallout">
              <a:avLst>
                <a:gd name="adj1" fmla="val -118289"/>
                <a:gd name="adj2" fmla="val -50922"/>
              </a:avLst>
            </a:prstGeom>
            <a:solidFill>
              <a:srgbClr val="FFFF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defRPr/>
              </a:pPr>
              <a:r>
                <a:rPr kumimoji="0" lang="zh-CN" altLang="en-US" dirty="0">
                  <a:solidFill>
                    <a:schemeClr val="tx1"/>
                  </a:solidFill>
                  <a:latin typeface="楷体_GB2312" pitchFamily="49" charset="-122"/>
                  <a:ea typeface="楷体_GB2312" pitchFamily="49" charset="-122"/>
                </a:rPr>
                <a:t>节点较多时，总线负载大</a:t>
              </a:r>
            </a:p>
          </p:txBody>
        </p:sp>
        <p:sp>
          <p:nvSpPr>
            <p:cNvPr id="47" name="矩形 46"/>
            <p:cNvSpPr/>
            <p:nvPr/>
          </p:nvSpPr>
          <p:spPr>
            <a:xfrm>
              <a:off x="4388014" y="4991109"/>
              <a:ext cx="904842" cy="403227"/>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缺点</a:t>
              </a:r>
            </a:p>
          </p:txBody>
        </p:sp>
      </p:grpSp>
      <p:grpSp>
        <p:nvGrpSpPr>
          <p:cNvPr id="4" name="组合 36"/>
          <p:cNvGrpSpPr>
            <a:grpSpLocks/>
          </p:cNvGrpSpPr>
          <p:nvPr/>
        </p:nvGrpSpPr>
        <p:grpSpPr bwMode="auto">
          <a:xfrm>
            <a:off x="871538" y="3259138"/>
            <a:ext cx="3429000" cy="2160587"/>
            <a:chOff x="871798" y="3259046"/>
            <a:chExt cx="3456000" cy="2083649"/>
          </a:xfrm>
        </p:grpSpPr>
        <p:sp>
          <p:nvSpPr>
            <p:cNvPr id="19463" name="Oval 7"/>
            <p:cNvSpPr>
              <a:spLocks noChangeArrowheads="1"/>
            </p:cNvSpPr>
            <p:nvPr/>
          </p:nvSpPr>
          <p:spPr bwMode="auto">
            <a:xfrm>
              <a:off x="1495408" y="3259046"/>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64" name="Line 19"/>
            <p:cNvSpPr>
              <a:spLocks noChangeShapeType="1"/>
            </p:cNvSpPr>
            <p:nvPr/>
          </p:nvSpPr>
          <p:spPr bwMode="auto">
            <a:xfrm flipH="1">
              <a:off x="1767727" y="3734551"/>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5" name="Oval 7"/>
            <p:cNvSpPr>
              <a:spLocks noChangeArrowheads="1"/>
            </p:cNvSpPr>
            <p:nvPr/>
          </p:nvSpPr>
          <p:spPr bwMode="auto">
            <a:xfrm>
              <a:off x="2493955" y="3259046"/>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66" name="Line 19"/>
            <p:cNvSpPr>
              <a:spLocks noChangeShapeType="1"/>
            </p:cNvSpPr>
            <p:nvPr/>
          </p:nvSpPr>
          <p:spPr bwMode="auto">
            <a:xfrm flipH="1">
              <a:off x="2766274" y="3734551"/>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7" name="Oval 7"/>
            <p:cNvSpPr>
              <a:spLocks noChangeArrowheads="1"/>
            </p:cNvSpPr>
            <p:nvPr/>
          </p:nvSpPr>
          <p:spPr bwMode="auto">
            <a:xfrm>
              <a:off x="3489323" y="3259046"/>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68" name="Line 19"/>
            <p:cNvSpPr>
              <a:spLocks noChangeShapeType="1"/>
            </p:cNvSpPr>
            <p:nvPr/>
          </p:nvSpPr>
          <p:spPr bwMode="auto">
            <a:xfrm flipH="1">
              <a:off x="3761642" y="3734551"/>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cxnSp>
          <p:nvCxnSpPr>
            <p:cNvPr id="23" name="直接连接符 22"/>
            <p:cNvCxnSpPr/>
            <p:nvPr/>
          </p:nvCxnSpPr>
          <p:spPr>
            <a:xfrm>
              <a:off x="871798" y="4316945"/>
              <a:ext cx="3456000" cy="15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70" name="Oval 7"/>
            <p:cNvSpPr>
              <a:spLocks noChangeArrowheads="1"/>
            </p:cNvSpPr>
            <p:nvPr/>
          </p:nvSpPr>
          <p:spPr bwMode="auto">
            <a:xfrm>
              <a:off x="1039789" y="4874383"/>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71" name="Line 19"/>
            <p:cNvSpPr>
              <a:spLocks noChangeShapeType="1"/>
            </p:cNvSpPr>
            <p:nvPr/>
          </p:nvSpPr>
          <p:spPr bwMode="auto">
            <a:xfrm flipH="1">
              <a:off x="1311253" y="4318008"/>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2" name="Oval 7"/>
            <p:cNvSpPr>
              <a:spLocks noChangeArrowheads="1"/>
            </p:cNvSpPr>
            <p:nvPr/>
          </p:nvSpPr>
          <p:spPr bwMode="auto">
            <a:xfrm>
              <a:off x="2038336" y="4874383"/>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73" name="Line 19"/>
            <p:cNvSpPr>
              <a:spLocks noChangeShapeType="1"/>
            </p:cNvSpPr>
            <p:nvPr/>
          </p:nvSpPr>
          <p:spPr bwMode="auto">
            <a:xfrm flipH="1">
              <a:off x="2309800" y="4318008"/>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4" name="Oval 7"/>
            <p:cNvSpPr>
              <a:spLocks noChangeArrowheads="1"/>
            </p:cNvSpPr>
            <p:nvPr/>
          </p:nvSpPr>
          <p:spPr bwMode="auto">
            <a:xfrm>
              <a:off x="3033704" y="4874383"/>
              <a:ext cx="539749" cy="46831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19475" name="Line 19"/>
            <p:cNvSpPr>
              <a:spLocks noChangeShapeType="1"/>
            </p:cNvSpPr>
            <p:nvPr/>
          </p:nvSpPr>
          <p:spPr bwMode="auto">
            <a:xfrm flipH="1">
              <a:off x="3305168" y="4318008"/>
              <a:ext cx="0" cy="576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951112040"/>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p:cNvSpPr>
            <a:spLocks noGrp="1"/>
          </p:cNvSpPr>
          <p:nvPr>
            <p:ph idx="1"/>
          </p:nvPr>
        </p:nvSpPr>
        <p:spPr>
          <a:xfrm>
            <a:off x="539552" y="836712"/>
            <a:ext cx="8421688" cy="976313"/>
          </a:xfrm>
        </p:spPr>
        <p:txBody>
          <a:bodyPr>
            <a:normAutofit fontScale="92500" lnSpcReduction="20000"/>
          </a:bodyPr>
          <a:lstStyle/>
          <a:p>
            <a:r>
              <a:rPr lang="zh-CN" altLang="en-US" sz="2400" dirty="0"/>
              <a:t>在图中选择你所要连接的网络，一般的无线网络都设有密码（联系网络管理员获取无线网络连接密码），例如选择图中的“</a:t>
            </a:r>
            <a:r>
              <a:rPr lang="en-US" altLang="zh-CN" sz="2400" dirty="0"/>
              <a:t>WSN</a:t>
            </a:r>
            <a:r>
              <a:rPr lang="zh-CN" altLang="en-US" sz="2400" dirty="0"/>
              <a:t>”，单击“连接”</a:t>
            </a:r>
          </a:p>
        </p:txBody>
      </p:sp>
      <p:pic>
        <p:nvPicPr>
          <p:cNvPr id="64516" name="图片 13" descr="截图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348880"/>
            <a:ext cx="5500688"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129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p:cNvSpPr>
            <a:spLocks noGrp="1"/>
          </p:cNvSpPr>
          <p:nvPr>
            <p:ph idx="1"/>
          </p:nvPr>
        </p:nvSpPr>
        <p:spPr>
          <a:xfrm>
            <a:off x="539552" y="764704"/>
            <a:ext cx="8421688" cy="762000"/>
          </a:xfrm>
        </p:spPr>
        <p:txBody>
          <a:bodyPr>
            <a:normAutofit lnSpcReduction="10000"/>
          </a:bodyPr>
          <a:lstStyle/>
          <a:p>
            <a:r>
              <a:rPr lang="zh-CN" altLang="en-US" sz="2400" dirty="0"/>
              <a:t>在弹出的对话框里输入密钥；若密钥正确，电脑会自动连接到网络并自动获得</a:t>
            </a:r>
            <a:r>
              <a:rPr lang="en-US" altLang="zh-CN" sz="2400" dirty="0"/>
              <a:t>IP</a:t>
            </a:r>
            <a:r>
              <a:rPr lang="zh-CN" altLang="en-US" sz="2400" dirty="0"/>
              <a:t>地址。</a:t>
            </a:r>
          </a:p>
        </p:txBody>
      </p:sp>
      <p:pic>
        <p:nvPicPr>
          <p:cNvPr id="65540" name="图片 14" descr="截图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2132856"/>
            <a:ext cx="542925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568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15" descr="截图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0"/>
            <a:ext cx="5929313"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16" descr="截图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2643188"/>
            <a:ext cx="55721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6588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en-US" altLang="zh-CN" b="1" dirty="0"/>
              <a:t>5G</a:t>
            </a:r>
            <a:r>
              <a:rPr lang="zh-CN" altLang="en-US" b="1" dirty="0"/>
              <a:t>无线上网</a:t>
            </a:r>
            <a:endParaRPr lang="zh-CN" altLang="en-US" dirty="0"/>
          </a:p>
        </p:txBody>
      </p:sp>
      <p:sp>
        <p:nvSpPr>
          <p:cNvPr id="67587" name="内容占位符 2"/>
          <p:cNvSpPr>
            <a:spLocks noGrp="1"/>
          </p:cNvSpPr>
          <p:nvPr>
            <p:ph idx="1"/>
          </p:nvPr>
        </p:nvSpPr>
        <p:spPr/>
        <p:txBody>
          <a:bodyPr>
            <a:normAutofit fontScale="85000" lnSpcReduction="10000"/>
          </a:bodyPr>
          <a:lstStyle/>
          <a:p>
            <a:r>
              <a:rPr lang="zh-CN" altLang="en-US" dirty="0"/>
              <a:t>移动通信的发展</a:t>
            </a:r>
            <a:endParaRPr lang="en-US" altLang="zh-CN" dirty="0"/>
          </a:p>
          <a:p>
            <a:pPr lvl="1"/>
            <a:r>
              <a:rPr lang="en-US" altLang="zh-CN" dirty="0"/>
              <a:t>1G</a:t>
            </a:r>
            <a:r>
              <a:rPr lang="zh-CN" altLang="en-US" dirty="0"/>
              <a:t>、</a:t>
            </a:r>
            <a:r>
              <a:rPr lang="en-US" altLang="zh-CN" dirty="0"/>
              <a:t>2G</a:t>
            </a:r>
            <a:r>
              <a:rPr lang="zh-CN" altLang="en-US" dirty="0"/>
              <a:t>、</a:t>
            </a:r>
            <a:r>
              <a:rPr lang="en-US" altLang="zh-CN" dirty="0"/>
              <a:t>3G</a:t>
            </a:r>
            <a:r>
              <a:rPr lang="zh-CN" altLang="en-US" dirty="0"/>
              <a:t>、</a:t>
            </a:r>
            <a:r>
              <a:rPr lang="en-US" altLang="zh-CN" dirty="0"/>
              <a:t>4G</a:t>
            </a:r>
          </a:p>
          <a:p>
            <a:pPr lvl="1"/>
            <a:r>
              <a:rPr lang="zh-CN" altLang="en-US" dirty="0"/>
              <a:t>从</a:t>
            </a:r>
            <a:r>
              <a:rPr lang="en-US" altLang="zh-CN" dirty="0"/>
              <a:t>1G</a:t>
            </a:r>
            <a:r>
              <a:rPr lang="zh-CN" altLang="en-US" dirty="0"/>
              <a:t>到</a:t>
            </a:r>
            <a:r>
              <a:rPr lang="en-US" altLang="zh-CN" dirty="0"/>
              <a:t>2G</a:t>
            </a:r>
            <a:r>
              <a:rPr lang="zh-CN" altLang="en-US" dirty="0"/>
              <a:t>，实现了模拟通信到数字通信的过渡，移动通信走进了千家万户</a:t>
            </a:r>
            <a:endParaRPr lang="en-US" altLang="zh-CN" dirty="0"/>
          </a:p>
          <a:p>
            <a:pPr lvl="1"/>
            <a:r>
              <a:rPr lang="zh-CN" altLang="en-US" dirty="0"/>
              <a:t>从</a:t>
            </a:r>
            <a:r>
              <a:rPr lang="en-US" altLang="zh-CN" dirty="0"/>
              <a:t>2G</a:t>
            </a:r>
            <a:r>
              <a:rPr lang="zh-CN" altLang="en-US" dirty="0"/>
              <a:t>到</a:t>
            </a:r>
            <a:r>
              <a:rPr lang="en-US" altLang="zh-CN" dirty="0"/>
              <a:t>3G</a:t>
            </a:r>
            <a:r>
              <a:rPr lang="zh-CN" altLang="en-US" dirty="0"/>
              <a:t>、</a:t>
            </a:r>
            <a:r>
              <a:rPr lang="en-US" altLang="zh-CN" dirty="0"/>
              <a:t>4G</a:t>
            </a:r>
            <a:r>
              <a:rPr lang="zh-CN" altLang="en-US" dirty="0"/>
              <a:t>，实现了语音业务到数据业务的转变，传输速率成百倍提升，促进了移动互联网应用的普及和繁荣。</a:t>
            </a:r>
            <a:endParaRPr lang="en-US" altLang="zh-CN" dirty="0"/>
          </a:p>
          <a:p>
            <a:pPr lvl="1"/>
            <a:r>
              <a:rPr lang="en-US" altLang="zh-CN" dirty="0"/>
              <a:t>4G</a:t>
            </a:r>
            <a:r>
              <a:rPr lang="zh-CN" altLang="en-US" dirty="0"/>
              <a:t>网络造就了繁荣的互联网经济，解决了人与人随时随地通信的问题，随着移动互联网快速发展，新服务、新业务不断涌现，移动数据业务流量爆炸式增长</a:t>
            </a:r>
            <a:endParaRPr lang="en-US" altLang="zh-CN" dirty="0"/>
          </a:p>
          <a:p>
            <a:pPr lvl="1"/>
            <a:r>
              <a:rPr lang="en-US" altLang="zh-CN" dirty="0"/>
              <a:t>4G</a:t>
            </a:r>
            <a:r>
              <a:rPr lang="zh-CN" altLang="en-US" dirty="0"/>
              <a:t>移动通信系统难以满足未来移动数据流量暴涨的需求，急需研发下一代移动通信（</a:t>
            </a:r>
            <a:r>
              <a:rPr lang="en-US" altLang="zh-CN" dirty="0"/>
              <a:t>5G</a:t>
            </a:r>
            <a:r>
              <a:rPr lang="zh-CN" altLang="en-US" dirty="0"/>
              <a:t>）系统。</a:t>
            </a:r>
          </a:p>
        </p:txBody>
      </p:sp>
    </p:spTree>
    <p:extLst>
      <p:ext uri="{BB962C8B-B14F-4D97-AF65-F5344CB8AC3E}">
        <p14:creationId xmlns:p14="http://schemas.microsoft.com/office/powerpoint/2010/main" val="75117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FF777-D034-42CC-97B6-8E232C7C68A0}"/>
              </a:ext>
            </a:extLst>
          </p:cNvPr>
          <p:cNvSpPr>
            <a:spLocks noGrp="1"/>
          </p:cNvSpPr>
          <p:nvPr>
            <p:ph type="title"/>
          </p:nvPr>
        </p:nvSpPr>
        <p:spPr/>
        <p:txBody>
          <a:bodyPr/>
          <a:lstStyle/>
          <a:p>
            <a:r>
              <a:rPr lang="en-US" altLang="zh-CN" dirty="0"/>
              <a:t>5G</a:t>
            </a:r>
            <a:r>
              <a:rPr lang="zh-CN" altLang="en-US" dirty="0"/>
              <a:t>的性能指标</a:t>
            </a:r>
          </a:p>
        </p:txBody>
      </p:sp>
      <p:sp>
        <p:nvSpPr>
          <p:cNvPr id="3" name="内容占位符 2">
            <a:extLst>
              <a:ext uri="{FF2B5EF4-FFF2-40B4-BE49-F238E27FC236}">
                <a16:creationId xmlns:a16="http://schemas.microsoft.com/office/drawing/2014/main" id="{4D54BCD8-DA81-4927-8619-A49D3842CFE1}"/>
              </a:ext>
            </a:extLst>
          </p:cNvPr>
          <p:cNvSpPr>
            <a:spLocks noGrp="1"/>
          </p:cNvSpPr>
          <p:nvPr>
            <p:ph idx="1"/>
          </p:nvPr>
        </p:nvSpPr>
        <p:spPr/>
        <p:txBody>
          <a:bodyPr>
            <a:normAutofit fontScale="85000" lnSpcReduction="20000"/>
          </a:bodyPr>
          <a:lstStyle/>
          <a:p>
            <a:r>
              <a:rPr lang="zh-CN" altLang="en-US" dirty="0"/>
              <a:t>峰值速率需要达到</a:t>
            </a:r>
            <a:r>
              <a:rPr lang="en-US" altLang="zh-CN" dirty="0"/>
              <a:t>10-20Gbit/s</a:t>
            </a:r>
            <a:r>
              <a:rPr lang="zh-CN" altLang="en-US" dirty="0"/>
              <a:t>，以满足高清视频、虚拟现实等大数据量传输。</a:t>
            </a:r>
          </a:p>
          <a:p>
            <a:r>
              <a:rPr lang="zh-CN" altLang="en-US" dirty="0"/>
              <a:t>空中接口时延低至</a:t>
            </a:r>
            <a:r>
              <a:rPr lang="en-US" altLang="zh-CN" dirty="0"/>
              <a:t>1ms</a:t>
            </a:r>
            <a:r>
              <a:rPr lang="zh-CN" altLang="en-US" dirty="0"/>
              <a:t>，满足自动驾驶、远程医疗等实时应用。</a:t>
            </a:r>
          </a:p>
          <a:p>
            <a:r>
              <a:rPr lang="zh-CN" altLang="en-US" dirty="0"/>
              <a:t>具备百万连接</a:t>
            </a:r>
            <a:r>
              <a:rPr lang="en-US" altLang="zh-CN" dirty="0"/>
              <a:t>/</a:t>
            </a:r>
            <a:r>
              <a:rPr lang="zh-CN" altLang="en-US" dirty="0"/>
              <a:t>平方公里的设备连接能力，满足物联网通信。</a:t>
            </a:r>
          </a:p>
          <a:p>
            <a:r>
              <a:rPr lang="zh-CN" altLang="en-US" dirty="0"/>
              <a:t>频谱效率要比</a:t>
            </a:r>
            <a:r>
              <a:rPr lang="en-US" altLang="zh-CN" dirty="0"/>
              <a:t>LTE</a:t>
            </a:r>
            <a:r>
              <a:rPr lang="zh-CN" altLang="en-US" dirty="0"/>
              <a:t>提升</a:t>
            </a:r>
            <a:r>
              <a:rPr lang="en-US" altLang="zh-CN" dirty="0"/>
              <a:t>3</a:t>
            </a:r>
            <a:r>
              <a:rPr lang="zh-CN" altLang="en-US" dirty="0"/>
              <a:t>倍以上。 </a:t>
            </a:r>
          </a:p>
          <a:p>
            <a:r>
              <a:rPr lang="zh-CN" altLang="en-US" dirty="0"/>
              <a:t>连续广域覆盖和高移动性下，用户体验速率达到</a:t>
            </a:r>
            <a:r>
              <a:rPr lang="en-US" altLang="zh-CN" dirty="0"/>
              <a:t>100Mbit/s</a:t>
            </a:r>
            <a:r>
              <a:rPr lang="zh-CN" altLang="en-US" dirty="0"/>
              <a:t>。</a:t>
            </a:r>
          </a:p>
          <a:p>
            <a:r>
              <a:rPr lang="zh-CN" altLang="en-US" dirty="0"/>
              <a:t>流量密度达到</a:t>
            </a:r>
            <a:r>
              <a:rPr lang="en-US" altLang="zh-CN" dirty="0"/>
              <a:t>10Mbps/m2</a:t>
            </a:r>
            <a:r>
              <a:rPr lang="zh-CN" altLang="en-US" dirty="0"/>
              <a:t>以上。</a:t>
            </a:r>
          </a:p>
          <a:p>
            <a:r>
              <a:rPr lang="zh-CN" altLang="en-US" dirty="0"/>
              <a:t>移动性支持</a:t>
            </a:r>
            <a:r>
              <a:rPr lang="en-US" altLang="zh-CN" dirty="0"/>
              <a:t>500km/h</a:t>
            </a:r>
            <a:r>
              <a:rPr lang="zh-CN" altLang="en-US" dirty="0"/>
              <a:t>的高速移动。</a:t>
            </a:r>
          </a:p>
        </p:txBody>
      </p:sp>
    </p:spTree>
    <p:extLst>
      <p:ext uri="{BB962C8B-B14F-4D97-AF65-F5344CB8AC3E}">
        <p14:creationId xmlns:p14="http://schemas.microsoft.com/office/powerpoint/2010/main" val="4224262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DD84C-D648-47E7-8E1E-A129C34993D8}"/>
              </a:ext>
            </a:extLst>
          </p:cNvPr>
          <p:cNvSpPr>
            <a:spLocks noGrp="1"/>
          </p:cNvSpPr>
          <p:nvPr>
            <p:ph type="title"/>
          </p:nvPr>
        </p:nvSpPr>
        <p:spPr/>
        <p:txBody>
          <a:bodyPr/>
          <a:lstStyle/>
          <a:p>
            <a:r>
              <a:rPr lang="en-US" altLang="zh-CN" dirty="0"/>
              <a:t>5G Wi-Fi</a:t>
            </a:r>
            <a:endParaRPr lang="zh-CN" altLang="en-US" dirty="0"/>
          </a:p>
        </p:txBody>
      </p:sp>
      <p:sp>
        <p:nvSpPr>
          <p:cNvPr id="3" name="内容占位符 2">
            <a:extLst>
              <a:ext uri="{FF2B5EF4-FFF2-40B4-BE49-F238E27FC236}">
                <a16:creationId xmlns:a16="http://schemas.microsoft.com/office/drawing/2014/main" id="{A7783216-0002-4248-86E5-096FFBD60DDD}"/>
              </a:ext>
            </a:extLst>
          </p:cNvPr>
          <p:cNvSpPr>
            <a:spLocks noGrp="1"/>
          </p:cNvSpPr>
          <p:nvPr>
            <p:ph idx="1"/>
          </p:nvPr>
        </p:nvSpPr>
        <p:spPr/>
        <p:txBody>
          <a:bodyPr/>
          <a:lstStyle/>
          <a:p>
            <a:pPr algn="just"/>
            <a:r>
              <a:rPr lang="en-US" altLang="zh-CN" dirty="0"/>
              <a:t>5G Wi-Fi</a:t>
            </a:r>
            <a:r>
              <a:rPr lang="zh-CN" altLang="en-US" dirty="0"/>
              <a:t>（</a:t>
            </a:r>
            <a:r>
              <a:rPr lang="en-US" altLang="zh-CN" dirty="0"/>
              <a:t>802.11ac</a:t>
            </a:r>
            <a:r>
              <a:rPr lang="zh-CN" altLang="en-US" dirty="0"/>
              <a:t>）是指运行在</a:t>
            </a:r>
            <a:r>
              <a:rPr lang="en-US" altLang="zh-CN" dirty="0"/>
              <a:t>5Ghz</a:t>
            </a:r>
            <a:r>
              <a:rPr lang="zh-CN" altLang="en-US" dirty="0"/>
              <a:t>无线电波频段，且采用</a:t>
            </a:r>
            <a:r>
              <a:rPr lang="en-US" altLang="zh-CN" dirty="0"/>
              <a:t>802.11ac</a:t>
            </a:r>
            <a:r>
              <a:rPr lang="zh-CN" altLang="en-US" dirty="0"/>
              <a:t>协议的</a:t>
            </a:r>
            <a:r>
              <a:rPr lang="en-US" altLang="zh-CN" dirty="0"/>
              <a:t>Wi-Fi</a:t>
            </a:r>
            <a:r>
              <a:rPr lang="zh-CN" altLang="en-US" dirty="0"/>
              <a:t>。</a:t>
            </a:r>
          </a:p>
          <a:p>
            <a:pPr algn="just"/>
            <a:r>
              <a:rPr lang="zh-CN" altLang="en-US" dirty="0"/>
              <a:t>更高的无线传输速度是</a:t>
            </a:r>
            <a:r>
              <a:rPr lang="en-US" altLang="zh-CN" dirty="0"/>
              <a:t>5G Wi-Fi</a:t>
            </a:r>
            <a:r>
              <a:rPr lang="zh-CN" altLang="en-US" dirty="0"/>
              <a:t>的最大特征。业界认为，</a:t>
            </a:r>
            <a:r>
              <a:rPr lang="en-US" altLang="zh-CN" dirty="0"/>
              <a:t>5G Wi-Fi</a:t>
            </a:r>
            <a:r>
              <a:rPr lang="zh-CN" altLang="en-US" dirty="0"/>
              <a:t>的入门级速度达</a:t>
            </a:r>
            <a:r>
              <a:rPr lang="en-US" altLang="zh-CN" dirty="0"/>
              <a:t>433Mbps</a:t>
            </a:r>
            <a:r>
              <a:rPr lang="zh-CN" altLang="en-US" dirty="0"/>
              <a:t>，这至少是</a:t>
            </a:r>
            <a:r>
              <a:rPr lang="en-US" altLang="zh-CN" dirty="0"/>
              <a:t>Wi-Fi</a:t>
            </a:r>
            <a:r>
              <a:rPr lang="zh-CN" altLang="en-US" dirty="0"/>
              <a:t>速率的三倍，一些高性能的</a:t>
            </a:r>
            <a:r>
              <a:rPr lang="en-US" altLang="zh-CN" dirty="0"/>
              <a:t>5G Wi-Fi</a:t>
            </a:r>
            <a:r>
              <a:rPr lang="zh-CN" altLang="en-US" dirty="0"/>
              <a:t>还能达到</a:t>
            </a:r>
            <a:r>
              <a:rPr lang="en-US" altLang="zh-CN" dirty="0"/>
              <a:t>1Gbps</a:t>
            </a:r>
            <a:r>
              <a:rPr lang="zh-CN" altLang="en-US" dirty="0"/>
              <a:t>以上。</a:t>
            </a:r>
          </a:p>
        </p:txBody>
      </p:sp>
    </p:spTree>
    <p:extLst>
      <p:ext uri="{BB962C8B-B14F-4D97-AF65-F5344CB8AC3E}">
        <p14:creationId xmlns:p14="http://schemas.microsoft.com/office/powerpoint/2010/main" val="38095629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dirty="0"/>
              <a:t>Wi-Fi</a:t>
            </a:r>
            <a:r>
              <a:rPr lang="zh-CN" altLang="en-US" dirty="0"/>
              <a:t>接入</a:t>
            </a:r>
          </a:p>
        </p:txBody>
      </p:sp>
      <p:sp>
        <p:nvSpPr>
          <p:cNvPr id="75779" name="内容占位符 2"/>
          <p:cNvSpPr>
            <a:spLocks noGrp="1"/>
          </p:cNvSpPr>
          <p:nvPr>
            <p:ph idx="1"/>
          </p:nvPr>
        </p:nvSpPr>
        <p:spPr/>
        <p:txBody>
          <a:bodyPr>
            <a:normAutofit lnSpcReduction="10000"/>
          </a:bodyPr>
          <a:lstStyle/>
          <a:p>
            <a:r>
              <a:rPr lang="zh-CN" altLang="en-US" dirty="0"/>
              <a:t>如果采用的是</a:t>
            </a:r>
            <a:r>
              <a:rPr lang="en-US" altLang="zh-CN" dirty="0"/>
              <a:t>3G</a:t>
            </a:r>
            <a:r>
              <a:rPr lang="zh-CN" altLang="en-US" dirty="0"/>
              <a:t>无线网络，打开桌面上的“无线宽带”，若在无线宽带连接图中的“无线宽带</a:t>
            </a:r>
            <a:r>
              <a:rPr lang="en-US" altLang="zh-CN" dirty="0"/>
              <a:t>WLAN</a:t>
            </a:r>
            <a:r>
              <a:rPr lang="zh-CN" altLang="en-US" dirty="0"/>
              <a:t>”显示有信号，单击“连接即可”，上网方式与电信</a:t>
            </a:r>
            <a:r>
              <a:rPr lang="en-US" altLang="zh-CN" dirty="0"/>
              <a:t>3G</a:t>
            </a:r>
            <a:r>
              <a:rPr lang="zh-CN" altLang="en-US" dirty="0"/>
              <a:t>无线上网类似，而且速度更快。也可以通过 “热点”来搜索哪些地方为热区。</a:t>
            </a:r>
            <a:endParaRPr lang="en-US" altLang="zh-CN" dirty="0"/>
          </a:p>
          <a:p>
            <a:r>
              <a:rPr lang="zh-CN" altLang="en-US" dirty="0"/>
              <a:t>如果采用的是笔记本无线网卡上网，打开“无线网络连接”，如图，选择“</a:t>
            </a:r>
            <a:r>
              <a:rPr lang="en-US" altLang="zh-CN" dirty="0" err="1"/>
              <a:t>ChinaNet</a:t>
            </a:r>
            <a:r>
              <a:rPr lang="zh-CN" altLang="en-US" dirty="0"/>
              <a:t>”进行连接。</a:t>
            </a:r>
          </a:p>
        </p:txBody>
      </p:sp>
    </p:spTree>
    <p:extLst>
      <p:ext uri="{BB962C8B-B14F-4D97-AF65-F5344CB8AC3E}">
        <p14:creationId xmlns:p14="http://schemas.microsoft.com/office/powerpoint/2010/main" val="3056585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截图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000500"/>
            <a:ext cx="2687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3" descr="截图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0"/>
            <a:ext cx="5572125"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1068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a:t>特别接入方式</a:t>
            </a:r>
          </a:p>
        </p:txBody>
      </p:sp>
      <p:sp>
        <p:nvSpPr>
          <p:cNvPr id="3" name="内容占位符 2"/>
          <p:cNvSpPr>
            <a:spLocks noGrp="1"/>
          </p:cNvSpPr>
          <p:nvPr>
            <p:ph idx="1"/>
          </p:nvPr>
        </p:nvSpPr>
        <p:spPr>
          <a:xfrm>
            <a:off x="403225" y="2500313"/>
            <a:ext cx="8740775" cy="2571750"/>
          </a:xfrm>
        </p:spPr>
        <p:txBody>
          <a:bodyPr/>
          <a:lstStyle/>
          <a:p>
            <a:pPr>
              <a:defRPr/>
            </a:pPr>
            <a:r>
              <a:rPr lang="zh-CN" altLang="en-US" dirty="0"/>
              <a:t>手机插件方式接入</a:t>
            </a:r>
            <a:endParaRPr lang="en-US" altLang="zh-CN" dirty="0"/>
          </a:p>
          <a:p>
            <a:pPr lvl="1">
              <a:defRPr/>
            </a:pPr>
            <a:r>
              <a:rPr lang="zh-CN" altLang="en-US" dirty="0"/>
              <a:t>必要前提：</a:t>
            </a:r>
          </a:p>
          <a:p>
            <a:pPr marL="609600" indent="-609600">
              <a:buFont typeface="Wingdings" pitchFamily="2" charset="2"/>
              <a:buNone/>
              <a:defRPr/>
            </a:pPr>
            <a:r>
              <a:rPr lang="zh-CN" altLang="en-US" sz="2400" dirty="0"/>
              <a:t>    </a:t>
            </a:r>
            <a:r>
              <a:rPr lang="en-US" altLang="zh-CN" sz="2400" dirty="0"/>
              <a:t>1</a:t>
            </a:r>
            <a:r>
              <a:rPr lang="zh-CN" altLang="en-US" sz="2400" dirty="0"/>
              <a:t>、计算机和手机要有通用的接口进行通讯；</a:t>
            </a:r>
          </a:p>
          <a:p>
            <a:pPr marL="609600" indent="-609600">
              <a:buFont typeface="Wingdings" pitchFamily="2" charset="2"/>
              <a:buNone/>
              <a:defRPr/>
            </a:pPr>
            <a:r>
              <a:rPr lang="zh-CN" altLang="en-US" sz="2400" dirty="0"/>
              <a:t>    </a:t>
            </a:r>
            <a:r>
              <a:rPr lang="en-US" altLang="zh-CN" sz="2400" dirty="0"/>
              <a:t>2</a:t>
            </a:r>
            <a:r>
              <a:rPr lang="zh-CN" altLang="en-US" sz="2400" dirty="0"/>
              <a:t>、计算机需要内置调制解调器；</a:t>
            </a:r>
          </a:p>
          <a:p>
            <a:pPr marL="609600" indent="-609600">
              <a:buFont typeface="Wingdings" pitchFamily="2" charset="2"/>
              <a:buNone/>
              <a:defRPr/>
            </a:pPr>
            <a:r>
              <a:rPr lang="zh-CN" altLang="en-US" sz="2400" dirty="0"/>
              <a:t>    </a:t>
            </a:r>
            <a:r>
              <a:rPr lang="en-US" altLang="zh-CN" sz="2400" dirty="0"/>
              <a:t>3</a:t>
            </a:r>
            <a:r>
              <a:rPr lang="zh-CN" altLang="en-US" sz="2400" dirty="0"/>
              <a:t>、手机的</a:t>
            </a:r>
            <a:r>
              <a:rPr lang="en-US" altLang="zh-CN" sz="2400" dirty="0"/>
              <a:t>SIM</a:t>
            </a:r>
            <a:r>
              <a:rPr lang="zh-CN" altLang="en-US" sz="2400" dirty="0"/>
              <a:t>卡一定要具有网络服务功能。</a:t>
            </a:r>
          </a:p>
          <a:p>
            <a:pPr>
              <a:defRPr/>
            </a:pPr>
            <a:endParaRPr lang="zh-CN" altLang="en-US" dirty="0"/>
          </a:p>
        </p:txBody>
      </p:sp>
      <p:sp>
        <p:nvSpPr>
          <p:cNvPr id="4" name="Rectangle 4"/>
          <p:cNvSpPr>
            <a:spLocks noChangeArrowheads="1"/>
          </p:cNvSpPr>
          <p:nvPr/>
        </p:nvSpPr>
        <p:spPr bwMode="auto">
          <a:xfrm>
            <a:off x="357188" y="5429250"/>
            <a:ext cx="79200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SzPct val="60000"/>
              <a:buFont typeface="Wingdings" pitchFamily="2" charset="2"/>
              <a:buChar char="n"/>
            </a:pPr>
            <a:r>
              <a:rPr lang="zh-CN" altLang="en-US" sz="2800" b="1">
                <a:solidFill>
                  <a:schemeClr val="tx2"/>
                </a:solidFill>
              </a:rPr>
              <a:t>操作：分别在笔记本和手机上进行相关软件的设置，笔记本就可以通过手机上网了。</a:t>
            </a:r>
          </a:p>
        </p:txBody>
      </p:sp>
      <p:pic>
        <p:nvPicPr>
          <p:cNvPr id="77829" name="Picture 2"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50" y="1357313"/>
            <a:ext cx="31813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9684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059"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620713"/>
            <a:ext cx="7632700"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1026"/>
          <p:cNvSpPr>
            <a:spLocks noGrp="1" noChangeArrowheads="1"/>
          </p:cNvSpPr>
          <p:nvPr>
            <p:ph type="title"/>
          </p:nvPr>
        </p:nvSpPr>
        <p:spPr>
          <a:xfrm>
            <a:off x="0" y="0"/>
            <a:ext cx="8716963" cy="914400"/>
          </a:xfrm>
        </p:spPr>
        <p:txBody>
          <a:bodyPr/>
          <a:lstStyle/>
          <a:p>
            <a:pPr marL="914400" indent="-914400"/>
            <a:r>
              <a:rPr lang="zh-CN" altLang="en-US"/>
              <a:t>电力线接入</a:t>
            </a:r>
          </a:p>
        </p:txBody>
      </p:sp>
      <p:sp>
        <p:nvSpPr>
          <p:cNvPr id="78852" name="Rectangle 1033"/>
          <p:cNvSpPr>
            <a:spLocks noChangeArrowheads="1"/>
          </p:cNvSpPr>
          <p:nvPr/>
        </p:nvSpPr>
        <p:spPr bwMode="auto">
          <a:xfrm>
            <a:off x="0" y="277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78853" name="Rectangle 1060"/>
          <p:cNvSpPr>
            <a:spLocks noChangeArrowheads="1"/>
          </p:cNvSpPr>
          <p:nvPr/>
        </p:nvSpPr>
        <p:spPr bwMode="auto">
          <a:xfrm>
            <a:off x="4284663" y="4146550"/>
            <a:ext cx="453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spcBef>
                <a:spcPct val="40000"/>
              </a:spcBef>
              <a:buSzPct val="90000"/>
              <a:buFont typeface="Wingdings" pitchFamily="2" charset="2"/>
              <a:buChar char="u"/>
            </a:pPr>
            <a:r>
              <a:rPr lang="en-US" altLang="zh-CN" b="1">
                <a:solidFill>
                  <a:srgbClr val="003399"/>
                </a:solidFill>
              </a:rPr>
              <a:t> </a:t>
            </a:r>
            <a:r>
              <a:rPr lang="zh-CN" altLang="en-US" b="1">
                <a:solidFill>
                  <a:srgbClr val="003399"/>
                </a:solidFill>
              </a:rPr>
              <a:t>利用电力线作为通信载体。</a:t>
            </a:r>
          </a:p>
          <a:p>
            <a:pPr algn="l">
              <a:spcBef>
                <a:spcPct val="40000"/>
              </a:spcBef>
              <a:buSzPct val="90000"/>
              <a:buFont typeface="Wingdings" pitchFamily="2" charset="2"/>
              <a:buChar char="u"/>
            </a:pPr>
            <a:r>
              <a:rPr lang="zh-CN" altLang="en-US" b="1">
                <a:solidFill>
                  <a:srgbClr val="003399"/>
                </a:solidFill>
              </a:rPr>
              <a:t> </a:t>
            </a:r>
            <a:r>
              <a:rPr lang="en-US" altLang="zh-CN" b="1">
                <a:solidFill>
                  <a:srgbClr val="003399"/>
                </a:solidFill>
              </a:rPr>
              <a:t>PLC</a:t>
            </a:r>
            <a:r>
              <a:rPr lang="zh-CN" altLang="en-US" b="1">
                <a:solidFill>
                  <a:srgbClr val="003399"/>
                </a:solidFill>
              </a:rPr>
              <a:t>设备可以分为局端和电力调制解调器（电力猫）。</a:t>
            </a:r>
          </a:p>
          <a:p>
            <a:pPr algn="l">
              <a:spcBef>
                <a:spcPct val="40000"/>
              </a:spcBef>
              <a:buSzPct val="90000"/>
              <a:buFont typeface="Wingdings" pitchFamily="2" charset="2"/>
              <a:buChar char="u"/>
            </a:pPr>
            <a:r>
              <a:rPr lang="zh-CN" altLang="en-US" b="1">
                <a:solidFill>
                  <a:srgbClr val="003399"/>
                </a:solidFill>
              </a:rPr>
              <a:t>局端负责与内部</a:t>
            </a:r>
            <a:r>
              <a:rPr lang="en-US" altLang="zh-CN" b="1">
                <a:solidFill>
                  <a:srgbClr val="003399"/>
                </a:solidFill>
              </a:rPr>
              <a:t>PLC</a:t>
            </a:r>
            <a:r>
              <a:rPr lang="zh-CN" altLang="en-US" b="1">
                <a:solidFill>
                  <a:srgbClr val="003399"/>
                </a:solidFill>
              </a:rPr>
              <a:t>调制解调器的通信和与外部网络的连接。 </a:t>
            </a:r>
          </a:p>
        </p:txBody>
      </p:sp>
    </p:spTree>
    <p:extLst>
      <p:ext uri="{BB962C8B-B14F-4D97-AF65-F5344CB8AC3E}">
        <p14:creationId xmlns:p14="http://schemas.microsoft.com/office/powerpoint/2010/main" val="999123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4"/>
          <p:cNvSpPr>
            <a:spLocks noGrp="1"/>
          </p:cNvSpPr>
          <p:nvPr>
            <p:ph type="title" idx="4294967295"/>
          </p:nvPr>
        </p:nvSpPr>
        <p:spPr>
          <a:xfrm>
            <a:off x="846138" y="228600"/>
            <a:ext cx="8013700" cy="914400"/>
          </a:xfrm>
        </p:spPr>
        <p:txBody>
          <a:bodyPr anchor="ctr"/>
          <a:lstStyle/>
          <a:p>
            <a:pPr eaLnBrk="1" hangingPunct="1"/>
            <a:r>
              <a:rPr lang="zh-CN" altLang="en-US" sz="4200">
                <a:solidFill>
                  <a:srgbClr val="003399"/>
                </a:solidFill>
              </a:rPr>
              <a:t>树型结构</a:t>
            </a:r>
          </a:p>
        </p:txBody>
      </p:sp>
      <p:sp>
        <p:nvSpPr>
          <p:cNvPr id="41" name="Rectangle 3"/>
          <p:cNvSpPr txBox="1">
            <a:spLocks noChangeArrowheads="1"/>
          </p:cNvSpPr>
          <p:nvPr/>
        </p:nvSpPr>
        <p:spPr bwMode="auto">
          <a:xfrm>
            <a:off x="409575" y="1709738"/>
            <a:ext cx="8053388" cy="995362"/>
          </a:xfrm>
          <a:prstGeom prst="rect">
            <a:avLst/>
          </a:prstGeom>
          <a:noFill/>
          <a:ln w="9525">
            <a:noFill/>
            <a:miter lim="800000"/>
            <a:headEnd/>
            <a:tailEnd/>
          </a:ln>
        </p:spPr>
        <p:txBody>
          <a:bodyPr/>
          <a:lstStyle/>
          <a:p>
            <a:pPr marL="342900" indent="-342900" algn="l" eaLnBrk="0" hangingPunct="0">
              <a:spcBef>
                <a:spcPts val="600"/>
              </a:spcBef>
              <a:buClr>
                <a:srgbClr val="C00000"/>
              </a:buClr>
              <a:buSzPct val="95000"/>
              <a:defRPr/>
            </a:pPr>
            <a:r>
              <a:rPr kumimoji="0" lang="zh-CN" altLang="en-US" sz="2800" kern="0" dirty="0">
                <a:latin typeface="+mn-lt"/>
                <a:ea typeface="楷体_GB2312" pitchFamily="49" charset="-122"/>
              </a:rPr>
              <a:t>    </a:t>
            </a:r>
            <a:r>
              <a:rPr kumimoji="0" lang="zh-CN" altLang="en-US" sz="2800" b="1" kern="0" dirty="0">
                <a:solidFill>
                  <a:srgbClr val="C00000"/>
                </a:solidFill>
                <a:latin typeface="+mn-lt"/>
                <a:ea typeface="楷体_GB2312" pitchFamily="49" charset="-122"/>
              </a:rPr>
              <a:t>特点</a:t>
            </a:r>
            <a:r>
              <a:rPr kumimoji="0" lang="zh-CN" altLang="en-US" sz="2800" kern="0" dirty="0">
                <a:latin typeface="+mn-lt"/>
                <a:ea typeface="楷体_GB2312" pitchFamily="49" charset="-122"/>
              </a:rPr>
              <a:t>：各个节点像树枝一样由根部一直往叶部发展，一层一层犹如阶梯状。可用于大型企业。</a:t>
            </a:r>
            <a:endParaRPr kumimoji="0" lang="en-US" altLang="zh-CN" sz="2800" kern="0" dirty="0">
              <a:latin typeface="+mn-lt"/>
              <a:ea typeface="楷体_GB2312" pitchFamily="49" charset="-122"/>
            </a:endParaRPr>
          </a:p>
        </p:txBody>
      </p:sp>
      <p:grpSp>
        <p:nvGrpSpPr>
          <p:cNvPr id="2" name="组合 45"/>
          <p:cNvGrpSpPr>
            <a:grpSpLocks/>
          </p:cNvGrpSpPr>
          <p:nvPr/>
        </p:nvGrpSpPr>
        <p:grpSpPr bwMode="auto">
          <a:xfrm>
            <a:off x="2852738" y="2976563"/>
            <a:ext cx="2352675" cy="3076575"/>
            <a:chOff x="952480" y="2795584"/>
            <a:chExt cx="2624152" cy="3176305"/>
          </a:xfrm>
        </p:grpSpPr>
        <p:sp>
          <p:nvSpPr>
            <p:cNvPr id="20488" name="Line 13"/>
            <p:cNvSpPr>
              <a:spLocks noChangeShapeType="1"/>
            </p:cNvSpPr>
            <p:nvPr/>
          </p:nvSpPr>
          <p:spPr bwMode="auto">
            <a:xfrm flipH="1">
              <a:off x="2128824" y="3248024"/>
              <a:ext cx="466724" cy="63341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89" name="Line 14"/>
            <p:cNvSpPr>
              <a:spLocks noChangeShapeType="1"/>
            </p:cNvSpPr>
            <p:nvPr/>
          </p:nvSpPr>
          <p:spPr bwMode="auto">
            <a:xfrm>
              <a:off x="2024701" y="4243392"/>
              <a:ext cx="0" cy="74333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0" name="Line 15"/>
            <p:cNvSpPr>
              <a:spLocks noChangeShapeType="1"/>
            </p:cNvSpPr>
            <p:nvPr/>
          </p:nvSpPr>
          <p:spPr bwMode="auto">
            <a:xfrm flipV="1">
              <a:off x="1404920" y="4243392"/>
              <a:ext cx="475320" cy="81439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1" name="Line 16"/>
            <p:cNvSpPr>
              <a:spLocks noChangeShapeType="1"/>
            </p:cNvSpPr>
            <p:nvPr/>
          </p:nvSpPr>
          <p:spPr bwMode="auto">
            <a:xfrm>
              <a:off x="2169165" y="4243392"/>
              <a:ext cx="503237" cy="71913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2" name="Line 17"/>
            <p:cNvSpPr>
              <a:spLocks noChangeShapeType="1"/>
            </p:cNvSpPr>
            <p:nvPr/>
          </p:nvSpPr>
          <p:spPr bwMode="auto">
            <a:xfrm flipH="1" flipV="1">
              <a:off x="2762240" y="3248024"/>
              <a:ext cx="452440" cy="63341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493" name="Text Box 19"/>
            <p:cNvSpPr txBox="1">
              <a:spLocks noChangeArrowheads="1"/>
            </p:cNvSpPr>
            <p:nvPr/>
          </p:nvSpPr>
          <p:spPr bwMode="auto">
            <a:xfrm>
              <a:off x="1947848" y="5510224"/>
              <a:ext cx="1223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kumimoji="0" lang="en-US" altLang="zh-CN" b="1">
                  <a:latin typeface="Times New Roman" pitchFamily="18" charset="0"/>
                </a:rPr>
                <a:t>……</a:t>
              </a:r>
              <a:endParaRPr kumimoji="0" lang="en-US" altLang="zh-CN" b="1">
                <a:latin typeface="Arial" pitchFamily="34" charset="0"/>
              </a:endParaRPr>
            </a:p>
          </p:txBody>
        </p:sp>
        <p:sp>
          <p:nvSpPr>
            <p:cNvPr id="20494" name="Oval 7"/>
            <p:cNvSpPr>
              <a:spLocks noChangeArrowheads="1"/>
            </p:cNvSpPr>
            <p:nvPr/>
          </p:nvSpPr>
          <p:spPr bwMode="auto">
            <a:xfrm>
              <a:off x="1766872" y="3790952"/>
              <a:ext cx="542928" cy="490554"/>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0495" name="Oval 8"/>
            <p:cNvSpPr>
              <a:spLocks noChangeArrowheads="1"/>
            </p:cNvSpPr>
            <p:nvPr/>
          </p:nvSpPr>
          <p:spPr bwMode="auto">
            <a:xfrm>
              <a:off x="2400288" y="2795584"/>
              <a:ext cx="542928" cy="490554"/>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0496" name="Oval 9"/>
            <p:cNvSpPr>
              <a:spLocks noChangeArrowheads="1"/>
            </p:cNvSpPr>
            <p:nvPr/>
          </p:nvSpPr>
          <p:spPr bwMode="auto">
            <a:xfrm>
              <a:off x="3033704" y="3790952"/>
              <a:ext cx="542928" cy="490553"/>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0497" name="Oval 10"/>
            <p:cNvSpPr>
              <a:spLocks noChangeArrowheads="1"/>
            </p:cNvSpPr>
            <p:nvPr/>
          </p:nvSpPr>
          <p:spPr bwMode="auto">
            <a:xfrm>
              <a:off x="952480" y="4967296"/>
              <a:ext cx="542928" cy="490553"/>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0498" name="Oval 11"/>
            <p:cNvSpPr>
              <a:spLocks noChangeArrowheads="1"/>
            </p:cNvSpPr>
            <p:nvPr/>
          </p:nvSpPr>
          <p:spPr bwMode="auto">
            <a:xfrm>
              <a:off x="1766872" y="4967296"/>
              <a:ext cx="542928" cy="490553"/>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0499" name="Oval 12"/>
            <p:cNvSpPr>
              <a:spLocks noChangeArrowheads="1"/>
            </p:cNvSpPr>
            <p:nvPr/>
          </p:nvSpPr>
          <p:spPr bwMode="auto">
            <a:xfrm>
              <a:off x="2527941" y="4929182"/>
              <a:ext cx="542928" cy="490554"/>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grpSp>
      <p:grpSp>
        <p:nvGrpSpPr>
          <p:cNvPr id="3" name="组合 50"/>
          <p:cNvGrpSpPr>
            <a:grpSpLocks/>
          </p:cNvGrpSpPr>
          <p:nvPr/>
        </p:nvGrpSpPr>
        <p:grpSpPr bwMode="auto">
          <a:xfrm>
            <a:off x="5114925" y="3067050"/>
            <a:ext cx="1628775" cy="2986088"/>
            <a:chOff x="5567368" y="2976560"/>
            <a:chExt cx="1628784" cy="2986104"/>
          </a:xfrm>
        </p:grpSpPr>
        <p:sp>
          <p:nvSpPr>
            <p:cNvPr id="48" name="椭圆形标注 47"/>
            <p:cNvSpPr/>
            <p:nvPr/>
          </p:nvSpPr>
          <p:spPr>
            <a:xfrm>
              <a:off x="5567368" y="2976560"/>
              <a:ext cx="1357321" cy="814392"/>
            </a:xfrm>
            <a:prstGeom prst="wedgeEllipseCallout">
              <a:avLst>
                <a:gd name="adj1" fmla="val -83756"/>
                <a:gd name="adj2" fmla="val -30910"/>
              </a:avLst>
            </a:prstGeom>
            <a:solidFill>
              <a:srgbClr val="FFC0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kumimoji="0" lang="zh-CN" altLang="en-US" dirty="0">
                  <a:solidFill>
                    <a:schemeClr val="tx1"/>
                  </a:solidFill>
                  <a:latin typeface="华文楷体" pitchFamily="2" charset="-122"/>
                  <a:ea typeface="华文楷体" pitchFamily="2" charset="-122"/>
                </a:rPr>
                <a:t>根节点</a:t>
              </a:r>
            </a:p>
          </p:txBody>
        </p:sp>
        <p:sp>
          <p:nvSpPr>
            <p:cNvPr id="49" name="椭圆形标注 48"/>
            <p:cNvSpPr/>
            <p:nvPr/>
          </p:nvSpPr>
          <p:spPr>
            <a:xfrm>
              <a:off x="5567368" y="5057784"/>
              <a:ext cx="1628784" cy="904880"/>
            </a:xfrm>
            <a:prstGeom prst="wedgeEllipseCallout">
              <a:avLst>
                <a:gd name="adj1" fmla="val -73107"/>
                <a:gd name="adj2" fmla="val -41787"/>
              </a:avLst>
            </a:pr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defRPr/>
              </a:pPr>
              <a:r>
                <a:rPr kumimoji="0" lang="zh-CN" altLang="en-US" dirty="0">
                  <a:solidFill>
                    <a:schemeClr val="tx1"/>
                  </a:solidFill>
                  <a:latin typeface="华文楷体" pitchFamily="2" charset="-122"/>
                  <a:ea typeface="华文楷体" pitchFamily="2" charset="-122"/>
                </a:rPr>
                <a:t>叶子</a:t>
              </a:r>
              <a:endParaRPr kumimoji="0" lang="en-US" altLang="zh-CN" dirty="0">
                <a:solidFill>
                  <a:schemeClr val="tx1"/>
                </a:solidFill>
                <a:latin typeface="华文楷体" pitchFamily="2" charset="-122"/>
                <a:ea typeface="华文楷体" pitchFamily="2" charset="-122"/>
              </a:endParaRPr>
            </a:p>
            <a:p>
              <a:pPr>
                <a:defRPr/>
              </a:pPr>
              <a:r>
                <a:rPr kumimoji="0" lang="zh-CN" altLang="en-US" dirty="0">
                  <a:solidFill>
                    <a:schemeClr val="tx1"/>
                  </a:solidFill>
                  <a:latin typeface="华文楷体" pitchFamily="2" charset="-122"/>
                  <a:ea typeface="华文楷体" pitchFamily="2" charset="-122"/>
                </a:rPr>
                <a:t>节点</a:t>
              </a:r>
            </a:p>
          </p:txBody>
        </p:sp>
      </p:grpSp>
    </p:spTree>
    <p:extLst>
      <p:ext uri="{BB962C8B-B14F-4D97-AF65-F5344CB8AC3E}">
        <p14:creationId xmlns:p14="http://schemas.microsoft.com/office/powerpoint/2010/main" val="2720460898"/>
      </p:ext>
    </p:extLst>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a:t>无线局域网的组建</a:t>
            </a:r>
          </a:p>
        </p:txBody>
      </p:sp>
      <p:sp>
        <p:nvSpPr>
          <p:cNvPr id="79875" name="Rectangle 3"/>
          <p:cNvSpPr>
            <a:spLocks noGrp="1" noChangeArrowheads="1"/>
          </p:cNvSpPr>
          <p:nvPr>
            <p:ph type="body" idx="1"/>
          </p:nvPr>
        </p:nvSpPr>
        <p:spPr>
          <a:xfrm>
            <a:off x="533400" y="1524000"/>
            <a:ext cx="8421688" cy="3333750"/>
          </a:xfrm>
        </p:spPr>
        <p:txBody>
          <a:bodyPr/>
          <a:lstStyle/>
          <a:p>
            <a:r>
              <a:rPr lang="zh-CN" altLang="en-US"/>
              <a:t>无线网络的组建一般采用无线路由器加上宽带运营商提供的调制解调器和账号密码。</a:t>
            </a:r>
          </a:p>
          <a:p>
            <a:r>
              <a:rPr lang="zh-CN" altLang="en-US"/>
              <a:t>电话线与调制解调器相连</a:t>
            </a:r>
          </a:p>
          <a:p>
            <a:r>
              <a:rPr lang="zh-CN" altLang="en-US"/>
              <a:t>调制解调器通过网线与无线路由器的</a:t>
            </a:r>
            <a:r>
              <a:rPr lang="en-US" altLang="zh-CN"/>
              <a:t>WAN</a:t>
            </a:r>
            <a:r>
              <a:rPr lang="zh-CN" altLang="en-US"/>
              <a:t>口相连</a:t>
            </a:r>
          </a:p>
          <a:p>
            <a:r>
              <a:rPr lang="zh-CN" altLang="en-US"/>
              <a:t>无线路由器通过网线与电脑相连 </a:t>
            </a:r>
          </a:p>
        </p:txBody>
      </p:sp>
      <p:pic>
        <p:nvPicPr>
          <p:cNvPr id="79876" name="图片 19" desc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4857750"/>
            <a:ext cx="194468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4919663"/>
            <a:ext cx="30813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935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endParaRPr lang="zh-CN" altLang="zh-CN"/>
          </a:p>
        </p:txBody>
      </p:sp>
      <p:sp>
        <p:nvSpPr>
          <p:cNvPr id="80899" name="Rectangle 3"/>
          <p:cNvSpPr>
            <a:spLocks noGrp="1" noChangeArrowheads="1"/>
          </p:cNvSpPr>
          <p:nvPr>
            <p:ph type="body" idx="1"/>
          </p:nvPr>
        </p:nvSpPr>
        <p:spPr/>
        <p:txBody>
          <a:bodyPr/>
          <a:lstStyle/>
          <a:p>
            <a:r>
              <a:rPr lang="zh-CN" altLang="en-US" sz="2400"/>
              <a:t>根据不同的路由器品牌在浏览器中输入路由器地址以及采用的用户名和密码不同，具体可以查询路由器说明书，在地址栏里输入</a:t>
            </a:r>
            <a:r>
              <a:rPr lang="zh-CN" altLang="en-US" sz="2400">
                <a:latin typeface="Times New Roman" pitchFamily="18" charset="0"/>
              </a:rPr>
              <a:t>“</a:t>
            </a:r>
            <a:r>
              <a:rPr lang="en-US" altLang="zh-CN" sz="2400"/>
              <a:t>http://192.168.1.1</a:t>
            </a:r>
            <a:r>
              <a:rPr lang="en-US" altLang="zh-CN" sz="2400">
                <a:latin typeface="Times New Roman" pitchFamily="18" charset="0"/>
              </a:rPr>
              <a:t>”</a:t>
            </a:r>
            <a:r>
              <a:rPr lang="zh-CN" altLang="en-US" sz="2400"/>
              <a:t>，在弹出的登录框里输入用户名</a:t>
            </a:r>
            <a:r>
              <a:rPr lang="zh-CN" altLang="en-US" sz="2400">
                <a:latin typeface="Times New Roman" pitchFamily="18" charset="0"/>
              </a:rPr>
              <a:t>“</a:t>
            </a:r>
            <a:r>
              <a:rPr lang="en-US" altLang="zh-CN" sz="2400"/>
              <a:t>admin</a:t>
            </a:r>
            <a:r>
              <a:rPr lang="en-US" altLang="zh-CN" sz="2400">
                <a:latin typeface="Times New Roman" pitchFamily="18" charset="0"/>
              </a:rPr>
              <a:t>”</a:t>
            </a:r>
            <a:r>
              <a:rPr lang="zh-CN" altLang="en-US" sz="2400"/>
              <a:t>，密码也为</a:t>
            </a:r>
            <a:r>
              <a:rPr lang="zh-CN" altLang="en-US" sz="2400">
                <a:latin typeface="Times New Roman" pitchFamily="18" charset="0"/>
              </a:rPr>
              <a:t>“</a:t>
            </a:r>
            <a:r>
              <a:rPr lang="en-US" altLang="zh-CN" sz="2400"/>
              <a:t>admin</a:t>
            </a:r>
            <a:r>
              <a:rPr lang="en-US" altLang="zh-CN" sz="2400">
                <a:latin typeface="Times New Roman" pitchFamily="18" charset="0"/>
              </a:rPr>
              <a:t>”</a:t>
            </a:r>
            <a:endParaRPr lang="en-US" altLang="zh-CN" sz="2400"/>
          </a:p>
        </p:txBody>
      </p:sp>
      <p:pic>
        <p:nvPicPr>
          <p:cNvPr id="80900" name="图片 20" descr="截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213100"/>
            <a:ext cx="6408737"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4465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p:txBody>
          <a:bodyPr/>
          <a:lstStyle/>
          <a:p>
            <a:r>
              <a:rPr lang="zh-CN" altLang="en-US" sz="2400"/>
              <a:t>选择</a:t>
            </a:r>
            <a:r>
              <a:rPr lang="zh-CN" altLang="en-US" sz="2400">
                <a:latin typeface="Times New Roman" pitchFamily="18" charset="0"/>
              </a:rPr>
              <a:t>“</a:t>
            </a:r>
            <a:r>
              <a:rPr lang="en-US" altLang="zh-CN" sz="2400"/>
              <a:t>PPPoE(ADSL</a:t>
            </a:r>
            <a:r>
              <a:rPr lang="zh-CN" altLang="en-US" sz="2400"/>
              <a:t>虚拟拨号</a:t>
            </a:r>
            <a:r>
              <a:rPr lang="en-US" altLang="zh-CN" sz="2400"/>
              <a:t>)</a:t>
            </a:r>
            <a:r>
              <a:rPr lang="en-US" altLang="zh-CN" sz="2400">
                <a:latin typeface="Times New Roman" pitchFamily="18" charset="0"/>
              </a:rPr>
              <a:t>”</a:t>
            </a:r>
            <a:r>
              <a:rPr lang="zh-CN" altLang="en-US" sz="2400"/>
              <a:t>，填入宽带上网的账号和密码</a:t>
            </a:r>
          </a:p>
        </p:txBody>
      </p:sp>
      <p:pic>
        <p:nvPicPr>
          <p:cNvPr id="81923" name="图片 21" descr="截图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826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图片 22" descr="截图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9500"/>
            <a:ext cx="48593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图片 23" descr="截图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08500"/>
            <a:ext cx="529272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9371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sz="2400"/>
              <a:t>“</a:t>
            </a:r>
            <a:r>
              <a:rPr lang="zh-CN" altLang="en-US" sz="2400"/>
              <a:t>无线设置”下的“无线网络基本设置”来设置无线密码</a:t>
            </a:r>
          </a:p>
        </p:txBody>
      </p:sp>
      <p:sp>
        <p:nvSpPr>
          <p:cNvPr id="82947" name="Rectangle 3"/>
          <p:cNvSpPr>
            <a:spLocks noGrp="1" noChangeArrowheads="1"/>
          </p:cNvSpPr>
          <p:nvPr>
            <p:ph type="body" idx="1"/>
          </p:nvPr>
        </p:nvSpPr>
        <p:spPr/>
        <p:txBody>
          <a:bodyPr/>
          <a:lstStyle/>
          <a:p>
            <a:endParaRPr lang="zh-CN" altLang="zh-CN" sz="2400"/>
          </a:p>
        </p:txBody>
      </p:sp>
      <p:pic>
        <p:nvPicPr>
          <p:cNvPr id="82948" name="图片 24" descr="截图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41438"/>
            <a:ext cx="460851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图片 25" descr="截图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149725"/>
            <a:ext cx="4681537"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492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a:t>计算机接入网的常见问题</a:t>
            </a:r>
          </a:p>
        </p:txBody>
      </p:sp>
      <p:sp>
        <p:nvSpPr>
          <p:cNvPr id="83971" name="Rectangle 3"/>
          <p:cNvSpPr>
            <a:spLocks noGrp="1" noChangeArrowheads="1"/>
          </p:cNvSpPr>
          <p:nvPr>
            <p:ph type="body" idx="1"/>
          </p:nvPr>
        </p:nvSpPr>
        <p:spPr/>
        <p:txBody>
          <a:bodyPr>
            <a:normAutofit lnSpcReduction="10000"/>
          </a:bodyPr>
          <a:lstStyle/>
          <a:p>
            <a:pPr>
              <a:lnSpc>
                <a:spcPct val="90000"/>
              </a:lnSpc>
            </a:pPr>
            <a:r>
              <a:rPr lang="zh-CN" altLang="en-US"/>
              <a:t>如何检查是否已安装好网卡和网卡驱动</a:t>
            </a:r>
          </a:p>
          <a:p>
            <a:pPr>
              <a:lnSpc>
                <a:spcPct val="90000"/>
              </a:lnSpc>
            </a:pPr>
            <a:r>
              <a:rPr lang="zh-CN" altLang="en-US"/>
              <a:t>能上</a:t>
            </a:r>
            <a:r>
              <a:rPr lang="en-US" altLang="zh-CN"/>
              <a:t>QQ</a:t>
            </a:r>
            <a:r>
              <a:rPr lang="zh-CN" altLang="en-US"/>
              <a:t>、</a:t>
            </a:r>
            <a:r>
              <a:rPr lang="en-US" altLang="zh-CN"/>
              <a:t>MSN</a:t>
            </a:r>
            <a:r>
              <a:rPr lang="zh-CN" altLang="en-US"/>
              <a:t>等聊天工具，但无法浏览网页 </a:t>
            </a:r>
          </a:p>
          <a:p>
            <a:pPr>
              <a:lnSpc>
                <a:spcPct val="90000"/>
              </a:lnSpc>
            </a:pPr>
            <a:r>
              <a:rPr lang="zh-CN" altLang="en-US"/>
              <a:t>拨号上网经常断线的常见原因 </a:t>
            </a:r>
          </a:p>
          <a:p>
            <a:pPr>
              <a:lnSpc>
                <a:spcPct val="90000"/>
              </a:lnSpc>
            </a:pPr>
            <a:r>
              <a:rPr lang="zh-CN" altLang="en-US"/>
              <a:t>插入无线网卡后，计算机没有反应 </a:t>
            </a:r>
          </a:p>
          <a:p>
            <a:pPr>
              <a:lnSpc>
                <a:spcPct val="90000"/>
              </a:lnSpc>
            </a:pPr>
            <a:r>
              <a:rPr lang="zh-CN" altLang="en-US"/>
              <a:t>无线网络连接正常，但是无法访问</a:t>
            </a:r>
            <a:r>
              <a:rPr lang="en-US" altLang="zh-CN"/>
              <a:t>Internet </a:t>
            </a:r>
          </a:p>
          <a:p>
            <a:pPr>
              <a:lnSpc>
                <a:spcPct val="90000"/>
              </a:lnSpc>
            </a:pPr>
            <a:r>
              <a:rPr lang="zh-CN" altLang="en-US"/>
              <a:t>能否用一个路由器实现有线和无线联网 </a:t>
            </a:r>
          </a:p>
          <a:p>
            <a:pPr>
              <a:lnSpc>
                <a:spcPct val="90000"/>
              </a:lnSpc>
            </a:pPr>
            <a:r>
              <a:rPr lang="zh-CN" altLang="en-US"/>
              <a:t>无线网络连接时断时续 </a:t>
            </a:r>
          </a:p>
          <a:p>
            <a:pPr>
              <a:lnSpc>
                <a:spcPct val="90000"/>
              </a:lnSpc>
            </a:pPr>
            <a:r>
              <a:rPr lang="zh-CN" altLang="en-US"/>
              <a:t>无线网卡无法搜索到无线访问点</a:t>
            </a:r>
          </a:p>
        </p:txBody>
      </p:sp>
    </p:spTree>
    <p:extLst>
      <p:ext uri="{BB962C8B-B14F-4D97-AF65-F5344CB8AC3E}">
        <p14:creationId xmlns:p14="http://schemas.microsoft.com/office/powerpoint/2010/main" val="15956059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a:t>手机上网</a:t>
            </a:r>
          </a:p>
        </p:txBody>
      </p:sp>
      <p:sp>
        <p:nvSpPr>
          <p:cNvPr id="84995" name="内容占位符 2"/>
          <p:cNvSpPr>
            <a:spLocks noGrp="1"/>
          </p:cNvSpPr>
          <p:nvPr>
            <p:ph idx="1"/>
          </p:nvPr>
        </p:nvSpPr>
        <p:spPr/>
        <p:txBody>
          <a:bodyPr/>
          <a:lstStyle/>
          <a:p>
            <a:r>
              <a:rPr lang="zh-CN" altLang="en-US" sz="2400"/>
              <a:t>手机上网是指利用支持网络浏览器的手机通过</a:t>
            </a:r>
            <a:r>
              <a:rPr lang="en-US" altLang="zh-CN" sz="2400"/>
              <a:t>WAP</a:t>
            </a:r>
            <a:r>
              <a:rPr lang="zh-CN" altLang="en-US" sz="2400"/>
              <a:t>或者</a:t>
            </a:r>
            <a:r>
              <a:rPr lang="en-US" altLang="zh-CN" sz="2400"/>
              <a:t>3G</a:t>
            </a:r>
            <a:r>
              <a:rPr lang="zh-CN" altLang="en-US" sz="2400"/>
              <a:t>，同互联网相连，从而达到网上冲浪的目的。手机上网具有方便性、随时随地性，已经越来越广泛，逐渐成为现代生活中重要的上网方式之一。</a:t>
            </a:r>
            <a:endParaRPr lang="en-US" altLang="zh-CN" sz="2400"/>
          </a:p>
          <a:p>
            <a:r>
              <a:rPr lang="zh-CN" altLang="en-US" sz="2400"/>
              <a:t>手机上网有</a:t>
            </a:r>
            <a:r>
              <a:rPr lang="en-US" altLang="zh-CN" sz="2400"/>
              <a:t>CMWAP</a:t>
            </a:r>
            <a:r>
              <a:rPr lang="zh-CN" altLang="en-US" sz="2400"/>
              <a:t>和</a:t>
            </a:r>
            <a:r>
              <a:rPr lang="en-US" altLang="zh-CN" sz="2400"/>
              <a:t>CMNET</a:t>
            </a:r>
            <a:r>
              <a:rPr lang="zh-CN" altLang="en-US" sz="2400"/>
              <a:t>两种，这两种方式只是中国移动人为划分的两个</a:t>
            </a:r>
            <a:r>
              <a:rPr lang="en-US" altLang="zh-CN" sz="2400"/>
              <a:t>GPRS</a:t>
            </a:r>
            <a:r>
              <a:rPr lang="zh-CN" altLang="en-US" sz="2400"/>
              <a:t>接入方式。前者是为手机</a:t>
            </a:r>
            <a:r>
              <a:rPr lang="en-US" altLang="zh-CN" sz="2400"/>
              <a:t>WAP</a:t>
            </a:r>
            <a:r>
              <a:rPr lang="zh-CN" altLang="en-US" sz="2400"/>
              <a:t>上网而设立的，后者则主要是为</a:t>
            </a:r>
            <a:r>
              <a:rPr lang="en-US" altLang="zh-CN" sz="2400"/>
              <a:t>PC</a:t>
            </a:r>
            <a:r>
              <a:rPr lang="zh-CN" altLang="en-US" sz="2400"/>
              <a:t>、笔记本电脑、</a:t>
            </a:r>
            <a:r>
              <a:rPr lang="en-US" altLang="zh-CN" sz="2400"/>
              <a:t>PDA</a:t>
            </a:r>
            <a:r>
              <a:rPr lang="zh-CN" altLang="en-US" sz="2400"/>
              <a:t>等利用</a:t>
            </a:r>
            <a:r>
              <a:rPr lang="en-US" altLang="zh-CN" sz="2400"/>
              <a:t>GPRS</a:t>
            </a:r>
            <a:r>
              <a:rPr lang="zh-CN" altLang="en-US" sz="2400"/>
              <a:t>上网服务。它们在实现方式上并没有任何差别，但因为定位不同，所以和</a:t>
            </a:r>
            <a:r>
              <a:rPr lang="en-US" altLang="zh-CN" sz="2400"/>
              <a:t>CMNET</a:t>
            </a:r>
            <a:r>
              <a:rPr lang="zh-CN" altLang="en-US" sz="2400"/>
              <a:t>相比，</a:t>
            </a:r>
            <a:r>
              <a:rPr lang="en-US" altLang="zh-CN" sz="2400"/>
              <a:t>CMWAP</a:t>
            </a:r>
            <a:r>
              <a:rPr lang="zh-CN" altLang="en-US" sz="2400"/>
              <a:t>便有了部分限制，资费上也存在差别。</a:t>
            </a:r>
            <a:endParaRPr lang="en-US" altLang="zh-CN" sz="2400"/>
          </a:p>
          <a:p>
            <a:r>
              <a:rPr lang="zh-CN" altLang="en-US" sz="2400"/>
              <a:t>手机也可以使用</a:t>
            </a:r>
            <a:r>
              <a:rPr lang="en-US" altLang="zh-CN" sz="2400"/>
              <a:t>WLAN</a:t>
            </a:r>
            <a:r>
              <a:rPr lang="zh-CN" altLang="en-US" sz="2400"/>
              <a:t>上网。</a:t>
            </a:r>
          </a:p>
        </p:txBody>
      </p:sp>
    </p:spTree>
    <p:extLst>
      <p:ext uri="{BB962C8B-B14F-4D97-AF65-F5344CB8AC3E}">
        <p14:creationId xmlns:p14="http://schemas.microsoft.com/office/powerpoint/2010/main" val="40734760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150938" y="214313"/>
            <a:ext cx="6445250" cy="857250"/>
          </a:xfrm>
        </p:spPr>
        <p:txBody>
          <a:bodyPr/>
          <a:lstStyle/>
          <a:p>
            <a:pPr eaLnBrk="1" hangingPunct="1"/>
            <a:r>
              <a:rPr lang="zh-CN" altLang="en-US"/>
              <a:t>万维网 </a:t>
            </a:r>
            <a:r>
              <a:rPr lang="en-US" altLang="zh-CN"/>
              <a:t>WWW</a:t>
            </a:r>
            <a:endParaRPr lang="zh-CN" altLang="en-US" sz="4000"/>
          </a:p>
        </p:txBody>
      </p:sp>
      <p:sp>
        <p:nvSpPr>
          <p:cNvPr id="543747" name="Rectangle 3"/>
          <p:cNvSpPr>
            <a:spLocks noGrp="1" noChangeArrowheads="1"/>
          </p:cNvSpPr>
          <p:nvPr>
            <p:ph type="body" idx="1"/>
          </p:nvPr>
        </p:nvSpPr>
        <p:spPr>
          <a:xfrm>
            <a:off x="785813" y="1428750"/>
            <a:ext cx="7772400" cy="4475163"/>
          </a:xfrm>
        </p:spPr>
        <p:txBody>
          <a:bodyPr/>
          <a:lstStyle/>
          <a:p>
            <a:pPr algn="just" eaLnBrk="1" hangingPunct="1"/>
            <a:r>
              <a:rPr lang="zh-CN" altLang="en-US" sz="2800">
                <a:solidFill>
                  <a:schemeClr val="hlink"/>
                </a:solidFill>
              </a:rPr>
              <a:t>万维网</a:t>
            </a:r>
            <a:r>
              <a:rPr lang="zh-CN" altLang="en-US" sz="2800"/>
              <a:t> </a:t>
            </a:r>
            <a:r>
              <a:rPr lang="en-US" altLang="zh-CN" sz="2800"/>
              <a:t>WWW (World Wide Web)</a:t>
            </a:r>
            <a:r>
              <a:rPr lang="zh-CN" altLang="en-US" sz="2800"/>
              <a:t>并非某种特殊的计算机网络。</a:t>
            </a:r>
          </a:p>
          <a:p>
            <a:pPr algn="just" eaLnBrk="1" hangingPunct="1"/>
            <a:r>
              <a:rPr lang="zh-CN" altLang="en-US" sz="2800"/>
              <a:t>万维网是一个大规模的、联机式的信息储藏所。</a:t>
            </a:r>
          </a:p>
          <a:p>
            <a:pPr algn="just" eaLnBrk="1" hangingPunct="1"/>
            <a:r>
              <a:rPr lang="zh-CN" altLang="en-US" sz="2800"/>
              <a:t>万维网用链接的方法能非常方便地从因特网上的一个站点访问另一个站点，从而主动地按需获取丰富的信息。</a:t>
            </a:r>
          </a:p>
          <a:p>
            <a:pPr algn="just" eaLnBrk="1" hangingPunct="1"/>
            <a:r>
              <a:rPr lang="zh-CN" altLang="en-US" sz="2800"/>
              <a:t>这种访问方式称为“</a:t>
            </a:r>
            <a:r>
              <a:rPr lang="zh-CN" altLang="en-US" sz="2800">
                <a:solidFill>
                  <a:schemeClr val="hlink"/>
                </a:solidFill>
              </a:rPr>
              <a:t>链接</a:t>
            </a:r>
            <a:r>
              <a:rPr lang="zh-CN" altLang="en-US" sz="2800"/>
              <a:t>”。</a:t>
            </a:r>
          </a:p>
        </p:txBody>
      </p:sp>
    </p:spTree>
    <p:extLst>
      <p:ext uri="{BB962C8B-B14F-4D97-AF65-F5344CB8AC3E}">
        <p14:creationId xmlns:p14="http://schemas.microsoft.com/office/powerpoint/2010/main" val="1837382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37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3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t>万维网提供分布式服务 </a:t>
            </a:r>
          </a:p>
        </p:txBody>
      </p:sp>
      <p:sp>
        <p:nvSpPr>
          <p:cNvPr id="88067" name="Text Box 5"/>
          <p:cNvSpPr txBox="1">
            <a:spLocks noChangeArrowheads="1"/>
          </p:cNvSpPr>
          <p:nvPr/>
        </p:nvSpPr>
        <p:spPr bwMode="auto">
          <a:xfrm>
            <a:off x="2662238" y="3897313"/>
            <a:ext cx="11255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600">
                <a:solidFill>
                  <a:srgbClr val="333399"/>
                </a:solidFill>
                <a:latin typeface="Arial" pitchFamily="34" charset="0"/>
                <a:ea typeface="黑体" pitchFamily="49" charset="-122"/>
                <a:sym typeface="Wingdings" pitchFamily="2" charset="2"/>
              </a:rPr>
              <a:t></a:t>
            </a:r>
            <a:endParaRPr lang="en-US" altLang="zh-CN" sz="10600">
              <a:solidFill>
                <a:srgbClr val="333399"/>
              </a:solidFill>
              <a:latin typeface="Arial" pitchFamily="34" charset="0"/>
              <a:ea typeface="黑体" pitchFamily="49" charset="-122"/>
            </a:endParaRPr>
          </a:p>
        </p:txBody>
      </p:sp>
      <p:sp>
        <p:nvSpPr>
          <p:cNvPr id="88068" name="Text Box 6"/>
          <p:cNvSpPr txBox="1">
            <a:spLocks noChangeArrowheads="1"/>
          </p:cNvSpPr>
          <p:nvPr/>
        </p:nvSpPr>
        <p:spPr bwMode="auto">
          <a:xfrm>
            <a:off x="708025" y="1870075"/>
            <a:ext cx="103663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9600">
                <a:solidFill>
                  <a:srgbClr val="333399"/>
                </a:solidFill>
                <a:latin typeface="Arial" pitchFamily="34" charset="0"/>
                <a:ea typeface="黑体" pitchFamily="49" charset="-122"/>
                <a:sym typeface="Wingdings" pitchFamily="2" charset="2"/>
              </a:rPr>
              <a:t></a:t>
            </a:r>
            <a:endParaRPr lang="en-US" altLang="zh-CN" sz="9600">
              <a:solidFill>
                <a:srgbClr val="333399"/>
              </a:solidFill>
              <a:latin typeface="Arial" pitchFamily="34" charset="0"/>
              <a:ea typeface="黑体" pitchFamily="49" charset="-122"/>
            </a:endParaRPr>
          </a:p>
        </p:txBody>
      </p:sp>
      <p:sp>
        <p:nvSpPr>
          <p:cNvPr id="88069" name="Text Box 7"/>
          <p:cNvSpPr txBox="1">
            <a:spLocks noChangeArrowheads="1"/>
          </p:cNvSpPr>
          <p:nvPr/>
        </p:nvSpPr>
        <p:spPr bwMode="auto">
          <a:xfrm>
            <a:off x="3919538" y="1751013"/>
            <a:ext cx="11255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600">
                <a:solidFill>
                  <a:srgbClr val="333399"/>
                </a:solidFill>
                <a:latin typeface="Arial" pitchFamily="34" charset="0"/>
                <a:ea typeface="黑体" pitchFamily="49" charset="-122"/>
                <a:sym typeface="Wingdings" pitchFamily="2" charset="2"/>
              </a:rPr>
              <a:t></a:t>
            </a:r>
            <a:endParaRPr lang="en-US" altLang="zh-CN" sz="10600">
              <a:solidFill>
                <a:srgbClr val="333399"/>
              </a:solidFill>
              <a:latin typeface="Arial" pitchFamily="34" charset="0"/>
              <a:ea typeface="黑体" pitchFamily="49" charset="-122"/>
            </a:endParaRPr>
          </a:p>
        </p:txBody>
      </p:sp>
      <p:sp>
        <p:nvSpPr>
          <p:cNvPr id="88070" name="Text Box 8"/>
          <p:cNvSpPr txBox="1">
            <a:spLocks noChangeArrowheads="1"/>
          </p:cNvSpPr>
          <p:nvPr/>
        </p:nvSpPr>
        <p:spPr bwMode="auto">
          <a:xfrm>
            <a:off x="5734050" y="3824288"/>
            <a:ext cx="11255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600">
                <a:solidFill>
                  <a:srgbClr val="333399"/>
                </a:solidFill>
                <a:latin typeface="Arial" pitchFamily="34" charset="0"/>
                <a:ea typeface="黑体" pitchFamily="49" charset="-122"/>
                <a:sym typeface="Wingdings" pitchFamily="2" charset="2"/>
              </a:rPr>
              <a:t></a:t>
            </a:r>
            <a:endParaRPr lang="en-US" altLang="zh-CN" sz="10600">
              <a:solidFill>
                <a:srgbClr val="333399"/>
              </a:solidFill>
              <a:latin typeface="Arial" pitchFamily="34" charset="0"/>
              <a:ea typeface="黑体" pitchFamily="49" charset="-122"/>
            </a:endParaRPr>
          </a:p>
        </p:txBody>
      </p:sp>
      <p:sp>
        <p:nvSpPr>
          <p:cNvPr id="88071" name="Text Box 9"/>
          <p:cNvSpPr txBox="1">
            <a:spLocks noChangeArrowheads="1"/>
          </p:cNvSpPr>
          <p:nvPr/>
        </p:nvSpPr>
        <p:spPr bwMode="auto">
          <a:xfrm>
            <a:off x="7361238" y="1912938"/>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9600">
                <a:solidFill>
                  <a:srgbClr val="333399"/>
                </a:solidFill>
                <a:latin typeface="Arial" pitchFamily="34" charset="0"/>
                <a:ea typeface="黑体" pitchFamily="49" charset="-122"/>
                <a:sym typeface="Wingdings" pitchFamily="2" charset="2"/>
              </a:rPr>
              <a:t></a:t>
            </a:r>
            <a:endParaRPr lang="en-US" altLang="zh-CN" sz="9600">
              <a:solidFill>
                <a:srgbClr val="333399"/>
              </a:solidFill>
              <a:latin typeface="Arial" pitchFamily="34" charset="0"/>
              <a:ea typeface="黑体" pitchFamily="49" charset="-122"/>
            </a:endParaRPr>
          </a:p>
        </p:txBody>
      </p:sp>
      <p:pic>
        <p:nvPicPr>
          <p:cNvPr id="88072"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688" y="3146425"/>
            <a:ext cx="6572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Text Box 11"/>
          <p:cNvSpPr txBox="1">
            <a:spLocks noChangeArrowheads="1"/>
          </p:cNvSpPr>
          <p:nvPr/>
        </p:nvSpPr>
        <p:spPr bwMode="auto">
          <a:xfrm>
            <a:off x="817563" y="3705225"/>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万维网</a:t>
            </a:r>
          </a:p>
          <a:p>
            <a:pPr eaLnBrk="1" hangingPunct="1"/>
            <a:r>
              <a:rPr lang="zh-CN" altLang="en-US" sz="2000">
                <a:solidFill>
                  <a:srgbClr val="333399"/>
                </a:solidFill>
                <a:latin typeface="Arial" pitchFamily="34" charset="0"/>
                <a:ea typeface="黑体" pitchFamily="49" charset="-122"/>
              </a:rPr>
              <a:t>站点 </a:t>
            </a:r>
            <a:r>
              <a:rPr lang="en-US" altLang="zh-CN" sz="2000">
                <a:solidFill>
                  <a:srgbClr val="333399"/>
                </a:solidFill>
                <a:latin typeface="Arial" pitchFamily="34" charset="0"/>
                <a:ea typeface="黑体" pitchFamily="49" charset="-122"/>
              </a:rPr>
              <a:t>A</a:t>
            </a:r>
          </a:p>
        </p:txBody>
      </p:sp>
      <p:pic>
        <p:nvPicPr>
          <p:cNvPr id="8807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1150" y="3159125"/>
            <a:ext cx="658813"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9513" y="3146425"/>
            <a:ext cx="65881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6"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475" y="5202238"/>
            <a:ext cx="65722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7"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8300" y="5202238"/>
            <a:ext cx="65881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16"/>
          <p:cNvSpPr txBox="1">
            <a:spLocks noChangeArrowheads="1"/>
          </p:cNvSpPr>
          <p:nvPr/>
        </p:nvSpPr>
        <p:spPr bwMode="auto">
          <a:xfrm>
            <a:off x="7370763" y="3735388"/>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万维网</a:t>
            </a:r>
          </a:p>
          <a:p>
            <a:pPr eaLnBrk="1" hangingPunct="1"/>
            <a:r>
              <a:rPr lang="zh-CN" altLang="en-US" sz="2000">
                <a:solidFill>
                  <a:srgbClr val="333399"/>
                </a:solidFill>
                <a:latin typeface="Arial" pitchFamily="34" charset="0"/>
                <a:ea typeface="黑体" pitchFamily="49" charset="-122"/>
              </a:rPr>
              <a:t>站点 </a:t>
            </a:r>
            <a:r>
              <a:rPr lang="en-US" altLang="zh-CN" sz="2000">
                <a:solidFill>
                  <a:srgbClr val="333399"/>
                </a:solidFill>
                <a:latin typeface="Arial" pitchFamily="34" charset="0"/>
                <a:ea typeface="黑体" pitchFamily="49" charset="-122"/>
              </a:rPr>
              <a:t>C</a:t>
            </a:r>
          </a:p>
        </p:txBody>
      </p:sp>
      <p:sp>
        <p:nvSpPr>
          <p:cNvPr id="88079" name="Text Box 17"/>
          <p:cNvSpPr txBox="1">
            <a:spLocks noChangeArrowheads="1"/>
          </p:cNvSpPr>
          <p:nvPr/>
        </p:nvSpPr>
        <p:spPr bwMode="auto">
          <a:xfrm>
            <a:off x="5435600" y="5803900"/>
            <a:ext cx="16938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万维网站点 </a:t>
            </a:r>
            <a:r>
              <a:rPr lang="en-US" altLang="zh-CN" sz="2000">
                <a:solidFill>
                  <a:srgbClr val="333399"/>
                </a:solidFill>
                <a:latin typeface="Arial" pitchFamily="34" charset="0"/>
                <a:ea typeface="黑体" pitchFamily="49" charset="-122"/>
              </a:rPr>
              <a:t>E</a:t>
            </a:r>
          </a:p>
        </p:txBody>
      </p:sp>
      <p:sp>
        <p:nvSpPr>
          <p:cNvPr id="88080" name="Text Box 18"/>
          <p:cNvSpPr txBox="1">
            <a:spLocks noChangeArrowheads="1"/>
          </p:cNvSpPr>
          <p:nvPr/>
        </p:nvSpPr>
        <p:spPr bwMode="auto">
          <a:xfrm>
            <a:off x="2411413" y="5807075"/>
            <a:ext cx="17081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万维网站点 </a:t>
            </a:r>
            <a:r>
              <a:rPr lang="en-US" altLang="zh-CN" sz="2000">
                <a:solidFill>
                  <a:srgbClr val="333399"/>
                </a:solidFill>
                <a:latin typeface="Arial" pitchFamily="34" charset="0"/>
                <a:ea typeface="黑体" pitchFamily="49" charset="-122"/>
              </a:rPr>
              <a:t>D</a:t>
            </a:r>
          </a:p>
        </p:txBody>
      </p:sp>
      <p:sp>
        <p:nvSpPr>
          <p:cNvPr id="88081" name="Text Box 19"/>
          <p:cNvSpPr txBox="1">
            <a:spLocks noChangeArrowheads="1"/>
          </p:cNvSpPr>
          <p:nvPr/>
        </p:nvSpPr>
        <p:spPr bwMode="auto">
          <a:xfrm>
            <a:off x="3635375" y="3752850"/>
            <a:ext cx="1693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万维网站点 </a:t>
            </a:r>
            <a:r>
              <a:rPr lang="en-US" altLang="zh-CN" sz="2000">
                <a:solidFill>
                  <a:srgbClr val="333399"/>
                </a:solidFill>
                <a:latin typeface="Arial" pitchFamily="34" charset="0"/>
                <a:ea typeface="黑体" pitchFamily="49" charset="-122"/>
              </a:rPr>
              <a:t>B</a:t>
            </a:r>
          </a:p>
        </p:txBody>
      </p:sp>
      <p:grpSp>
        <p:nvGrpSpPr>
          <p:cNvPr id="2" name="Group 53"/>
          <p:cNvGrpSpPr>
            <a:grpSpLocks/>
          </p:cNvGrpSpPr>
          <p:nvPr/>
        </p:nvGrpSpPr>
        <p:grpSpPr bwMode="auto">
          <a:xfrm>
            <a:off x="1322388" y="2170113"/>
            <a:ext cx="3021012" cy="579437"/>
            <a:chOff x="833" y="1367"/>
            <a:chExt cx="1903" cy="365"/>
          </a:xfrm>
        </p:grpSpPr>
        <p:sp>
          <p:nvSpPr>
            <p:cNvPr id="88116" name="Line 25"/>
            <p:cNvSpPr>
              <a:spLocks noChangeShapeType="1"/>
            </p:cNvSpPr>
            <p:nvPr/>
          </p:nvSpPr>
          <p:spPr bwMode="auto">
            <a:xfrm flipV="1">
              <a:off x="833" y="1564"/>
              <a:ext cx="1903" cy="168"/>
            </a:xfrm>
            <a:prstGeom prst="line">
              <a:avLst/>
            </a:prstGeom>
            <a:noFill/>
            <a:ln w="76200">
              <a:solidFill>
                <a:schemeClr val="hlink"/>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8117" name="Text Box 26"/>
            <p:cNvSpPr txBox="1">
              <a:spLocks noChangeArrowheads="1"/>
            </p:cNvSpPr>
            <p:nvPr/>
          </p:nvSpPr>
          <p:spPr bwMode="auto">
            <a:xfrm rot="-222578">
              <a:off x="1499" y="1367"/>
              <a:ext cx="5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3" name="Group 55"/>
          <p:cNvGrpSpPr>
            <a:grpSpLocks/>
          </p:cNvGrpSpPr>
          <p:nvPr/>
        </p:nvGrpSpPr>
        <p:grpSpPr bwMode="auto">
          <a:xfrm>
            <a:off x="3136900" y="2778125"/>
            <a:ext cx="1089025" cy="1858963"/>
            <a:chOff x="1976" y="1750"/>
            <a:chExt cx="686" cy="1171"/>
          </a:xfrm>
        </p:grpSpPr>
        <p:sp>
          <p:nvSpPr>
            <p:cNvPr id="88114" name="Line 22"/>
            <p:cNvSpPr>
              <a:spLocks noChangeShapeType="1"/>
            </p:cNvSpPr>
            <p:nvPr/>
          </p:nvSpPr>
          <p:spPr bwMode="auto">
            <a:xfrm flipH="1">
              <a:off x="1976" y="1778"/>
              <a:ext cx="686" cy="1143"/>
            </a:xfrm>
            <a:prstGeom prst="line">
              <a:avLst/>
            </a:prstGeom>
            <a:noFill/>
            <a:ln w="762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8115" name="Text Box 27"/>
            <p:cNvSpPr txBox="1">
              <a:spLocks noChangeArrowheads="1"/>
            </p:cNvSpPr>
            <p:nvPr/>
          </p:nvSpPr>
          <p:spPr bwMode="auto">
            <a:xfrm rot="-3456035">
              <a:off x="2027" y="192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4" name="Group 54"/>
          <p:cNvGrpSpPr>
            <a:grpSpLocks/>
          </p:cNvGrpSpPr>
          <p:nvPr/>
        </p:nvGrpSpPr>
        <p:grpSpPr bwMode="auto">
          <a:xfrm>
            <a:off x="1377950" y="2994025"/>
            <a:ext cx="4816475" cy="2035175"/>
            <a:chOff x="868" y="1886"/>
            <a:chExt cx="3034" cy="1282"/>
          </a:xfrm>
        </p:grpSpPr>
        <p:sp>
          <p:nvSpPr>
            <p:cNvPr id="88112" name="Line 20"/>
            <p:cNvSpPr>
              <a:spLocks noChangeShapeType="1"/>
            </p:cNvSpPr>
            <p:nvPr/>
          </p:nvSpPr>
          <p:spPr bwMode="auto">
            <a:xfrm>
              <a:off x="868" y="1886"/>
              <a:ext cx="3034" cy="1282"/>
            </a:xfrm>
            <a:prstGeom prst="line">
              <a:avLst/>
            </a:prstGeom>
            <a:noFill/>
            <a:ln w="762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8113" name="Text Box 28"/>
            <p:cNvSpPr txBox="1">
              <a:spLocks noChangeArrowheads="1"/>
            </p:cNvSpPr>
            <p:nvPr/>
          </p:nvSpPr>
          <p:spPr bwMode="auto">
            <a:xfrm rot="1357240">
              <a:off x="1458" y="19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5" name="Group 58"/>
          <p:cNvGrpSpPr>
            <a:grpSpLocks/>
          </p:cNvGrpSpPr>
          <p:nvPr/>
        </p:nvGrpSpPr>
        <p:grpSpPr bwMode="auto">
          <a:xfrm>
            <a:off x="3389313" y="2994025"/>
            <a:ext cx="4354512" cy="2074863"/>
            <a:chOff x="2135" y="1886"/>
            <a:chExt cx="2743" cy="1307"/>
          </a:xfrm>
        </p:grpSpPr>
        <p:sp>
          <p:nvSpPr>
            <p:cNvPr id="88110" name="Line 21"/>
            <p:cNvSpPr>
              <a:spLocks noChangeShapeType="1"/>
            </p:cNvSpPr>
            <p:nvPr/>
          </p:nvSpPr>
          <p:spPr bwMode="auto">
            <a:xfrm flipV="1">
              <a:off x="2135" y="1886"/>
              <a:ext cx="2743" cy="1307"/>
            </a:xfrm>
            <a:prstGeom prst="line">
              <a:avLst/>
            </a:prstGeom>
            <a:noFill/>
            <a:ln w="762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8111" name="Text Box 29"/>
            <p:cNvSpPr txBox="1">
              <a:spLocks noChangeArrowheads="1"/>
            </p:cNvSpPr>
            <p:nvPr/>
          </p:nvSpPr>
          <p:spPr bwMode="auto">
            <a:xfrm rot="-1481172">
              <a:off x="3703" y="2009"/>
              <a:ext cx="5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6" name="Group 57"/>
          <p:cNvGrpSpPr>
            <a:grpSpLocks/>
          </p:cNvGrpSpPr>
          <p:nvPr/>
        </p:nvGrpSpPr>
        <p:grpSpPr bwMode="auto">
          <a:xfrm>
            <a:off x="1127125" y="3081338"/>
            <a:ext cx="1927225" cy="1814512"/>
            <a:chOff x="710" y="1941"/>
            <a:chExt cx="1214" cy="1143"/>
          </a:xfrm>
        </p:grpSpPr>
        <p:sp>
          <p:nvSpPr>
            <p:cNvPr id="88108" name="Line 24"/>
            <p:cNvSpPr>
              <a:spLocks noChangeShapeType="1"/>
            </p:cNvSpPr>
            <p:nvPr/>
          </p:nvSpPr>
          <p:spPr bwMode="auto">
            <a:xfrm flipH="1" flipV="1">
              <a:off x="710" y="1941"/>
              <a:ext cx="1214" cy="1143"/>
            </a:xfrm>
            <a:prstGeom prst="line">
              <a:avLst/>
            </a:prstGeom>
            <a:noFill/>
            <a:ln w="762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8109" name="Text Box 30"/>
            <p:cNvSpPr txBox="1">
              <a:spLocks noChangeArrowheads="1"/>
            </p:cNvSpPr>
            <p:nvPr/>
          </p:nvSpPr>
          <p:spPr bwMode="auto">
            <a:xfrm rot="2570439">
              <a:off x="1201" y="2357"/>
              <a:ext cx="59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7" name="Group 56"/>
          <p:cNvGrpSpPr>
            <a:grpSpLocks/>
          </p:cNvGrpSpPr>
          <p:nvPr/>
        </p:nvGrpSpPr>
        <p:grpSpPr bwMode="auto">
          <a:xfrm>
            <a:off x="4560888" y="3081338"/>
            <a:ext cx="1508125" cy="1555750"/>
            <a:chOff x="2873" y="1941"/>
            <a:chExt cx="950" cy="980"/>
          </a:xfrm>
        </p:grpSpPr>
        <p:sp>
          <p:nvSpPr>
            <p:cNvPr id="88106" name="Line 23"/>
            <p:cNvSpPr>
              <a:spLocks noChangeShapeType="1"/>
            </p:cNvSpPr>
            <p:nvPr/>
          </p:nvSpPr>
          <p:spPr bwMode="auto">
            <a:xfrm>
              <a:off x="2873" y="1941"/>
              <a:ext cx="950" cy="980"/>
            </a:xfrm>
            <a:prstGeom prst="line">
              <a:avLst/>
            </a:prstGeom>
            <a:noFill/>
            <a:ln w="762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8107" name="Text Box 31"/>
            <p:cNvSpPr txBox="1">
              <a:spLocks noChangeArrowheads="1"/>
            </p:cNvSpPr>
            <p:nvPr/>
          </p:nvSpPr>
          <p:spPr bwMode="auto">
            <a:xfrm rot="2686426">
              <a:off x="3088" y="211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链接到</a:t>
              </a:r>
            </a:p>
          </p:txBody>
        </p:sp>
      </p:grpSp>
      <p:grpSp>
        <p:nvGrpSpPr>
          <p:cNvPr id="88088" name="Group 34"/>
          <p:cNvGrpSpPr>
            <a:grpSpLocks/>
          </p:cNvGrpSpPr>
          <p:nvPr/>
        </p:nvGrpSpPr>
        <p:grpSpPr bwMode="auto">
          <a:xfrm>
            <a:off x="4083050" y="2409825"/>
            <a:ext cx="501650" cy="519113"/>
            <a:chOff x="806" y="3124"/>
            <a:chExt cx="286" cy="287"/>
          </a:xfrm>
        </p:grpSpPr>
        <p:sp>
          <p:nvSpPr>
            <p:cNvPr id="88104" name="Oval 35"/>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105" name="Text Box 36"/>
            <p:cNvSpPr txBox="1">
              <a:spLocks noChangeArrowheads="1"/>
            </p:cNvSpPr>
            <p:nvPr/>
          </p:nvSpPr>
          <p:spPr bwMode="auto">
            <a:xfrm>
              <a:off x="806" y="3124"/>
              <a:ext cx="28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grpSp>
        <p:nvGrpSpPr>
          <p:cNvPr id="88089" name="Group 37"/>
          <p:cNvGrpSpPr>
            <a:grpSpLocks/>
          </p:cNvGrpSpPr>
          <p:nvPr/>
        </p:nvGrpSpPr>
        <p:grpSpPr bwMode="auto">
          <a:xfrm>
            <a:off x="3122613" y="4800600"/>
            <a:ext cx="500062" cy="519113"/>
            <a:chOff x="805" y="3123"/>
            <a:chExt cx="287" cy="287"/>
          </a:xfrm>
        </p:grpSpPr>
        <p:sp>
          <p:nvSpPr>
            <p:cNvPr id="88102" name="Oval 38"/>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103" name="Text Box 39"/>
            <p:cNvSpPr txBox="1">
              <a:spLocks noChangeArrowheads="1"/>
            </p:cNvSpPr>
            <p:nvPr/>
          </p:nvSpPr>
          <p:spPr bwMode="auto">
            <a:xfrm>
              <a:off x="805" y="3123"/>
              <a:ext cx="28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grpSp>
        <p:nvGrpSpPr>
          <p:cNvPr id="88090" name="Group 40"/>
          <p:cNvGrpSpPr>
            <a:grpSpLocks/>
          </p:cNvGrpSpPr>
          <p:nvPr/>
        </p:nvGrpSpPr>
        <p:grpSpPr bwMode="auto">
          <a:xfrm>
            <a:off x="1085850" y="2425700"/>
            <a:ext cx="500063" cy="519113"/>
            <a:chOff x="806" y="3124"/>
            <a:chExt cx="287" cy="287"/>
          </a:xfrm>
        </p:grpSpPr>
        <p:sp>
          <p:nvSpPr>
            <p:cNvPr id="88100" name="Oval 41"/>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101" name="Text Box 42"/>
            <p:cNvSpPr txBox="1">
              <a:spLocks noChangeArrowheads="1"/>
            </p:cNvSpPr>
            <p:nvPr/>
          </p:nvSpPr>
          <p:spPr bwMode="auto">
            <a:xfrm>
              <a:off x="806" y="3124"/>
              <a:ext cx="28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grpSp>
        <p:nvGrpSpPr>
          <p:cNvPr id="88091" name="Group 43"/>
          <p:cNvGrpSpPr>
            <a:grpSpLocks/>
          </p:cNvGrpSpPr>
          <p:nvPr/>
        </p:nvGrpSpPr>
        <p:grpSpPr bwMode="auto">
          <a:xfrm>
            <a:off x="1127125" y="2671763"/>
            <a:ext cx="501650" cy="519112"/>
            <a:chOff x="806" y="3124"/>
            <a:chExt cx="286" cy="288"/>
          </a:xfrm>
        </p:grpSpPr>
        <p:sp>
          <p:nvSpPr>
            <p:cNvPr id="88098" name="Oval 44"/>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099" name="Text Box 45"/>
            <p:cNvSpPr txBox="1">
              <a:spLocks noChangeArrowheads="1"/>
            </p:cNvSpPr>
            <p:nvPr/>
          </p:nvSpPr>
          <p:spPr bwMode="auto">
            <a:xfrm>
              <a:off x="806" y="3124"/>
              <a:ext cx="2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grpSp>
        <p:nvGrpSpPr>
          <p:cNvPr id="88092" name="Group 46"/>
          <p:cNvGrpSpPr>
            <a:grpSpLocks/>
          </p:cNvGrpSpPr>
          <p:nvPr/>
        </p:nvGrpSpPr>
        <p:grpSpPr bwMode="auto">
          <a:xfrm>
            <a:off x="4267200" y="2671763"/>
            <a:ext cx="500063" cy="519112"/>
            <a:chOff x="805" y="3124"/>
            <a:chExt cx="287" cy="288"/>
          </a:xfrm>
        </p:grpSpPr>
        <p:sp>
          <p:nvSpPr>
            <p:cNvPr id="88096" name="Oval 47"/>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097" name="Text Box 48"/>
            <p:cNvSpPr txBox="1">
              <a:spLocks noChangeArrowheads="1"/>
            </p:cNvSpPr>
            <p:nvPr/>
          </p:nvSpPr>
          <p:spPr bwMode="auto">
            <a:xfrm>
              <a:off x="805" y="3124"/>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grpSp>
        <p:nvGrpSpPr>
          <p:cNvPr id="88093" name="Group 49"/>
          <p:cNvGrpSpPr>
            <a:grpSpLocks/>
          </p:cNvGrpSpPr>
          <p:nvPr/>
        </p:nvGrpSpPr>
        <p:grpSpPr bwMode="auto">
          <a:xfrm>
            <a:off x="2900363" y="4629150"/>
            <a:ext cx="501650" cy="519113"/>
            <a:chOff x="806" y="3124"/>
            <a:chExt cx="286" cy="287"/>
          </a:xfrm>
        </p:grpSpPr>
        <p:sp>
          <p:nvSpPr>
            <p:cNvPr id="88094" name="Oval 50"/>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8095" name="Text Box 51"/>
            <p:cNvSpPr txBox="1">
              <a:spLocks noChangeArrowheads="1"/>
            </p:cNvSpPr>
            <p:nvPr/>
          </p:nvSpPr>
          <p:spPr bwMode="auto">
            <a:xfrm>
              <a:off x="806" y="3124"/>
              <a:ext cx="28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p>
          </p:txBody>
        </p:sp>
      </p:grpSp>
    </p:spTree>
    <p:extLst>
      <p:ext uri="{BB962C8B-B14F-4D97-AF65-F5344CB8AC3E}">
        <p14:creationId xmlns:p14="http://schemas.microsoft.com/office/powerpoint/2010/main" val="1190448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500"/>
                            </p:stCondLst>
                            <p:childTnLst>
                              <p:par>
                                <p:cTn id="9" presetID="22" presetClass="entr" presetSubtype="8"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nodeType="afterGroup">
                            <p:stCondLst>
                              <p:cond delay="3000"/>
                            </p:stCondLst>
                            <p:childTnLst>
                              <p:par>
                                <p:cTn id="13" presetID="2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childTnLst>
                          </p:cTn>
                        </p:par>
                        <p:par>
                          <p:cTn id="16" fill="hold" nodeType="afterGroup">
                            <p:stCondLst>
                              <p:cond delay="4500"/>
                            </p:stCondLst>
                            <p:childTnLst>
                              <p:par>
                                <p:cTn id="17" presetID="22" presetClass="entr" presetSubtype="1"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childTnLst>
                          </p:cTn>
                        </p:par>
                        <p:par>
                          <p:cTn id="20" fill="hold" nodeType="afterGroup">
                            <p:stCondLst>
                              <p:cond delay="6000"/>
                            </p:stCondLst>
                            <p:childTnLst>
                              <p:par>
                                <p:cTn id="21" presetID="22" presetClass="entr" presetSubtype="4" fill="hold"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1000"/>
                                        <p:tgtEl>
                                          <p:spTgt spid="6"/>
                                        </p:tgtEl>
                                      </p:cBhvr>
                                    </p:animEffect>
                                  </p:childTnLst>
                                </p:cTn>
                              </p:par>
                            </p:childTnLst>
                          </p:cTn>
                        </p:par>
                        <p:par>
                          <p:cTn id="24" fill="hold" nodeType="afterGroup">
                            <p:stCondLst>
                              <p:cond delay="7500"/>
                            </p:stCondLst>
                            <p:childTnLst>
                              <p:par>
                                <p:cTn id="25" presetID="22" presetClass="entr" presetSubtype="8" fill="hold" nodeType="after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150938" y="-3175"/>
            <a:ext cx="7793037" cy="695325"/>
          </a:xfrm>
        </p:spPr>
        <p:txBody>
          <a:bodyPr/>
          <a:lstStyle/>
          <a:p>
            <a:pPr eaLnBrk="1" hangingPunct="1">
              <a:lnSpc>
                <a:spcPct val="80000"/>
              </a:lnSpc>
            </a:pPr>
            <a:r>
              <a:rPr lang="zh-CN" altLang="en-US" sz="4000"/>
              <a:t>万维网的工作过程 </a:t>
            </a:r>
          </a:p>
        </p:txBody>
      </p:sp>
      <p:graphicFrame>
        <p:nvGraphicFramePr>
          <p:cNvPr id="1026" name="Object 66"/>
          <p:cNvGraphicFramePr>
            <a:graphicFrameLocks noChangeAspect="1"/>
          </p:cNvGraphicFramePr>
          <p:nvPr/>
        </p:nvGraphicFramePr>
        <p:xfrm>
          <a:off x="2524125" y="2608263"/>
          <a:ext cx="3844925" cy="1692275"/>
        </p:xfrm>
        <a:graphic>
          <a:graphicData uri="http://schemas.openxmlformats.org/presentationml/2006/ole">
            <mc:AlternateContent xmlns:mc="http://schemas.openxmlformats.org/markup-compatibility/2006">
              <mc:Choice xmlns:v="urn:schemas-microsoft-com:vml" Requires="v">
                <p:oleObj spid="_x0000_s2055" name="VISIO" r:id="rId4" imgW="1689840" imgH="964440" progId="Visio.Drawing.6">
                  <p:embed/>
                </p:oleObj>
              </mc:Choice>
              <mc:Fallback>
                <p:oleObj name="VISIO" r:id="rId4" imgW="1689840" imgH="964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2608263"/>
                        <a:ext cx="3844925" cy="16922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028" name="Picture 6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7913" y="1122363"/>
            <a:ext cx="1665287"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Freeform 68"/>
          <p:cNvSpPr>
            <a:spLocks/>
          </p:cNvSpPr>
          <p:nvPr/>
        </p:nvSpPr>
        <p:spPr bwMode="auto">
          <a:xfrm>
            <a:off x="3614738" y="2935288"/>
            <a:ext cx="449262" cy="266700"/>
          </a:xfrm>
          <a:custGeom>
            <a:avLst/>
            <a:gdLst>
              <a:gd name="T0" fmla="*/ 73721217 w 117"/>
              <a:gd name="T1" fmla="*/ 337151797 h 118"/>
              <a:gd name="T2" fmla="*/ 0 w 117"/>
              <a:gd name="T3" fmla="*/ 260527480 h 118"/>
              <a:gd name="T4" fmla="*/ 0 w 117"/>
              <a:gd name="T5" fmla="*/ 183900974 h 118"/>
              <a:gd name="T6" fmla="*/ 235912466 w 117"/>
              <a:gd name="T7" fmla="*/ 127708619 h 118"/>
              <a:gd name="T8" fmla="*/ 471821093 w 117"/>
              <a:gd name="T9" fmla="*/ 76626542 h 118"/>
              <a:gd name="T10" fmla="*/ 692988614 w 117"/>
              <a:gd name="T11" fmla="*/ 0 h 118"/>
              <a:gd name="T12" fmla="*/ 928897181 w 117"/>
              <a:gd name="T13" fmla="*/ 0 h 118"/>
              <a:gd name="T14" fmla="*/ 1164809827 w 117"/>
              <a:gd name="T15" fmla="*/ 0 h 118"/>
              <a:gd name="T16" fmla="*/ 1238531014 w 117"/>
              <a:gd name="T17" fmla="*/ 76626542 h 118"/>
              <a:gd name="T18" fmla="*/ 1400718394 w 117"/>
              <a:gd name="T19" fmla="*/ 158358805 h 118"/>
              <a:gd name="T20" fmla="*/ 1548164608 w 117"/>
              <a:gd name="T21" fmla="*/ 234985312 h 118"/>
              <a:gd name="T22" fmla="*/ 1636630800 w 117"/>
              <a:gd name="T23" fmla="*/ 311609628 h 118"/>
              <a:gd name="T24" fmla="*/ 1710351987 w 117"/>
              <a:gd name="T25" fmla="*/ 388236135 h 118"/>
              <a:gd name="T26" fmla="*/ 1710351987 w 117"/>
              <a:gd name="T27" fmla="*/ 469970623 h 118"/>
              <a:gd name="T28" fmla="*/ 1710351987 w 117"/>
              <a:gd name="T29" fmla="*/ 546594869 h 118"/>
              <a:gd name="T30" fmla="*/ 1474443421 w 117"/>
              <a:gd name="T31" fmla="*/ 597679348 h 118"/>
              <a:gd name="T32" fmla="*/ 1238531014 w 117"/>
              <a:gd name="T33" fmla="*/ 597679348 h 118"/>
              <a:gd name="T34" fmla="*/ 1017363613 w 117"/>
              <a:gd name="T35" fmla="*/ 597679348 h 118"/>
              <a:gd name="T36" fmla="*/ 781454807 w 117"/>
              <a:gd name="T37" fmla="*/ 597679348 h 118"/>
              <a:gd name="T38" fmla="*/ 545542400 w 117"/>
              <a:gd name="T39" fmla="*/ 572137038 h 118"/>
              <a:gd name="T40" fmla="*/ 309633714 w 117"/>
              <a:gd name="T41" fmla="*/ 521052701 h 118"/>
              <a:gd name="T42" fmla="*/ 162187440 w 117"/>
              <a:gd name="T43" fmla="*/ 439320473 h 118"/>
              <a:gd name="T44" fmla="*/ 73721217 w 117"/>
              <a:gd name="T45" fmla="*/ 362693966 h 118"/>
              <a:gd name="T46" fmla="*/ 73721217 w 117"/>
              <a:gd name="T47" fmla="*/ 337151797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0" name="Freeform 69"/>
          <p:cNvSpPr>
            <a:spLocks/>
          </p:cNvSpPr>
          <p:nvPr/>
        </p:nvSpPr>
        <p:spPr bwMode="auto">
          <a:xfrm>
            <a:off x="4672013" y="2865438"/>
            <a:ext cx="315912" cy="196850"/>
          </a:xfrm>
          <a:custGeom>
            <a:avLst/>
            <a:gdLst>
              <a:gd name="T0" fmla="*/ 0 w 82"/>
              <a:gd name="T1" fmla="*/ 0 h 87"/>
              <a:gd name="T2" fmla="*/ 237477186 w 82"/>
              <a:gd name="T3" fmla="*/ 51194576 h 87"/>
              <a:gd name="T4" fmla="*/ 474958225 w 82"/>
              <a:gd name="T5" fmla="*/ 102391414 h 87"/>
              <a:gd name="T6" fmla="*/ 727279478 w 82"/>
              <a:gd name="T7" fmla="*/ 102391414 h 87"/>
              <a:gd name="T8" fmla="*/ 964756604 w 82"/>
              <a:gd name="T9" fmla="*/ 153586007 h 87"/>
              <a:gd name="T10" fmla="*/ 1128021647 w 82"/>
              <a:gd name="T11" fmla="*/ 235500467 h 87"/>
              <a:gd name="T12" fmla="*/ 1202233971 w 82"/>
              <a:gd name="T13" fmla="*/ 312292375 h 87"/>
              <a:gd name="T14" fmla="*/ 1202233971 w 82"/>
              <a:gd name="T15" fmla="*/ 389086474 h 87"/>
              <a:gd name="T16" fmla="*/ 964756604 w 82"/>
              <a:gd name="T17" fmla="*/ 440281032 h 87"/>
              <a:gd name="T18" fmla="*/ 727279478 w 82"/>
              <a:gd name="T19" fmla="*/ 440281032 h 87"/>
              <a:gd name="T20" fmla="*/ 400745901 w 82"/>
              <a:gd name="T21" fmla="*/ 414683753 h 87"/>
              <a:gd name="T22" fmla="*/ 163264862 w 82"/>
              <a:gd name="T23" fmla="*/ 363489196 h 87"/>
              <a:gd name="T24" fmla="*/ 74212354 w 82"/>
              <a:gd name="T25" fmla="*/ 286695025 h 87"/>
              <a:gd name="T26" fmla="*/ 0 w 82"/>
              <a:gd name="T27" fmla="*/ 204782828 h 87"/>
              <a:gd name="T28" fmla="*/ 0 w 82"/>
              <a:gd name="T29" fmla="*/ 127988693 h 87"/>
              <a:gd name="T30" fmla="*/ 163264862 w 82"/>
              <a:gd name="T31" fmla="*/ 51194576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1" name="Freeform 70"/>
          <p:cNvSpPr>
            <a:spLocks/>
          </p:cNvSpPr>
          <p:nvPr/>
        </p:nvSpPr>
        <p:spPr bwMode="auto">
          <a:xfrm>
            <a:off x="5916613" y="2965450"/>
            <a:ext cx="1016000" cy="744538"/>
          </a:xfrm>
          <a:custGeom>
            <a:avLst/>
            <a:gdLst>
              <a:gd name="T0" fmla="*/ 1820556983 w 567"/>
              <a:gd name="T1" fmla="*/ 0 h 371"/>
              <a:gd name="T2" fmla="*/ 1701754918 w 567"/>
              <a:gd name="T3" fmla="*/ 676604455 h 371"/>
              <a:gd name="T4" fmla="*/ 1374248265 w 567"/>
              <a:gd name="T5" fmla="*/ 1127676181 h 371"/>
              <a:gd name="T6" fmla="*/ 1008210681 w 567"/>
              <a:gd name="T7" fmla="*/ 1320991095 h 371"/>
              <a:gd name="T8" fmla="*/ 0 w 567"/>
              <a:gd name="T9" fmla="*/ 1494169372 h 371"/>
              <a:gd name="T10" fmla="*/ 0 60000 65536"/>
              <a:gd name="T11" fmla="*/ 0 60000 65536"/>
              <a:gd name="T12" fmla="*/ 0 60000 65536"/>
              <a:gd name="T13" fmla="*/ 0 60000 65536"/>
              <a:gd name="T14" fmla="*/ 0 60000 65536"/>
              <a:gd name="T15" fmla="*/ 0 w 567"/>
              <a:gd name="T16" fmla="*/ 0 h 371"/>
              <a:gd name="T17" fmla="*/ 567 w 567"/>
              <a:gd name="T18" fmla="*/ 371 h 371"/>
            </a:gdLst>
            <a:ahLst/>
            <a:cxnLst>
              <a:cxn ang="T10">
                <a:pos x="T0" y="T1"/>
              </a:cxn>
              <a:cxn ang="T11">
                <a:pos x="T2" y="T3"/>
              </a:cxn>
              <a:cxn ang="T12">
                <a:pos x="T4" y="T5"/>
              </a:cxn>
              <a:cxn ang="T13">
                <a:pos x="T6" y="T7"/>
              </a:cxn>
              <a:cxn ang="T14">
                <a:pos x="T8" y="T9"/>
              </a:cxn>
            </a:cxnLst>
            <a:rect l="T15" t="T16" r="T17" b="T18"/>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2" name="Freeform 71"/>
          <p:cNvSpPr>
            <a:spLocks/>
          </p:cNvSpPr>
          <p:nvPr/>
        </p:nvSpPr>
        <p:spPr bwMode="auto">
          <a:xfrm>
            <a:off x="1908175" y="2614613"/>
            <a:ext cx="1047750" cy="1081087"/>
          </a:xfrm>
          <a:custGeom>
            <a:avLst/>
            <a:gdLst>
              <a:gd name="T0" fmla="*/ 13339142 w 759"/>
              <a:gd name="T1" fmla="*/ 0 h 664"/>
              <a:gd name="T2" fmla="*/ 28584665 w 759"/>
              <a:gd name="T3" fmla="*/ 1123960885 h 664"/>
              <a:gd name="T4" fmla="*/ 190559384 w 759"/>
              <a:gd name="T5" fmla="*/ 1444713093 h 664"/>
              <a:gd name="T6" fmla="*/ 293462481 w 759"/>
              <a:gd name="T7" fmla="*/ 1513635621 h 664"/>
              <a:gd name="T8" fmla="*/ 362064632 w 759"/>
              <a:gd name="T9" fmla="*/ 1566652824 h 664"/>
              <a:gd name="T10" fmla="*/ 668866164 w 759"/>
              <a:gd name="T11" fmla="*/ 1677988463 h 664"/>
              <a:gd name="T12" fmla="*/ 1110965618 w 759"/>
              <a:gd name="T13" fmla="*/ 1760164476 h 664"/>
              <a:gd name="T14" fmla="*/ 1446350423 w 759"/>
              <a:gd name="T15" fmla="*/ 1760164476 h 664"/>
              <a:gd name="T16" fmla="*/ 0 60000 65536"/>
              <a:gd name="T17" fmla="*/ 0 60000 65536"/>
              <a:gd name="T18" fmla="*/ 0 60000 65536"/>
              <a:gd name="T19" fmla="*/ 0 60000 65536"/>
              <a:gd name="T20" fmla="*/ 0 60000 65536"/>
              <a:gd name="T21" fmla="*/ 0 60000 65536"/>
              <a:gd name="T22" fmla="*/ 0 60000 65536"/>
              <a:gd name="T23" fmla="*/ 0 60000 65536"/>
              <a:gd name="T24" fmla="*/ 0 w 759"/>
              <a:gd name="T25" fmla="*/ 0 h 664"/>
              <a:gd name="T26" fmla="*/ 759 w 759"/>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38100"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3" name="Rectangle 72"/>
          <p:cNvSpPr>
            <a:spLocks noChangeArrowheads="1"/>
          </p:cNvSpPr>
          <p:nvPr/>
        </p:nvSpPr>
        <p:spPr bwMode="auto">
          <a:xfrm>
            <a:off x="3998913" y="3548063"/>
            <a:ext cx="9429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2000">
                <a:solidFill>
                  <a:srgbClr val="333399"/>
                </a:solidFill>
                <a:latin typeface="Arial" pitchFamily="34" charset="0"/>
                <a:ea typeface="黑体" pitchFamily="49" charset="-122"/>
              </a:rPr>
              <a:t>因特网</a:t>
            </a:r>
          </a:p>
        </p:txBody>
      </p:sp>
      <p:sp>
        <p:nvSpPr>
          <p:cNvPr id="1034" name="Rectangle 73"/>
          <p:cNvSpPr>
            <a:spLocks noChangeArrowheads="1"/>
          </p:cNvSpPr>
          <p:nvPr/>
        </p:nvSpPr>
        <p:spPr bwMode="auto">
          <a:xfrm>
            <a:off x="5738813" y="620713"/>
            <a:ext cx="30813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lnSpc>
                <a:spcPct val="80000"/>
              </a:lnSpc>
            </a:pPr>
            <a:r>
              <a:rPr lang="zh-CN" altLang="en-US">
                <a:solidFill>
                  <a:srgbClr val="333399"/>
                </a:solidFill>
                <a:latin typeface="Arial" pitchFamily="34" charset="0"/>
                <a:ea typeface="黑体" pitchFamily="49" charset="-122"/>
              </a:rPr>
              <a:t>服务器</a:t>
            </a:r>
          </a:p>
          <a:p>
            <a:pPr eaLnBrk="0" hangingPunct="0">
              <a:lnSpc>
                <a:spcPct val="80000"/>
              </a:lnSpc>
            </a:pPr>
            <a:r>
              <a:rPr lang="en-US" altLang="zh-CN">
                <a:solidFill>
                  <a:srgbClr val="333399"/>
                </a:solidFill>
                <a:latin typeface="Arial" pitchFamily="34" charset="0"/>
                <a:ea typeface="黑体" pitchFamily="49" charset="-122"/>
              </a:rPr>
              <a:t>www.tsinghua.edu.cn</a:t>
            </a:r>
          </a:p>
        </p:txBody>
      </p:sp>
      <p:sp>
        <p:nvSpPr>
          <p:cNvPr id="1035" name="Rectangle 74"/>
          <p:cNvSpPr>
            <a:spLocks noChangeArrowheads="1"/>
          </p:cNvSpPr>
          <p:nvPr/>
        </p:nvSpPr>
        <p:spPr bwMode="auto">
          <a:xfrm>
            <a:off x="3132138" y="836613"/>
            <a:ext cx="26209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r>
              <a:rPr lang="zh-CN" altLang="zh-CN">
                <a:solidFill>
                  <a:srgbClr val="333399"/>
                </a:solidFill>
                <a:latin typeface="Arial" pitchFamily="34" charset="0"/>
                <a:ea typeface="黑体" pitchFamily="49" charset="-122"/>
              </a:rPr>
              <a:t>链接到</a:t>
            </a:r>
            <a:r>
              <a:rPr lang="en-US" altLang="zh-CN">
                <a:solidFill>
                  <a:srgbClr val="333399"/>
                </a:solidFill>
                <a:latin typeface="Arial" pitchFamily="34" charset="0"/>
                <a:ea typeface="黑体" pitchFamily="49" charset="-122"/>
              </a:rPr>
              <a:t>URL</a:t>
            </a:r>
            <a:r>
              <a:rPr lang="zh-CN" altLang="en-US">
                <a:solidFill>
                  <a:srgbClr val="333399"/>
                </a:solidFill>
                <a:latin typeface="Arial" pitchFamily="34" charset="0"/>
                <a:ea typeface="黑体" pitchFamily="49" charset="-122"/>
              </a:rPr>
              <a:t>的超链</a:t>
            </a:r>
          </a:p>
        </p:txBody>
      </p:sp>
      <p:sp>
        <p:nvSpPr>
          <p:cNvPr id="1036" name="Rectangle 75"/>
          <p:cNvSpPr>
            <a:spLocks noChangeArrowheads="1"/>
          </p:cNvSpPr>
          <p:nvPr/>
        </p:nvSpPr>
        <p:spPr bwMode="auto">
          <a:xfrm>
            <a:off x="3073400" y="3021013"/>
            <a:ext cx="2835275" cy="39370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r>
              <a:rPr lang="en-US" altLang="zh-CN" sz="2000">
                <a:solidFill>
                  <a:srgbClr val="333399"/>
                </a:solidFill>
                <a:latin typeface="Arial" pitchFamily="34" charset="0"/>
                <a:ea typeface="黑体" pitchFamily="49" charset="-122"/>
              </a:rPr>
              <a:t>HTTP </a:t>
            </a:r>
            <a:r>
              <a:rPr lang="zh-CN" altLang="en-US" sz="2000">
                <a:solidFill>
                  <a:srgbClr val="333399"/>
                </a:solidFill>
                <a:latin typeface="Arial" pitchFamily="34" charset="0"/>
                <a:ea typeface="黑体" pitchFamily="49" charset="-122"/>
              </a:rPr>
              <a:t>使用此 </a:t>
            </a:r>
            <a:r>
              <a:rPr lang="en-US" altLang="zh-CN" sz="2000">
                <a:solidFill>
                  <a:srgbClr val="333399"/>
                </a:solidFill>
                <a:latin typeface="Arial" pitchFamily="34" charset="0"/>
                <a:ea typeface="黑体" pitchFamily="49" charset="-122"/>
              </a:rPr>
              <a:t>TCP </a:t>
            </a:r>
            <a:r>
              <a:rPr lang="zh-CN" altLang="en-US" sz="2000">
                <a:solidFill>
                  <a:srgbClr val="333399"/>
                </a:solidFill>
                <a:latin typeface="Arial" pitchFamily="34" charset="0"/>
                <a:ea typeface="黑体" pitchFamily="49" charset="-122"/>
              </a:rPr>
              <a:t>连接</a:t>
            </a:r>
          </a:p>
        </p:txBody>
      </p:sp>
      <p:sp>
        <p:nvSpPr>
          <p:cNvPr id="1037" name="Rectangle 76"/>
          <p:cNvSpPr>
            <a:spLocks noChangeArrowheads="1"/>
          </p:cNvSpPr>
          <p:nvPr/>
        </p:nvSpPr>
        <p:spPr bwMode="auto">
          <a:xfrm>
            <a:off x="2673350" y="1757363"/>
            <a:ext cx="9445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lnSpc>
                <a:spcPct val="90000"/>
              </a:lnSpc>
            </a:pPr>
            <a:r>
              <a:rPr lang="zh-CN" altLang="en-US" sz="2000">
                <a:solidFill>
                  <a:srgbClr val="333399"/>
                </a:solidFill>
                <a:latin typeface="Arial" pitchFamily="34" charset="0"/>
                <a:ea typeface="黑体" pitchFamily="49" charset="-122"/>
              </a:rPr>
              <a:t>浏览器</a:t>
            </a:r>
          </a:p>
          <a:p>
            <a:pPr eaLnBrk="0" hangingPunct="0">
              <a:lnSpc>
                <a:spcPct val="90000"/>
              </a:lnSpc>
            </a:pPr>
            <a:r>
              <a:rPr lang="zh-CN" altLang="en-US" sz="2000">
                <a:solidFill>
                  <a:srgbClr val="333399"/>
                </a:solidFill>
                <a:latin typeface="Arial" pitchFamily="34" charset="0"/>
                <a:ea typeface="黑体" pitchFamily="49" charset="-122"/>
              </a:rPr>
              <a:t> 程序</a:t>
            </a:r>
          </a:p>
        </p:txBody>
      </p:sp>
      <p:sp>
        <p:nvSpPr>
          <p:cNvPr id="1038" name="Rectangle 77"/>
          <p:cNvSpPr>
            <a:spLocks noChangeArrowheads="1"/>
          </p:cNvSpPr>
          <p:nvPr/>
        </p:nvSpPr>
        <p:spPr bwMode="auto">
          <a:xfrm>
            <a:off x="5051425" y="1757363"/>
            <a:ext cx="9413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lnSpc>
                <a:spcPct val="90000"/>
              </a:lnSpc>
            </a:pPr>
            <a:r>
              <a:rPr lang="zh-CN" altLang="en-US" sz="2000">
                <a:solidFill>
                  <a:srgbClr val="333399"/>
                </a:solidFill>
                <a:latin typeface="Arial" pitchFamily="34" charset="0"/>
                <a:ea typeface="黑体" pitchFamily="49" charset="-122"/>
              </a:rPr>
              <a:t>服务器</a:t>
            </a:r>
          </a:p>
          <a:p>
            <a:pPr eaLnBrk="0" hangingPunct="0">
              <a:lnSpc>
                <a:spcPct val="90000"/>
              </a:lnSpc>
            </a:pPr>
            <a:r>
              <a:rPr lang="zh-CN" altLang="en-US" sz="2000">
                <a:solidFill>
                  <a:srgbClr val="333399"/>
                </a:solidFill>
                <a:latin typeface="Arial" pitchFamily="34" charset="0"/>
                <a:ea typeface="黑体" pitchFamily="49" charset="-122"/>
              </a:rPr>
              <a:t> 程序</a:t>
            </a:r>
          </a:p>
        </p:txBody>
      </p:sp>
      <p:sp>
        <p:nvSpPr>
          <p:cNvPr id="1039" name="Rectangle 78"/>
          <p:cNvSpPr>
            <a:spLocks noChangeArrowheads="1"/>
          </p:cNvSpPr>
          <p:nvPr/>
        </p:nvSpPr>
        <p:spPr bwMode="auto">
          <a:xfrm>
            <a:off x="3946525" y="2130425"/>
            <a:ext cx="844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r>
              <a:rPr lang="en-US" altLang="zh-CN" sz="2000">
                <a:solidFill>
                  <a:srgbClr val="333399"/>
                </a:solidFill>
                <a:latin typeface="Arial" pitchFamily="34" charset="0"/>
                <a:ea typeface="黑体" pitchFamily="49" charset="-122"/>
              </a:rPr>
              <a:t>HTTP</a:t>
            </a:r>
          </a:p>
        </p:txBody>
      </p:sp>
      <p:sp>
        <p:nvSpPr>
          <p:cNvPr id="1040" name="Rectangle 79"/>
          <p:cNvSpPr>
            <a:spLocks noChangeArrowheads="1"/>
          </p:cNvSpPr>
          <p:nvPr/>
        </p:nvSpPr>
        <p:spPr bwMode="auto">
          <a:xfrm>
            <a:off x="1403350" y="1052513"/>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solidFill>
                  <a:srgbClr val="333399"/>
                </a:solidFill>
                <a:latin typeface="Arial" pitchFamily="34" charset="0"/>
                <a:ea typeface="黑体" pitchFamily="49" charset="-122"/>
              </a:rPr>
              <a:t>客户</a:t>
            </a:r>
          </a:p>
        </p:txBody>
      </p:sp>
      <p:pic>
        <p:nvPicPr>
          <p:cNvPr id="1041" name="Picture 8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4588" y="1503363"/>
            <a:ext cx="14319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Freeform 81"/>
          <p:cNvSpPr>
            <a:spLocks/>
          </p:cNvSpPr>
          <p:nvPr/>
        </p:nvSpPr>
        <p:spPr bwMode="auto">
          <a:xfrm>
            <a:off x="1484313" y="1735138"/>
            <a:ext cx="741362" cy="555625"/>
          </a:xfrm>
          <a:custGeom>
            <a:avLst/>
            <a:gdLst>
              <a:gd name="T0" fmla="*/ 43586642 w 463"/>
              <a:gd name="T1" fmla="*/ 0 h 322"/>
              <a:gd name="T2" fmla="*/ 1184515627 w 463"/>
              <a:gd name="T3" fmla="*/ 0 h 322"/>
              <a:gd name="T4" fmla="*/ 1135801912 w 463"/>
              <a:gd name="T5" fmla="*/ 955776876 h 322"/>
              <a:gd name="T6" fmla="*/ 0 w 463"/>
              <a:gd name="T7" fmla="*/ 905159803 h 322"/>
              <a:gd name="T8" fmla="*/ 43586642 w 463"/>
              <a:gd name="T9" fmla="*/ 0 h 322"/>
              <a:gd name="T10" fmla="*/ 0 60000 65536"/>
              <a:gd name="T11" fmla="*/ 0 60000 65536"/>
              <a:gd name="T12" fmla="*/ 0 60000 65536"/>
              <a:gd name="T13" fmla="*/ 0 60000 65536"/>
              <a:gd name="T14" fmla="*/ 0 60000 65536"/>
              <a:gd name="T15" fmla="*/ 0 w 463"/>
              <a:gd name="T16" fmla="*/ 0 h 322"/>
              <a:gd name="T17" fmla="*/ 463 w 463"/>
              <a:gd name="T18" fmla="*/ 322 h 322"/>
            </a:gdLst>
            <a:ahLst/>
            <a:cxnLst>
              <a:cxn ang="T10">
                <a:pos x="T0" y="T1"/>
              </a:cxn>
              <a:cxn ang="T11">
                <a:pos x="T2" y="T3"/>
              </a:cxn>
              <a:cxn ang="T12">
                <a:pos x="T4" y="T5"/>
              </a:cxn>
              <a:cxn ang="T13">
                <a:pos x="T6" y="T7"/>
              </a:cxn>
              <a:cxn ang="T14">
                <a:pos x="T8" y="T9"/>
              </a:cxn>
            </a:cxnLst>
            <a:rect l="T15" t="T16" r="T17" b="T18"/>
            <a:pathLst>
              <a:path w="463" h="322">
                <a:moveTo>
                  <a:pt x="17" y="0"/>
                </a:moveTo>
                <a:lnTo>
                  <a:pt x="462" y="0"/>
                </a:lnTo>
                <a:lnTo>
                  <a:pt x="443" y="321"/>
                </a:lnTo>
                <a:lnTo>
                  <a:pt x="0" y="304"/>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43" name="Rectangle 82"/>
          <p:cNvSpPr>
            <a:spLocks noChangeArrowheads="1"/>
          </p:cNvSpPr>
          <p:nvPr/>
        </p:nvSpPr>
        <p:spPr bwMode="auto">
          <a:xfrm>
            <a:off x="1412875" y="1628775"/>
            <a:ext cx="892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hangingPunct="0"/>
            <a:r>
              <a:rPr lang="zh-CN" altLang="en-US" sz="1400">
                <a:solidFill>
                  <a:srgbClr val="333399"/>
                </a:solidFill>
                <a:latin typeface="Arial" pitchFamily="34" charset="0"/>
                <a:ea typeface="黑体" pitchFamily="49" charset="-122"/>
              </a:rPr>
              <a:t>清华大学</a:t>
            </a:r>
          </a:p>
          <a:p>
            <a:pPr eaLnBrk="0" hangingPunct="0"/>
            <a:r>
              <a:rPr lang="zh-CN" altLang="en-US" sz="1400">
                <a:solidFill>
                  <a:srgbClr val="333399"/>
                </a:solidFill>
                <a:latin typeface="Arial" pitchFamily="34" charset="0"/>
                <a:ea typeface="黑体" pitchFamily="49" charset="-122"/>
              </a:rPr>
              <a:t>院系设置</a:t>
            </a:r>
          </a:p>
        </p:txBody>
      </p:sp>
      <p:sp>
        <p:nvSpPr>
          <p:cNvPr id="1044" name="Line 83"/>
          <p:cNvSpPr>
            <a:spLocks noChangeShapeType="1"/>
          </p:cNvSpPr>
          <p:nvPr/>
        </p:nvSpPr>
        <p:spPr bwMode="auto">
          <a:xfrm>
            <a:off x="1549400" y="2093913"/>
            <a:ext cx="5857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 name="Oval 84"/>
          <p:cNvSpPr>
            <a:spLocks noChangeArrowheads="1"/>
          </p:cNvSpPr>
          <p:nvPr/>
        </p:nvSpPr>
        <p:spPr bwMode="auto">
          <a:xfrm>
            <a:off x="1824038" y="2432050"/>
            <a:ext cx="593725" cy="252413"/>
          </a:xfrm>
          <a:prstGeom prst="ellipse">
            <a:avLst/>
          </a:prstGeom>
          <a:solidFill>
            <a:srgbClr val="FFFF99"/>
          </a:solidFill>
          <a:ln w="9525">
            <a:solidFill>
              <a:schemeClr val="tx1"/>
            </a:solidFill>
            <a:round/>
            <a:headEnd/>
            <a:tailEnd/>
          </a:ln>
        </p:spPr>
        <p:txBody>
          <a:bodyPr wrap="none" anchor="ctr"/>
          <a:lstStyle/>
          <a:p>
            <a:endParaRPr lang="zh-CN" altLang="en-US"/>
          </a:p>
        </p:txBody>
      </p:sp>
      <p:sp>
        <p:nvSpPr>
          <p:cNvPr id="1046" name="Line 85"/>
          <p:cNvSpPr>
            <a:spLocks noChangeShapeType="1"/>
          </p:cNvSpPr>
          <p:nvPr/>
        </p:nvSpPr>
        <p:spPr bwMode="auto">
          <a:xfrm>
            <a:off x="5815013" y="2262188"/>
            <a:ext cx="509587" cy="254000"/>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7" name="Line 86"/>
          <p:cNvSpPr>
            <a:spLocks noChangeShapeType="1"/>
          </p:cNvSpPr>
          <p:nvPr/>
        </p:nvSpPr>
        <p:spPr bwMode="auto">
          <a:xfrm flipH="1">
            <a:off x="2333625" y="2178050"/>
            <a:ext cx="509588" cy="338138"/>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8" name="Oval 87"/>
          <p:cNvSpPr>
            <a:spLocks noChangeArrowheads="1"/>
          </p:cNvSpPr>
          <p:nvPr/>
        </p:nvSpPr>
        <p:spPr bwMode="auto">
          <a:xfrm>
            <a:off x="6238875" y="2432050"/>
            <a:ext cx="595313" cy="252413"/>
          </a:xfrm>
          <a:prstGeom prst="ellipse">
            <a:avLst/>
          </a:prstGeom>
          <a:solidFill>
            <a:srgbClr val="FFFF99"/>
          </a:solidFill>
          <a:ln w="9525">
            <a:solidFill>
              <a:schemeClr val="tx1"/>
            </a:solidFill>
            <a:round/>
            <a:headEnd/>
            <a:tailEnd/>
          </a:ln>
        </p:spPr>
        <p:txBody>
          <a:bodyPr wrap="none" anchor="ctr"/>
          <a:lstStyle/>
          <a:p>
            <a:endParaRPr lang="zh-CN" altLang="en-US"/>
          </a:p>
        </p:txBody>
      </p:sp>
      <p:sp>
        <p:nvSpPr>
          <p:cNvPr id="1049" name="Freeform 88"/>
          <p:cNvSpPr>
            <a:spLocks/>
          </p:cNvSpPr>
          <p:nvPr/>
        </p:nvSpPr>
        <p:spPr bwMode="auto">
          <a:xfrm>
            <a:off x="2163763" y="2622550"/>
            <a:ext cx="4330700" cy="820738"/>
          </a:xfrm>
          <a:custGeom>
            <a:avLst/>
            <a:gdLst>
              <a:gd name="T0" fmla="*/ 0 w 2448"/>
              <a:gd name="T1" fmla="*/ 0 h 852"/>
              <a:gd name="T2" fmla="*/ 0 w 2448"/>
              <a:gd name="T3" fmla="*/ 564200619 h 852"/>
              <a:gd name="T4" fmla="*/ 18776981 w 2448"/>
              <a:gd name="T5" fmla="*/ 604102731 h 852"/>
              <a:gd name="T6" fmla="*/ 75111460 w 2448"/>
              <a:gd name="T7" fmla="*/ 648645095 h 852"/>
              <a:gd name="T8" fmla="*/ 206555611 w 2448"/>
              <a:gd name="T9" fmla="*/ 695971416 h 852"/>
              <a:gd name="T10" fmla="*/ 450666938 w 2448"/>
              <a:gd name="T11" fmla="*/ 735873528 h 852"/>
              <a:gd name="T12" fmla="*/ 882556902 w 2448"/>
              <a:gd name="T13" fmla="*/ 770207725 h 852"/>
              <a:gd name="T14" fmla="*/ 1352000924 w 2448"/>
              <a:gd name="T15" fmla="*/ 790623095 h 852"/>
              <a:gd name="T16" fmla="*/ 2147483647 w 2448"/>
              <a:gd name="T17" fmla="*/ 790623095 h 852"/>
              <a:gd name="T18" fmla="*/ 2147483647 w 2448"/>
              <a:gd name="T19" fmla="*/ 790623095 h 852"/>
              <a:gd name="T20" fmla="*/ 2147483647 w 2448"/>
              <a:gd name="T21" fmla="*/ 776703305 h 852"/>
              <a:gd name="T22" fmla="*/ 2147483647 w 2448"/>
              <a:gd name="T23" fmla="*/ 756288898 h 852"/>
              <a:gd name="T24" fmla="*/ 2147483647 w 2448"/>
              <a:gd name="T25" fmla="*/ 702466996 h 852"/>
              <a:gd name="T26" fmla="*/ 2147483647 w 2448"/>
              <a:gd name="T27" fmla="*/ 631013682 h 852"/>
              <a:gd name="T28" fmla="*/ 2147483647 w 2448"/>
              <a:gd name="T29" fmla="*/ 570696200 h 852"/>
              <a:gd name="T30" fmla="*/ 2147483647 w 2448"/>
              <a:gd name="T31" fmla="*/ 16703755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8"/>
              <a:gd name="T49" fmla="*/ 0 h 852"/>
              <a:gd name="T50" fmla="*/ 2448 w 2448"/>
              <a:gd name="T51" fmla="*/ 852 h 8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38100">
            <a:solidFill>
              <a:srgbClr val="333399"/>
            </a:solidFill>
            <a:prstDash val="sysDot"/>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50" name="Line 89"/>
          <p:cNvSpPr>
            <a:spLocks noChangeShapeType="1"/>
          </p:cNvSpPr>
          <p:nvPr/>
        </p:nvSpPr>
        <p:spPr bwMode="auto">
          <a:xfrm flipV="1">
            <a:off x="2417763" y="2571750"/>
            <a:ext cx="3906837" cy="0"/>
          </a:xfrm>
          <a:prstGeom prst="line">
            <a:avLst/>
          </a:prstGeom>
          <a:noFill/>
          <a:ln w="76200">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1" name="Line 90"/>
          <p:cNvSpPr>
            <a:spLocks noChangeShapeType="1"/>
          </p:cNvSpPr>
          <p:nvPr/>
        </p:nvSpPr>
        <p:spPr bwMode="auto">
          <a:xfrm rot="16200000" flipH="1">
            <a:off x="6726238" y="2624138"/>
            <a:ext cx="288925" cy="193675"/>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2" name="Freeform 91"/>
          <p:cNvSpPr>
            <a:spLocks/>
          </p:cNvSpPr>
          <p:nvPr/>
        </p:nvSpPr>
        <p:spPr bwMode="auto">
          <a:xfrm>
            <a:off x="1871663" y="1250950"/>
            <a:ext cx="4962525" cy="666750"/>
          </a:xfrm>
          <a:custGeom>
            <a:avLst/>
            <a:gdLst>
              <a:gd name="T0" fmla="*/ 0 w 2454"/>
              <a:gd name="T1" fmla="*/ 1339022788 h 332"/>
              <a:gd name="T2" fmla="*/ 1374028896 w 2454"/>
              <a:gd name="T3" fmla="*/ 564648929 h 332"/>
              <a:gd name="T4" fmla="*/ 2147483647 w 2454"/>
              <a:gd name="T5" fmla="*/ 153262134 h 332"/>
              <a:gd name="T6" fmla="*/ 2147483647 w 2454"/>
              <a:gd name="T7" fmla="*/ 8067272 h 332"/>
              <a:gd name="T8" fmla="*/ 2147483647 w 2454"/>
              <a:gd name="T9" fmla="*/ 201659731 h 332"/>
              <a:gd name="T10" fmla="*/ 2147483647 w 2454"/>
              <a:gd name="T11" fmla="*/ 520283837 h 332"/>
              <a:gd name="T12" fmla="*/ 2147483647 w 2454"/>
              <a:gd name="T13" fmla="*/ 855038530 h 332"/>
              <a:gd name="T14" fmla="*/ 0 60000 65536"/>
              <a:gd name="T15" fmla="*/ 0 60000 65536"/>
              <a:gd name="T16" fmla="*/ 0 60000 65536"/>
              <a:gd name="T17" fmla="*/ 0 60000 65536"/>
              <a:gd name="T18" fmla="*/ 0 60000 65536"/>
              <a:gd name="T19" fmla="*/ 0 60000 65536"/>
              <a:gd name="T20" fmla="*/ 0 60000 65536"/>
              <a:gd name="T21" fmla="*/ 0 w 2454"/>
              <a:gd name="T22" fmla="*/ 0 h 332"/>
              <a:gd name="T23" fmla="*/ 2454 w 2454"/>
              <a:gd name="T24" fmla="*/ 332 h 3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052" name="Line 92"/>
          <p:cNvSpPr>
            <a:spLocks noChangeShapeType="1"/>
          </p:cNvSpPr>
          <p:nvPr/>
        </p:nvSpPr>
        <p:spPr bwMode="auto">
          <a:xfrm>
            <a:off x="1824038" y="3829050"/>
            <a:ext cx="0" cy="29860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53" name="Line 93"/>
          <p:cNvSpPr>
            <a:spLocks noChangeShapeType="1"/>
          </p:cNvSpPr>
          <p:nvPr/>
        </p:nvSpPr>
        <p:spPr bwMode="auto">
          <a:xfrm>
            <a:off x="6967538" y="3829050"/>
            <a:ext cx="0" cy="29860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16"/>
          <p:cNvGrpSpPr>
            <a:grpSpLocks/>
          </p:cNvGrpSpPr>
          <p:nvPr/>
        </p:nvGrpSpPr>
        <p:grpSpPr bwMode="auto">
          <a:xfrm>
            <a:off x="1824038" y="4292600"/>
            <a:ext cx="5143500" cy="396875"/>
            <a:chOff x="1149" y="2704"/>
            <a:chExt cx="3240" cy="250"/>
          </a:xfrm>
        </p:grpSpPr>
        <p:sp>
          <p:nvSpPr>
            <p:cNvPr id="1078" name="Line 103"/>
            <p:cNvSpPr>
              <a:spLocks noChangeShapeType="1"/>
            </p:cNvSpPr>
            <p:nvPr/>
          </p:nvSpPr>
          <p:spPr bwMode="auto">
            <a:xfrm>
              <a:off x="1149" y="2836"/>
              <a:ext cx="3240" cy="0"/>
            </a:xfrm>
            <a:prstGeom prst="line">
              <a:avLst/>
            </a:prstGeom>
            <a:noFill/>
            <a:ln w="38100">
              <a:solidFill>
                <a:srgbClr val="333399"/>
              </a:solidFill>
              <a:prstDash val="sysDot"/>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79" name="Text Box 104"/>
            <p:cNvSpPr txBox="1">
              <a:spLocks noChangeArrowheads="1"/>
            </p:cNvSpPr>
            <p:nvPr/>
          </p:nvSpPr>
          <p:spPr bwMode="auto">
            <a:xfrm>
              <a:off x="2176" y="2704"/>
              <a:ext cx="1165"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建立 </a:t>
              </a:r>
              <a:r>
                <a:rPr lang="en-US" altLang="zh-CN" sz="2000">
                  <a:solidFill>
                    <a:srgbClr val="333399"/>
                  </a:solidFill>
                  <a:latin typeface="Arial" pitchFamily="34" charset="0"/>
                  <a:ea typeface="黑体" pitchFamily="49" charset="-122"/>
                </a:rPr>
                <a:t>TCP </a:t>
              </a:r>
              <a:r>
                <a:rPr lang="zh-CN" altLang="en-US" sz="2000">
                  <a:solidFill>
                    <a:srgbClr val="333399"/>
                  </a:solidFill>
                  <a:latin typeface="Arial" pitchFamily="34" charset="0"/>
                  <a:ea typeface="黑体" pitchFamily="49" charset="-122"/>
                </a:rPr>
                <a:t>连接</a:t>
              </a:r>
            </a:p>
          </p:txBody>
        </p:sp>
      </p:grpSp>
      <p:grpSp>
        <p:nvGrpSpPr>
          <p:cNvPr id="3" name="Group 120"/>
          <p:cNvGrpSpPr>
            <a:grpSpLocks/>
          </p:cNvGrpSpPr>
          <p:nvPr/>
        </p:nvGrpSpPr>
        <p:grpSpPr bwMode="auto">
          <a:xfrm>
            <a:off x="1824038" y="6165850"/>
            <a:ext cx="5143500" cy="395288"/>
            <a:chOff x="1149" y="3884"/>
            <a:chExt cx="3240" cy="249"/>
          </a:xfrm>
        </p:grpSpPr>
        <p:sp>
          <p:nvSpPr>
            <p:cNvPr id="1076" name="Line 106"/>
            <p:cNvSpPr>
              <a:spLocks noChangeShapeType="1"/>
            </p:cNvSpPr>
            <p:nvPr/>
          </p:nvSpPr>
          <p:spPr bwMode="auto">
            <a:xfrm>
              <a:off x="1149" y="4012"/>
              <a:ext cx="3240" cy="0"/>
            </a:xfrm>
            <a:prstGeom prst="line">
              <a:avLst/>
            </a:prstGeom>
            <a:noFill/>
            <a:ln w="38100">
              <a:solidFill>
                <a:srgbClr val="333399"/>
              </a:solidFill>
              <a:prstDash val="sysDot"/>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77" name="Text Box 107"/>
            <p:cNvSpPr txBox="1">
              <a:spLocks noChangeArrowheads="1"/>
            </p:cNvSpPr>
            <p:nvPr/>
          </p:nvSpPr>
          <p:spPr bwMode="auto">
            <a:xfrm>
              <a:off x="2176" y="3884"/>
              <a:ext cx="1165" cy="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Arial" pitchFamily="34" charset="0"/>
                  <a:ea typeface="黑体" pitchFamily="49" charset="-122"/>
                </a:rPr>
                <a:t>释放 </a:t>
              </a:r>
              <a:r>
                <a:rPr lang="en-US" altLang="zh-CN" sz="2000">
                  <a:solidFill>
                    <a:srgbClr val="333399"/>
                  </a:solidFill>
                  <a:latin typeface="Arial" pitchFamily="34" charset="0"/>
                  <a:ea typeface="黑体" pitchFamily="49" charset="-122"/>
                </a:rPr>
                <a:t>TCP </a:t>
              </a:r>
              <a:r>
                <a:rPr lang="zh-CN" altLang="en-US" sz="2000">
                  <a:solidFill>
                    <a:srgbClr val="333399"/>
                  </a:solidFill>
                  <a:latin typeface="Arial" pitchFamily="34" charset="0"/>
                  <a:ea typeface="黑体" pitchFamily="49" charset="-122"/>
                </a:rPr>
                <a:t>连接</a:t>
              </a:r>
            </a:p>
          </p:txBody>
        </p:sp>
      </p:grpSp>
      <p:sp>
        <p:nvSpPr>
          <p:cNvPr id="1057" name="Line 108"/>
          <p:cNvSpPr>
            <a:spLocks noChangeShapeType="1"/>
          </p:cNvSpPr>
          <p:nvPr/>
        </p:nvSpPr>
        <p:spPr bwMode="auto">
          <a:xfrm>
            <a:off x="7210425" y="2995613"/>
            <a:ext cx="517525" cy="16033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58" name="Text Box 110"/>
          <p:cNvSpPr txBox="1">
            <a:spLocks noChangeArrowheads="1"/>
          </p:cNvSpPr>
          <p:nvPr/>
        </p:nvSpPr>
        <p:spPr bwMode="auto">
          <a:xfrm>
            <a:off x="7496175" y="2225675"/>
            <a:ext cx="11255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600">
                <a:solidFill>
                  <a:srgbClr val="333399"/>
                </a:solidFill>
                <a:latin typeface="Arial" pitchFamily="34" charset="0"/>
                <a:ea typeface="黑体" pitchFamily="49" charset="-122"/>
                <a:sym typeface="Wingdings" pitchFamily="2" charset="2"/>
              </a:rPr>
              <a:t></a:t>
            </a:r>
            <a:endParaRPr lang="en-US" altLang="zh-CN" sz="10600">
              <a:solidFill>
                <a:srgbClr val="333399"/>
              </a:solidFill>
              <a:latin typeface="Arial" pitchFamily="34" charset="0"/>
              <a:ea typeface="黑体" pitchFamily="49" charset="-122"/>
            </a:endParaRPr>
          </a:p>
        </p:txBody>
      </p:sp>
      <p:sp>
        <p:nvSpPr>
          <p:cNvPr id="1059" name="AutoShape 111"/>
          <p:cNvSpPr>
            <a:spLocks noChangeArrowheads="1"/>
          </p:cNvSpPr>
          <p:nvPr/>
        </p:nvSpPr>
        <p:spPr bwMode="auto">
          <a:xfrm>
            <a:off x="6675438" y="2805113"/>
            <a:ext cx="595312" cy="252412"/>
          </a:xfrm>
          <a:prstGeom prst="can">
            <a:avLst>
              <a:gd name="adj" fmla="val 39583"/>
            </a:avLst>
          </a:prstGeom>
          <a:solidFill>
            <a:srgbClr val="99FF99"/>
          </a:solidFill>
          <a:ln w="9525">
            <a:solidFill>
              <a:schemeClr val="tx1"/>
            </a:solidFill>
            <a:round/>
            <a:headEnd/>
            <a:tailEnd/>
          </a:ln>
        </p:spPr>
        <p:txBody>
          <a:bodyPr wrap="none" anchor="ctr"/>
          <a:lstStyle/>
          <a:p>
            <a:endParaRPr lang="zh-CN" altLang="en-US"/>
          </a:p>
        </p:txBody>
      </p:sp>
      <p:sp>
        <p:nvSpPr>
          <p:cNvPr id="1060" name="Rectangle 112"/>
          <p:cNvSpPr>
            <a:spLocks noChangeArrowheads="1"/>
          </p:cNvSpPr>
          <p:nvPr/>
        </p:nvSpPr>
        <p:spPr bwMode="auto">
          <a:xfrm>
            <a:off x="5705475" y="5851525"/>
            <a:ext cx="776288" cy="176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4" name="Group 122"/>
          <p:cNvGrpSpPr>
            <a:grpSpLocks/>
          </p:cNvGrpSpPr>
          <p:nvPr/>
        </p:nvGrpSpPr>
        <p:grpSpPr bwMode="auto">
          <a:xfrm>
            <a:off x="1851025" y="4868863"/>
            <a:ext cx="6105525" cy="1708150"/>
            <a:chOff x="1166" y="3067"/>
            <a:chExt cx="3846" cy="1076"/>
          </a:xfrm>
        </p:grpSpPr>
        <p:grpSp>
          <p:nvGrpSpPr>
            <p:cNvPr id="1068" name="Group 121"/>
            <p:cNvGrpSpPr>
              <a:grpSpLocks/>
            </p:cNvGrpSpPr>
            <p:nvPr/>
          </p:nvGrpSpPr>
          <p:grpSpPr bwMode="auto">
            <a:xfrm>
              <a:off x="1166" y="3299"/>
              <a:ext cx="3846" cy="479"/>
              <a:chOff x="1166" y="3299"/>
              <a:chExt cx="3846" cy="479"/>
            </a:xfrm>
          </p:grpSpPr>
          <p:grpSp>
            <p:nvGrpSpPr>
              <p:cNvPr id="1070" name="Group 118"/>
              <p:cNvGrpSpPr>
                <a:grpSpLocks/>
              </p:cNvGrpSpPr>
              <p:nvPr/>
            </p:nvGrpSpPr>
            <p:grpSpPr bwMode="auto">
              <a:xfrm>
                <a:off x="1166" y="3475"/>
                <a:ext cx="3240" cy="303"/>
                <a:chOff x="1149" y="3475"/>
                <a:chExt cx="3240" cy="303"/>
              </a:xfrm>
            </p:grpSpPr>
            <p:sp>
              <p:nvSpPr>
                <p:cNvPr id="1072" name="Line 98"/>
                <p:cNvSpPr>
                  <a:spLocks noChangeShapeType="1"/>
                </p:cNvSpPr>
                <p:nvPr/>
              </p:nvSpPr>
              <p:spPr bwMode="auto">
                <a:xfrm flipH="1">
                  <a:off x="1149" y="3626"/>
                  <a:ext cx="3240" cy="0"/>
                </a:xfrm>
                <a:prstGeom prst="line">
                  <a:avLst/>
                </a:prstGeom>
                <a:noFill/>
                <a:ln w="38100">
                  <a:solidFill>
                    <a:schemeClr val="hlink"/>
                  </a:solidFill>
                  <a:prstDash val="dash"/>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073" name="Group 99"/>
                <p:cNvGrpSpPr>
                  <a:grpSpLocks/>
                </p:cNvGrpSpPr>
                <p:nvPr/>
              </p:nvGrpSpPr>
              <p:grpSpPr bwMode="auto">
                <a:xfrm flipH="1">
                  <a:off x="1944" y="3475"/>
                  <a:ext cx="1650" cy="303"/>
                  <a:chOff x="1152" y="1824"/>
                  <a:chExt cx="1296" cy="240"/>
                </a:xfrm>
              </p:grpSpPr>
              <p:sp>
                <p:nvSpPr>
                  <p:cNvPr id="1074" name="AutoShape 100"/>
                  <p:cNvSpPr>
                    <a:spLocks noChangeArrowheads="1"/>
                  </p:cNvSpPr>
                  <p:nvPr/>
                </p:nvSpPr>
                <p:spPr bwMode="auto">
                  <a:xfrm>
                    <a:off x="2160" y="1872"/>
                    <a:ext cx="288" cy="144"/>
                  </a:xfrm>
                  <a:prstGeom prst="rightArrow">
                    <a:avLst>
                      <a:gd name="adj1" fmla="val 50000"/>
                      <a:gd name="adj2" fmla="val 50000"/>
                    </a:avLst>
                  </a:prstGeom>
                  <a:solidFill>
                    <a:srgbClr val="FFCCFF"/>
                  </a:solidFill>
                  <a:ln w="9525">
                    <a:solidFill>
                      <a:schemeClr val="tx1"/>
                    </a:solidFill>
                    <a:miter lim="800000"/>
                    <a:headEnd/>
                    <a:tailEnd/>
                  </a:ln>
                </p:spPr>
                <p:txBody>
                  <a:bodyPr wrap="none" anchor="ctr"/>
                  <a:lstStyle/>
                  <a:p>
                    <a:endParaRPr lang="zh-CN" altLang="en-US"/>
                  </a:p>
                </p:txBody>
              </p:sp>
              <p:sp>
                <p:nvSpPr>
                  <p:cNvPr id="1075" name="Rectangle 101"/>
                  <p:cNvSpPr>
                    <a:spLocks noChangeArrowheads="1"/>
                  </p:cNvSpPr>
                  <p:nvPr/>
                </p:nvSpPr>
                <p:spPr bwMode="auto">
                  <a:xfrm>
                    <a:off x="1152" y="1824"/>
                    <a:ext cx="1008" cy="240"/>
                  </a:xfrm>
                  <a:prstGeom prst="rect">
                    <a:avLst/>
                  </a:prstGeom>
                  <a:solidFill>
                    <a:srgbClr val="FFCCFF"/>
                  </a:solidFill>
                  <a:ln w="9525">
                    <a:solidFill>
                      <a:schemeClr val="tx1"/>
                    </a:solidFill>
                    <a:miter lim="800000"/>
                    <a:headEnd/>
                    <a:tailEnd/>
                  </a:ln>
                </p:spPr>
                <p:txBody>
                  <a:bodyPr wrap="none" anchor="ctr"/>
                  <a:lstStyle/>
                  <a:p>
                    <a:r>
                      <a:rPr lang="en-US" altLang="zh-CN" sz="2000" dirty="0">
                        <a:solidFill>
                          <a:srgbClr val="333399"/>
                        </a:solidFill>
                        <a:latin typeface="Arial" pitchFamily="34" charset="0"/>
                        <a:ea typeface="黑体" pitchFamily="49" charset="-122"/>
                      </a:rPr>
                      <a:t>HTTP </a:t>
                    </a:r>
                    <a:r>
                      <a:rPr lang="zh-CN" altLang="en-US" sz="2000" dirty="0">
                        <a:solidFill>
                          <a:srgbClr val="333399"/>
                        </a:solidFill>
                        <a:latin typeface="Arial" pitchFamily="34" charset="0"/>
                        <a:ea typeface="黑体" pitchFamily="49" charset="-122"/>
                      </a:rPr>
                      <a:t>响应报文</a:t>
                    </a:r>
                  </a:p>
                </p:txBody>
              </p:sp>
            </p:grpSp>
          </p:grpSp>
          <p:sp>
            <p:nvSpPr>
              <p:cNvPr id="1071" name="Text Box 109"/>
              <p:cNvSpPr txBox="1">
                <a:spLocks noChangeArrowheads="1"/>
              </p:cNvSpPr>
              <p:nvPr/>
            </p:nvSpPr>
            <p:spPr bwMode="auto">
              <a:xfrm>
                <a:off x="4012" y="3299"/>
                <a:ext cx="10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r>
                  <a:rPr lang="en-US" altLang="zh-CN" sz="2000">
                    <a:solidFill>
                      <a:srgbClr val="333399"/>
                    </a:solidFill>
                    <a:latin typeface="Arial" pitchFamily="34" charset="0"/>
                    <a:ea typeface="黑体" pitchFamily="49" charset="-122"/>
                  </a:rPr>
                  <a:t> </a:t>
                </a:r>
                <a:r>
                  <a:rPr lang="zh-CN" altLang="en-US" sz="2000">
                    <a:solidFill>
                      <a:srgbClr val="333399"/>
                    </a:solidFill>
                    <a:latin typeface="Arial" pitchFamily="34" charset="0"/>
                    <a:ea typeface="黑体" pitchFamily="49" charset="-122"/>
                  </a:rPr>
                  <a:t>响应文档</a:t>
                </a:r>
              </a:p>
            </p:txBody>
          </p:sp>
        </p:grpSp>
        <p:sp>
          <p:nvSpPr>
            <p:cNvPr id="1069" name="Text Box 113"/>
            <p:cNvSpPr txBox="1">
              <a:spLocks noChangeArrowheads="1"/>
            </p:cNvSpPr>
            <p:nvPr/>
          </p:nvSpPr>
          <p:spPr bwMode="auto">
            <a:xfrm>
              <a:off x="3469" y="3067"/>
              <a:ext cx="709" cy="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600">
                  <a:solidFill>
                    <a:srgbClr val="333399"/>
                  </a:solidFill>
                  <a:latin typeface="Arial" pitchFamily="34" charset="0"/>
                  <a:ea typeface="黑体" pitchFamily="49" charset="-122"/>
                  <a:sym typeface="Wingdings" pitchFamily="2" charset="2"/>
                </a:rPr>
                <a:t></a:t>
              </a:r>
              <a:endParaRPr lang="en-US" altLang="zh-CN" sz="10600">
                <a:solidFill>
                  <a:srgbClr val="333399"/>
                </a:solidFill>
                <a:latin typeface="Arial" pitchFamily="34" charset="0"/>
                <a:ea typeface="黑体" pitchFamily="49" charset="-122"/>
              </a:endParaRPr>
            </a:p>
          </p:txBody>
        </p:sp>
      </p:grpSp>
      <p:grpSp>
        <p:nvGrpSpPr>
          <p:cNvPr id="8" name="Group 117"/>
          <p:cNvGrpSpPr>
            <a:grpSpLocks/>
          </p:cNvGrpSpPr>
          <p:nvPr/>
        </p:nvGrpSpPr>
        <p:grpSpPr bwMode="auto">
          <a:xfrm>
            <a:off x="1824038" y="4611688"/>
            <a:ext cx="5143500" cy="738187"/>
            <a:chOff x="1149" y="2905"/>
            <a:chExt cx="3240" cy="465"/>
          </a:xfrm>
        </p:grpSpPr>
        <p:sp>
          <p:nvSpPr>
            <p:cNvPr id="1063" name="Line 94"/>
            <p:cNvSpPr>
              <a:spLocks noChangeShapeType="1"/>
            </p:cNvSpPr>
            <p:nvPr/>
          </p:nvSpPr>
          <p:spPr bwMode="auto">
            <a:xfrm>
              <a:off x="1149" y="3218"/>
              <a:ext cx="3240" cy="0"/>
            </a:xfrm>
            <a:prstGeom prst="line">
              <a:avLst/>
            </a:prstGeom>
            <a:noFill/>
            <a:ln w="38100">
              <a:solidFill>
                <a:srgbClr val="333399"/>
              </a:solidFill>
              <a:prstDash val="dash"/>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064" name="Group 95"/>
            <p:cNvGrpSpPr>
              <a:grpSpLocks/>
            </p:cNvGrpSpPr>
            <p:nvPr/>
          </p:nvGrpSpPr>
          <p:grpSpPr bwMode="auto">
            <a:xfrm>
              <a:off x="2188" y="3067"/>
              <a:ext cx="1651" cy="303"/>
              <a:chOff x="1152" y="1824"/>
              <a:chExt cx="1296" cy="240"/>
            </a:xfrm>
          </p:grpSpPr>
          <p:sp>
            <p:nvSpPr>
              <p:cNvPr id="1066" name="AutoShape 96"/>
              <p:cNvSpPr>
                <a:spLocks noChangeArrowheads="1"/>
              </p:cNvSpPr>
              <p:nvPr/>
            </p:nvSpPr>
            <p:spPr bwMode="auto">
              <a:xfrm>
                <a:off x="2160" y="1872"/>
                <a:ext cx="288" cy="144"/>
              </a:xfrm>
              <a:prstGeom prst="rightArrow">
                <a:avLst>
                  <a:gd name="adj1" fmla="val 50000"/>
                  <a:gd name="adj2" fmla="val 50000"/>
                </a:avLst>
              </a:prstGeom>
              <a:solidFill>
                <a:srgbClr val="FFFF99"/>
              </a:solidFill>
              <a:ln w="9525">
                <a:solidFill>
                  <a:schemeClr val="tx1"/>
                </a:solidFill>
                <a:miter lim="800000"/>
                <a:headEnd/>
                <a:tailEnd/>
              </a:ln>
            </p:spPr>
            <p:txBody>
              <a:bodyPr wrap="none" anchor="ctr"/>
              <a:lstStyle/>
              <a:p>
                <a:endParaRPr lang="zh-CN" altLang="en-US"/>
              </a:p>
            </p:txBody>
          </p:sp>
          <p:sp>
            <p:nvSpPr>
              <p:cNvPr id="1067" name="Rectangle 97"/>
              <p:cNvSpPr>
                <a:spLocks noChangeArrowheads="1"/>
              </p:cNvSpPr>
              <p:nvPr/>
            </p:nvSpPr>
            <p:spPr bwMode="auto">
              <a:xfrm>
                <a:off x="1152" y="1824"/>
                <a:ext cx="1008" cy="240"/>
              </a:xfrm>
              <a:prstGeom prst="rect">
                <a:avLst/>
              </a:prstGeom>
              <a:solidFill>
                <a:srgbClr val="FFFF99"/>
              </a:solidFill>
              <a:ln w="9525">
                <a:solidFill>
                  <a:schemeClr val="tx1"/>
                </a:solidFill>
                <a:miter lim="800000"/>
                <a:headEnd/>
                <a:tailEnd/>
              </a:ln>
            </p:spPr>
            <p:txBody>
              <a:bodyPr wrap="none" anchor="ctr"/>
              <a:lstStyle/>
              <a:p>
                <a:r>
                  <a:rPr lang="en-US" altLang="zh-CN" sz="2000">
                    <a:solidFill>
                      <a:srgbClr val="333399"/>
                    </a:solidFill>
                    <a:latin typeface="Arial" pitchFamily="34" charset="0"/>
                    <a:ea typeface="黑体" pitchFamily="49" charset="-122"/>
                  </a:rPr>
                  <a:t>HTTP </a:t>
                </a:r>
                <a:r>
                  <a:rPr lang="zh-CN" altLang="en-US" sz="2000">
                    <a:solidFill>
                      <a:srgbClr val="333399"/>
                    </a:solidFill>
                    <a:latin typeface="Arial" pitchFamily="34" charset="0"/>
                    <a:ea typeface="黑体" pitchFamily="49" charset="-122"/>
                  </a:rPr>
                  <a:t>请求报文</a:t>
                </a:r>
              </a:p>
            </p:txBody>
          </p:sp>
        </p:grpSp>
        <p:sp>
          <p:nvSpPr>
            <p:cNvPr id="1065" name="Text Box 114"/>
            <p:cNvSpPr txBox="1">
              <a:spLocks noChangeArrowheads="1"/>
            </p:cNvSpPr>
            <p:nvPr/>
          </p:nvSpPr>
          <p:spPr bwMode="auto">
            <a:xfrm>
              <a:off x="1149" y="2905"/>
              <a:ext cx="10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sym typeface="Wingdings" pitchFamily="2" charset="2"/>
                </a:rPr>
                <a:t></a:t>
              </a:r>
              <a:r>
                <a:rPr lang="en-US" altLang="zh-CN" sz="2000">
                  <a:solidFill>
                    <a:srgbClr val="333399"/>
                  </a:solidFill>
                  <a:latin typeface="Arial" pitchFamily="34" charset="0"/>
                  <a:ea typeface="黑体" pitchFamily="49" charset="-122"/>
                </a:rPr>
                <a:t> </a:t>
              </a:r>
              <a:r>
                <a:rPr lang="zh-CN" altLang="en-US" sz="2000">
                  <a:solidFill>
                    <a:srgbClr val="333399"/>
                  </a:solidFill>
                  <a:latin typeface="Arial" pitchFamily="34" charset="0"/>
                  <a:ea typeface="黑体" pitchFamily="49" charset="-122"/>
                </a:rPr>
                <a:t>请求文档</a:t>
              </a:r>
            </a:p>
          </p:txBody>
        </p:sp>
      </p:grpSp>
    </p:spTree>
    <p:extLst>
      <p:ext uri="{BB962C8B-B14F-4D97-AF65-F5344CB8AC3E}">
        <p14:creationId xmlns:p14="http://schemas.microsoft.com/office/powerpoint/2010/main" val="3559764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3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30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0"/>
                            </p:stCondLst>
                            <p:childTnLst>
                              <p:par>
                                <p:cTn id="12" presetID="35" presetClass="emph" presetSubtype="0" repeatCount="3000" fill="hold" nodeType="afterEffect">
                                  <p:stCondLst>
                                    <p:cond delay="50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nodeType="afterGroup">
                            <p:stCondLst>
                              <p:cond delay="3500"/>
                            </p:stCondLst>
                            <p:childTnLst>
                              <p:par>
                                <p:cTn id="15" presetID="22" presetClass="entr" presetSubtype="8"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par>
                          <p:cTn id="18" fill="hold" nodeType="afterGroup">
                            <p:stCondLst>
                              <p:cond delay="5000"/>
                            </p:stCondLst>
                            <p:childTnLst>
                              <p:par>
                                <p:cTn id="19" presetID="22" presetClass="entr" presetSubtype="2"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1000"/>
                                        <p:tgtEl>
                                          <p:spTgt spid="4"/>
                                        </p:tgtEl>
                                      </p:cBhvr>
                                    </p:animEffect>
                                  </p:childTnLst>
                                </p:cTn>
                              </p:par>
                            </p:childTnLst>
                          </p:cTn>
                        </p:par>
                        <p:par>
                          <p:cTn id="22" fill="hold" nodeType="afterGroup">
                            <p:stCondLst>
                              <p:cond delay="6500"/>
                            </p:stCondLst>
                            <p:childTnLst>
                              <p:par>
                                <p:cTn id="23" presetID="1" presetClass="entr" presetSubtype="0" fill="hold" nodeType="afterEffect">
                                  <p:stCondLst>
                                    <p:cond delay="50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nodeType="afterGroup">
                            <p:stCondLst>
                              <p:cond delay="7000"/>
                            </p:stCondLst>
                            <p:childTnLst>
                              <p:par>
                                <p:cTn id="26" presetID="35" presetClass="emph" presetSubtype="0" repeatCount="3000" fill="hold" nodeType="afterEffect">
                                  <p:stCondLst>
                                    <p:cond delay="500"/>
                                  </p:stCondLst>
                                  <p:childTnLst>
                                    <p:anim calcmode="discrete" valueType="str">
                                      <p:cBhvr>
                                        <p:cTn id="2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52" grpId="0" animBg="1"/>
      <p:bldP spid="553053"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0850" y="212725"/>
            <a:ext cx="8693150" cy="695325"/>
          </a:xfrm>
        </p:spPr>
        <p:txBody>
          <a:bodyPr>
            <a:normAutofit fontScale="90000"/>
          </a:bodyPr>
          <a:lstStyle/>
          <a:p>
            <a:pPr eaLnBrk="1" hangingPunct="1"/>
            <a:r>
              <a:rPr lang="zh-CN" altLang="en-US"/>
              <a:t>用户点击鼠标后所发生的事件 </a:t>
            </a:r>
          </a:p>
        </p:txBody>
      </p:sp>
      <p:sp>
        <p:nvSpPr>
          <p:cNvPr id="89091" name="Rectangle 20"/>
          <p:cNvSpPr>
            <a:spLocks noGrp="1" noChangeArrowheads="1"/>
          </p:cNvSpPr>
          <p:nvPr>
            <p:ph type="body" idx="4294967295"/>
          </p:nvPr>
        </p:nvSpPr>
        <p:spPr>
          <a:xfrm>
            <a:off x="323850" y="908050"/>
            <a:ext cx="8677275" cy="5689600"/>
          </a:xfrm>
          <a:solidFill>
            <a:srgbClr val="FFFF99"/>
          </a:solidFill>
          <a:ln>
            <a:solidFill>
              <a:srgbClr val="333399"/>
            </a:solidFill>
            <a:miter lim="800000"/>
            <a:headEnd/>
            <a:tailEnd/>
          </a:ln>
        </p:spPr>
        <p:txBody>
          <a:bodyPr/>
          <a:lstStyle/>
          <a:p>
            <a:pPr eaLnBrk="1" hangingPunct="1">
              <a:buFont typeface="Wingdings" pitchFamily="2" charset="2"/>
              <a:buNone/>
            </a:pPr>
            <a:r>
              <a:rPr lang="en-US" altLang="zh-CN" sz="2800" dirty="0"/>
              <a:t>(1) </a:t>
            </a:r>
            <a:r>
              <a:rPr lang="zh-CN" altLang="en-US" sz="2800" dirty="0"/>
              <a:t>浏览器分析超链指向页面的 </a:t>
            </a:r>
            <a:r>
              <a:rPr lang="en-US" altLang="zh-CN" sz="2800" dirty="0"/>
              <a:t>URL</a:t>
            </a:r>
            <a:r>
              <a:rPr lang="zh-CN" altLang="en-US" sz="2800" dirty="0"/>
              <a:t>。</a:t>
            </a:r>
          </a:p>
          <a:p>
            <a:pPr eaLnBrk="1" hangingPunct="1">
              <a:buFont typeface="Wingdings" pitchFamily="2" charset="2"/>
              <a:buNone/>
            </a:pPr>
            <a:r>
              <a:rPr lang="en-US" altLang="zh-CN" sz="2800" dirty="0"/>
              <a:t>(2) </a:t>
            </a:r>
            <a:r>
              <a:rPr lang="zh-CN" altLang="en-US" sz="2800" dirty="0"/>
              <a:t>浏览器向 </a:t>
            </a:r>
            <a:r>
              <a:rPr lang="en-US" altLang="zh-CN" sz="2800" dirty="0"/>
              <a:t>DNS </a:t>
            </a:r>
            <a:r>
              <a:rPr lang="zh-CN" altLang="en-US" sz="2800" dirty="0"/>
              <a:t>请求解析 </a:t>
            </a:r>
            <a:r>
              <a:rPr lang="en-US" altLang="zh-CN" sz="2800" dirty="0"/>
              <a:t>www.tsinghua.edu.cn </a:t>
            </a:r>
            <a:r>
              <a:rPr lang="zh-CN" altLang="en-US" sz="2800" dirty="0"/>
              <a:t>的 </a:t>
            </a:r>
            <a:r>
              <a:rPr lang="en-US" altLang="zh-CN" sz="2800" dirty="0"/>
              <a:t>IP </a:t>
            </a:r>
            <a:r>
              <a:rPr lang="zh-CN" altLang="en-US" sz="2800" dirty="0"/>
              <a:t>地址。</a:t>
            </a:r>
          </a:p>
          <a:p>
            <a:pPr eaLnBrk="1" hangingPunct="1">
              <a:buFont typeface="Wingdings" pitchFamily="2" charset="2"/>
              <a:buNone/>
            </a:pPr>
            <a:r>
              <a:rPr lang="en-US" altLang="zh-CN" sz="2800" dirty="0"/>
              <a:t>(3) </a:t>
            </a:r>
            <a:r>
              <a:rPr lang="zh-CN" altLang="en-US" sz="2800" dirty="0"/>
              <a:t>域名系统 </a:t>
            </a:r>
            <a:r>
              <a:rPr lang="en-US" altLang="zh-CN" sz="2800" dirty="0"/>
              <a:t>DNS </a:t>
            </a:r>
            <a:r>
              <a:rPr lang="zh-CN" altLang="en-US" sz="2800" dirty="0"/>
              <a:t>解析出清华大学服务器的 </a:t>
            </a:r>
            <a:r>
              <a:rPr lang="en-US" altLang="zh-CN" sz="2800" dirty="0"/>
              <a:t>IP </a:t>
            </a:r>
            <a:r>
              <a:rPr lang="zh-CN" altLang="en-US" sz="2800" dirty="0"/>
              <a:t>地址。</a:t>
            </a:r>
          </a:p>
          <a:p>
            <a:pPr eaLnBrk="1" hangingPunct="1">
              <a:buFont typeface="Wingdings" pitchFamily="2" charset="2"/>
              <a:buNone/>
            </a:pPr>
            <a:r>
              <a:rPr lang="en-US" altLang="zh-CN" sz="2800" dirty="0"/>
              <a:t>(4) </a:t>
            </a:r>
            <a:r>
              <a:rPr lang="zh-CN" altLang="en-US" sz="2800" dirty="0"/>
              <a:t>浏览器与服务器建立 </a:t>
            </a:r>
            <a:r>
              <a:rPr lang="en-US" altLang="zh-CN" sz="2800" dirty="0"/>
              <a:t>TCP </a:t>
            </a:r>
            <a:r>
              <a:rPr lang="zh-CN" altLang="en-US" sz="2800" dirty="0"/>
              <a:t>连接</a:t>
            </a:r>
          </a:p>
          <a:p>
            <a:pPr eaLnBrk="1" hangingPunct="1">
              <a:buFont typeface="Wingdings" pitchFamily="2" charset="2"/>
              <a:buNone/>
            </a:pPr>
            <a:r>
              <a:rPr lang="en-US" altLang="zh-CN" sz="2800" dirty="0"/>
              <a:t>(5) </a:t>
            </a:r>
            <a:r>
              <a:rPr lang="zh-CN" altLang="en-US" sz="2800" dirty="0"/>
              <a:t>浏览器发出取文件命令：</a:t>
            </a:r>
          </a:p>
          <a:p>
            <a:pPr eaLnBrk="1" hangingPunct="1">
              <a:buFont typeface="Wingdings" pitchFamily="2" charset="2"/>
              <a:buNone/>
            </a:pPr>
            <a:r>
              <a:rPr lang="zh-CN" altLang="en-US" sz="2800" dirty="0"/>
              <a:t>      </a:t>
            </a:r>
            <a:r>
              <a:rPr lang="en-US" altLang="zh-CN" sz="2800" dirty="0"/>
              <a:t>GET /</a:t>
            </a:r>
            <a:r>
              <a:rPr lang="en-US" altLang="zh-CN" sz="2800" dirty="0" err="1"/>
              <a:t>chn</a:t>
            </a:r>
            <a:r>
              <a:rPr lang="en-US" altLang="zh-CN" sz="2800" dirty="0"/>
              <a:t>/</a:t>
            </a:r>
            <a:r>
              <a:rPr lang="en-US" altLang="zh-CN" sz="2800" dirty="0" err="1"/>
              <a:t>yxsz</a:t>
            </a:r>
            <a:r>
              <a:rPr lang="en-US" altLang="zh-CN" sz="2800" dirty="0"/>
              <a:t>/index.htm</a:t>
            </a:r>
            <a:r>
              <a:rPr lang="zh-CN" altLang="en-US" sz="2800" dirty="0"/>
              <a:t>。</a:t>
            </a:r>
          </a:p>
          <a:p>
            <a:pPr eaLnBrk="1" hangingPunct="1">
              <a:buFont typeface="Wingdings" pitchFamily="2" charset="2"/>
              <a:buNone/>
            </a:pPr>
            <a:r>
              <a:rPr lang="en-US" altLang="zh-CN" sz="2800" dirty="0"/>
              <a:t>(6) </a:t>
            </a:r>
            <a:r>
              <a:rPr lang="zh-CN" altLang="en-US" sz="2800" dirty="0"/>
              <a:t>服务器给出响应，把文件 </a:t>
            </a:r>
            <a:r>
              <a:rPr lang="en-US" altLang="zh-CN" sz="2800" dirty="0"/>
              <a:t>index.htm </a:t>
            </a:r>
            <a:r>
              <a:rPr lang="zh-CN" altLang="en-US" sz="2800" dirty="0"/>
              <a:t>发给浏览器。</a:t>
            </a:r>
          </a:p>
          <a:p>
            <a:pPr eaLnBrk="1" hangingPunct="1">
              <a:buFont typeface="Wingdings" pitchFamily="2" charset="2"/>
              <a:buNone/>
            </a:pPr>
            <a:r>
              <a:rPr lang="en-US" altLang="zh-CN" sz="2800" dirty="0"/>
              <a:t>(7) TCP </a:t>
            </a:r>
            <a:r>
              <a:rPr lang="zh-CN" altLang="en-US" sz="2800" dirty="0"/>
              <a:t>连接释放。</a:t>
            </a:r>
          </a:p>
          <a:p>
            <a:pPr eaLnBrk="1" hangingPunct="1">
              <a:buFont typeface="Wingdings" pitchFamily="2" charset="2"/>
              <a:buNone/>
            </a:pPr>
            <a:r>
              <a:rPr lang="en-US" altLang="zh-CN" sz="2800" dirty="0"/>
              <a:t>(8) </a:t>
            </a:r>
            <a:r>
              <a:rPr lang="zh-CN" altLang="en-US" sz="2800" dirty="0"/>
              <a:t>浏览器显示“清华大学院系设置”文件 </a:t>
            </a:r>
            <a:r>
              <a:rPr lang="en-US" altLang="zh-CN" sz="2800" dirty="0"/>
              <a:t>index.htm </a:t>
            </a:r>
            <a:r>
              <a:rPr lang="zh-CN" altLang="en-US" sz="2800" dirty="0"/>
              <a:t>中的所有文本。</a:t>
            </a:r>
          </a:p>
        </p:txBody>
      </p:sp>
    </p:spTree>
    <p:extLst>
      <p:ext uri="{BB962C8B-B14F-4D97-AF65-F5344CB8AC3E}">
        <p14:creationId xmlns:p14="http://schemas.microsoft.com/office/powerpoint/2010/main" val="14367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2" dur="500"/>
                                        <p:tgtEl>
                                          <p:spTgt spid="8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7" dur="500"/>
                                        <p:tgtEl>
                                          <p:spTgt spid="89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22" dur="500"/>
                                        <p:tgtEl>
                                          <p:spTgt spid="890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7" dur="500"/>
                                        <p:tgtEl>
                                          <p:spTgt spid="890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9091">
                                            <p:txEl>
                                              <p:pRg st="5" end="5"/>
                                            </p:txEl>
                                          </p:spTgt>
                                        </p:tgtEl>
                                        <p:attrNameLst>
                                          <p:attrName>style.visibility</p:attrName>
                                        </p:attrNameLst>
                                      </p:cBhvr>
                                      <p:to>
                                        <p:strVal val="visible"/>
                                      </p:to>
                                    </p:set>
                                    <p:animEffect transition="in" filter="blinds(horizontal)">
                                      <p:cBhvr>
                                        <p:cTn id="32" dur="500"/>
                                        <p:tgtEl>
                                          <p:spTgt spid="89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1">
                                            <p:txEl>
                                              <p:pRg st="6" end="6"/>
                                            </p:txEl>
                                          </p:spTgt>
                                        </p:tgtEl>
                                        <p:attrNameLst>
                                          <p:attrName>style.visibility</p:attrName>
                                        </p:attrNameLst>
                                      </p:cBhvr>
                                      <p:to>
                                        <p:strVal val="visible"/>
                                      </p:to>
                                    </p:set>
                                    <p:animEffect transition="in" filter="blinds(horizontal)">
                                      <p:cBhvr>
                                        <p:cTn id="37" dur="500"/>
                                        <p:tgtEl>
                                          <p:spTgt spid="890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9091">
                                            <p:txEl>
                                              <p:pRg st="7" end="7"/>
                                            </p:txEl>
                                          </p:spTgt>
                                        </p:tgtEl>
                                        <p:attrNameLst>
                                          <p:attrName>style.visibility</p:attrName>
                                        </p:attrNameLst>
                                      </p:cBhvr>
                                      <p:to>
                                        <p:strVal val="visible"/>
                                      </p:to>
                                    </p:set>
                                    <p:animEffect transition="in" filter="blinds(horizontal)">
                                      <p:cBhvr>
                                        <p:cTn id="42" dur="500"/>
                                        <p:tgtEl>
                                          <p:spTgt spid="890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1">
                                            <p:txEl>
                                              <p:pRg st="8" end="8"/>
                                            </p:txEl>
                                          </p:spTgt>
                                        </p:tgtEl>
                                        <p:attrNameLst>
                                          <p:attrName>style.visibility</p:attrName>
                                        </p:attrNameLst>
                                      </p:cBhvr>
                                      <p:to>
                                        <p:strVal val="visible"/>
                                      </p:to>
                                    </p:set>
                                    <p:animEffect transition="in" filter="blinds(horizontal)">
                                      <p:cBhvr>
                                        <p:cTn id="47" dur="500"/>
                                        <p:tgtEl>
                                          <p:spTgt spid="890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4"/>
          <p:cNvSpPr>
            <a:spLocks noGrp="1"/>
          </p:cNvSpPr>
          <p:nvPr>
            <p:ph type="title" idx="4294967295"/>
          </p:nvPr>
        </p:nvSpPr>
        <p:spPr>
          <a:xfrm>
            <a:off x="846138" y="228600"/>
            <a:ext cx="8013700" cy="914400"/>
          </a:xfrm>
        </p:spPr>
        <p:txBody>
          <a:bodyPr anchor="ctr"/>
          <a:lstStyle/>
          <a:p>
            <a:pPr eaLnBrk="1" hangingPunct="1"/>
            <a:r>
              <a:rPr lang="zh-CN" altLang="en-US" sz="4200">
                <a:solidFill>
                  <a:srgbClr val="003399"/>
                </a:solidFill>
              </a:rPr>
              <a:t>网型结构</a:t>
            </a:r>
          </a:p>
        </p:txBody>
      </p:sp>
      <p:sp>
        <p:nvSpPr>
          <p:cNvPr id="41" name="Rectangle 3"/>
          <p:cNvSpPr txBox="1">
            <a:spLocks noChangeArrowheads="1"/>
          </p:cNvSpPr>
          <p:nvPr/>
        </p:nvSpPr>
        <p:spPr bwMode="auto">
          <a:xfrm>
            <a:off x="409575" y="1709738"/>
            <a:ext cx="8053388" cy="633412"/>
          </a:xfrm>
          <a:prstGeom prst="rect">
            <a:avLst/>
          </a:prstGeom>
          <a:noFill/>
          <a:ln w="9525">
            <a:noFill/>
            <a:miter lim="800000"/>
            <a:headEnd/>
            <a:tailEnd/>
          </a:ln>
        </p:spPr>
        <p:txBody>
          <a:bodyPr/>
          <a:lstStyle/>
          <a:p>
            <a:pPr marL="342900" indent="-342900" algn="l" eaLnBrk="0" hangingPunct="0">
              <a:spcBef>
                <a:spcPts val="600"/>
              </a:spcBef>
              <a:buClr>
                <a:srgbClr val="C00000"/>
              </a:buClr>
              <a:buSzPct val="95000"/>
              <a:defRPr/>
            </a:pPr>
            <a:r>
              <a:rPr kumimoji="0" lang="zh-CN" altLang="en-US" sz="2800" kern="0" dirty="0">
                <a:latin typeface="+mn-lt"/>
                <a:ea typeface="楷体_GB2312" pitchFamily="49" charset="-122"/>
              </a:rPr>
              <a:t>    </a:t>
            </a:r>
            <a:r>
              <a:rPr kumimoji="0" lang="zh-CN" altLang="en-US" sz="2800" b="1" kern="0" dirty="0">
                <a:solidFill>
                  <a:srgbClr val="C00000"/>
                </a:solidFill>
                <a:latin typeface="+mn-lt"/>
                <a:ea typeface="楷体_GB2312" pitchFamily="49" charset="-122"/>
              </a:rPr>
              <a:t>特点</a:t>
            </a:r>
            <a:r>
              <a:rPr kumimoji="0" lang="zh-CN" altLang="en-US" sz="2800" kern="0" dirty="0">
                <a:latin typeface="+mn-lt"/>
                <a:ea typeface="楷体_GB2312" pitchFamily="49" charset="-122"/>
              </a:rPr>
              <a:t>：各个节点像蜘蛛网一样互相连接。</a:t>
            </a:r>
            <a:endParaRPr kumimoji="0" lang="en-US" altLang="zh-CN" sz="2800" kern="0" dirty="0">
              <a:latin typeface="+mn-lt"/>
              <a:ea typeface="楷体_GB2312" pitchFamily="49" charset="-122"/>
            </a:endParaRPr>
          </a:p>
        </p:txBody>
      </p:sp>
      <p:grpSp>
        <p:nvGrpSpPr>
          <p:cNvPr id="21508" name="组合 51"/>
          <p:cNvGrpSpPr>
            <a:grpSpLocks/>
          </p:cNvGrpSpPr>
          <p:nvPr/>
        </p:nvGrpSpPr>
        <p:grpSpPr bwMode="auto">
          <a:xfrm>
            <a:off x="952500" y="2976563"/>
            <a:ext cx="2986088" cy="2584450"/>
            <a:chOff x="952480" y="2976560"/>
            <a:chExt cx="2986104" cy="2584402"/>
          </a:xfrm>
        </p:grpSpPr>
        <p:sp>
          <p:nvSpPr>
            <p:cNvPr id="21515" name="Line 13"/>
            <p:cNvSpPr>
              <a:spLocks noChangeShapeType="1"/>
            </p:cNvSpPr>
            <p:nvPr/>
          </p:nvSpPr>
          <p:spPr bwMode="auto">
            <a:xfrm flipH="1">
              <a:off x="1766872" y="3478507"/>
              <a:ext cx="632788" cy="16697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16" name="Line 14"/>
            <p:cNvSpPr>
              <a:spLocks noChangeShapeType="1"/>
            </p:cNvSpPr>
            <p:nvPr/>
          </p:nvSpPr>
          <p:spPr bwMode="auto">
            <a:xfrm>
              <a:off x="1431080" y="4037046"/>
              <a:ext cx="2055064" cy="4571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17" name="Line 15"/>
            <p:cNvSpPr>
              <a:spLocks noChangeShapeType="1"/>
            </p:cNvSpPr>
            <p:nvPr/>
          </p:nvSpPr>
          <p:spPr bwMode="auto">
            <a:xfrm>
              <a:off x="1314432" y="4243392"/>
              <a:ext cx="361952" cy="9953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18" name="Line 16"/>
            <p:cNvSpPr>
              <a:spLocks noChangeShapeType="1"/>
            </p:cNvSpPr>
            <p:nvPr/>
          </p:nvSpPr>
          <p:spPr bwMode="auto">
            <a:xfrm>
              <a:off x="2513980" y="3478507"/>
              <a:ext cx="610212" cy="16697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19" name="Line 17"/>
            <p:cNvSpPr>
              <a:spLocks noChangeShapeType="1"/>
            </p:cNvSpPr>
            <p:nvPr/>
          </p:nvSpPr>
          <p:spPr bwMode="auto">
            <a:xfrm flipH="1">
              <a:off x="1432336" y="3338512"/>
              <a:ext cx="877464" cy="53122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0" name="Line 18"/>
            <p:cNvSpPr>
              <a:spLocks noChangeShapeType="1"/>
            </p:cNvSpPr>
            <p:nvPr/>
          </p:nvSpPr>
          <p:spPr bwMode="auto">
            <a:xfrm>
              <a:off x="1316760" y="4149001"/>
              <a:ext cx="1716944" cy="108975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1" name="Line 19"/>
            <p:cNvSpPr>
              <a:spLocks noChangeShapeType="1"/>
            </p:cNvSpPr>
            <p:nvPr/>
          </p:nvSpPr>
          <p:spPr bwMode="auto">
            <a:xfrm>
              <a:off x="2671752" y="3338512"/>
              <a:ext cx="904880" cy="54292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2" name="Line 20"/>
            <p:cNvSpPr>
              <a:spLocks noChangeShapeType="1"/>
            </p:cNvSpPr>
            <p:nvPr/>
          </p:nvSpPr>
          <p:spPr bwMode="auto">
            <a:xfrm flipV="1">
              <a:off x="1857360" y="4148999"/>
              <a:ext cx="1625200" cy="108976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3" name="Line 21"/>
            <p:cNvSpPr>
              <a:spLocks noChangeShapeType="1"/>
            </p:cNvSpPr>
            <p:nvPr/>
          </p:nvSpPr>
          <p:spPr bwMode="auto">
            <a:xfrm flipH="1">
              <a:off x="3214680" y="4204363"/>
              <a:ext cx="382200" cy="94390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4" name="Line 22"/>
            <p:cNvSpPr>
              <a:spLocks noChangeShapeType="1"/>
            </p:cNvSpPr>
            <p:nvPr/>
          </p:nvSpPr>
          <p:spPr bwMode="auto">
            <a:xfrm>
              <a:off x="1887104" y="5376804"/>
              <a:ext cx="119722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5" name="Oval 7"/>
            <p:cNvSpPr>
              <a:spLocks noChangeArrowheads="1"/>
            </p:cNvSpPr>
            <p:nvPr/>
          </p:nvSpPr>
          <p:spPr bwMode="auto">
            <a:xfrm>
              <a:off x="952480" y="3740214"/>
              <a:ext cx="570344" cy="503178"/>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1526" name="Oval 8"/>
            <p:cNvSpPr>
              <a:spLocks noChangeArrowheads="1"/>
            </p:cNvSpPr>
            <p:nvPr/>
          </p:nvSpPr>
          <p:spPr bwMode="auto">
            <a:xfrm>
              <a:off x="2172276" y="2976560"/>
              <a:ext cx="570344" cy="503178"/>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1527" name="Oval 9"/>
            <p:cNvSpPr>
              <a:spLocks noChangeArrowheads="1"/>
            </p:cNvSpPr>
            <p:nvPr/>
          </p:nvSpPr>
          <p:spPr bwMode="auto">
            <a:xfrm>
              <a:off x="3368240" y="3790952"/>
              <a:ext cx="570344" cy="503178"/>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1528" name="Oval 11"/>
            <p:cNvSpPr>
              <a:spLocks noChangeArrowheads="1"/>
            </p:cNvSpPr>
            <p:nvPr/>
          </p:nvSpPr>
          <p:spPr bwMode="auto">
            <a:xfrm>
              <a:off x="1495408" y="5057784"/>
              <a:ext cx="542928" cy="503178"/>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1529" name="Oval 12"/>
            <p:cNvSpPr>
              <a:spLocks noChangeArrowheads="1"/>
            </p:cNvSpPr>
            <p:nvPr/>
          </p:nvSpPr>
          <p:spPr bwMode="auto">
            <a:xfrm>
              <a:off x="2915800" y="5057784"/>
              <a:ext cx="570344" cy="503178"/>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grpSp>
      <p:grpSp>
        <p:nvGrpSpPr>
          <p:cNvPr id="3" name="组合 52"/>
          <p:cNvGrpSpPr>
            <a:grpSpLocks/>
          </p:cNvGrpSpPr>
          <p:nvPr/>
        </p:nvGrpSpPr>
        <p:grpSpPr bwMode="auto">
          <a:xfrm>
            <a:off x="4300538" y="2614613"/>
            <a:ext cx="3890962" cy="1538287"/>
            <a:chOff x="4572000" y="2845731"/>
            <a:chExt cx="3890984" cy="1538296"/>
          </a:xfrm>
        </p:grpSpPr>
        <p:sp>
          <p:nvSpPr>
            <p:cNvPr id="54" name="矩形 53"/>
            <p:cNvSpPr/>
            <p:nvPr/>
          </p:nvSpPr>
          <p:spPr>
            <a:xfrm>
              <a:off x="4572000" y="3361671"/>
              <a:ext cx="904880" cy="542928"/>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优点</a:t>
              </a:r>
            </a:p>
          </p:txBody>
        </p:sp>
        <p:sp>
          <p:nvSpPr>
            <p:cNvPr id="55" name="云形标注 54"/>
            <p:cNvSpPr/>
            <p:nvPr/>
          </p:nvSpPr>
          <p:spPr>
            <a:xfrm>
              <a:off x="5929320" y="2845731"/>
              <a:ext cx="2533664" cy="1538296"/>
            </a:xfrm>
            <a:prstGeom prst="cloudCallout">
              <a:avLst>
                <a:gd name="adj1" fmla="val -109420"/>
                <a:gd name="adj2" fmla="val 35895"/>
              </a:avLst>
            </a:prstGeom>
            <a:solidFill>
              <a:srgbClr val="FF99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anchor="ctr">
              <a:normAutofit/>
            </a:bodyPr>
            <a:lstStyle/>
            <a:p>
              <a:pPr>
                <a:defRPr/>
              </a:pPr>
              <a:r>
                <a:rPr kumimoji="0" lang="zh-CN" altLang="en-US" dirty="0">
                  <a:solidFill>
                    <a:schemeClr val="tx1"/>
                  </a:solidFill>
                  <a:latin typeface="楷体_GB2312" pitchFamily="49" charset="-122"/>
                  <a:ea typeface="楷体_GB2312" pitchFamily="49" charset="-122"/>
                </a:rPr>
                <a:t>冗余性强，可选路径多</a:t>
              </a:r>
              <a:endParaRPr kumimoji="0" lang="en-US" altLang="zh-CN" dirty="0">
                <a:solidFill>
                  <a:schemeClr val="tx1"/>
                </a:solidFill>
                <a:latin typeface="楷体_GB2312" pitchFamily="49" charset="-122"/>
                <a:ea typeface="楷体_GB2312" pitchFamily="49" charset="-122"/>
              </a:endParaRPr>
            </a:p>
          </p:txBody>
        </p:sp>
      </p:grpSp>
      <p:grpSp>
        <p:nvGrpSpPr>
          <p:cNvPr id="4" name="组合 55"/>
          <p:cNvGrpSpPr>
            <a:grpSpLocks/>
          </p:cNvGrpSpPr>
          <p:nvPr/>
        </p:nvGrpSpPr>
        <p:grpSpPr bwMode="auto">
          <a:xfrm>
            <a:off x="4210050" y="4514850"/>
            <a:ext cx="3619500" cy="1397000"/>
            <a:chOff x="4481512" y="4745978"/>
            <a:chExt cx="3619520" cy="1397661"/>
          </a:xfrm>
        </p:grpSpPr>
        <p:sp>
          <p:nvSpPr>
            <p:cNvPr id="57" name="云形标注 56"/>
            <p:cNvSpPr/>
            <p:nvPr/>
          </p:nvSpPr>
          <p:spPr>
            <a:xfrm>
              <a:off x="5929320" y="4745978"/>
              <a:ext cx="2171712" cy="1397661"/>
            </a:xfrm>
            <a:prstGeom prst="cloudCallout">
              <a:avLst>
                <a:gd name="adj1" fmla="val -118289"/>
                <a:gd name="adj2" fmla="val -50922"/>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kumimoji="0" lang="zh-CN" altLang="en-US" dirty="0">
                  <a:solidFill>
                    <a:schemeClr val="tx1"/>
                  </a:solidFill>
                  <a:latin typeface="楷体_GB2312" pitchFamily="49" charset="-122"/>
                  <a:ea typeface="楷体_GB2312" pitchFamily="49" charset="-122"/>
                </a:rPr>
                <a:t> 组网复杂，成本高</a:t>
              </a:r>
            </a:p>
          </p:txBody>
        </p:sp>
        <p:sp>
          <p:nvSpPr>
            <p:cNvPr id="58" name="矩形 57"/>
            <p:cNvSpPr/>
            <p:nvPr/>
          </p:nvSpPr>
          <p:spPr>
            <a:xfrm>
              <a:off x="4481512" y="5066805"/>
              <a:ext cx="904880" cy="403416"/>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缺点</a:t>
              </a:r>
            </a:p>
          </p:txBody>
        </p:sp>
      </p:grpSp>
    </p:spTree>
    <p:extLst>
      <p:ext uri="{BB962C8B-B14F-4D97-AF65-F5344CB8AC3E}">
        <p14:creationId xmlns:p14="http://schemas.microsoft.com/office/powerpoint/2010/main" val="56007203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a:xfrm>
            <a:off x="604838" y="569913"/>
            <a:ext cx="7673975" cy="555625"/>
          </a:xfrm>
        </p:spPr>
        <p:txBody>
          <a:bodyPr>
            <a:normAutofit fontScale="90000"/>
          </a:bodyPr>
          <a:lstStyle/>
          <a:p>
            <a:pPr eaLnBrk="1" hangingPunct="1"/>
            <a:r>
              <a:rPr lang="en-US" altLang="en-US">
                <a:latin typeface="华文新魏" pitchFamily="2" charset="-122"/>
                <a:ea typeface="华文新魏" pitchFamily="2" charset="-122"/>
              </a:rPr>
              <a:t>电子邮件</a:t>
            </a:r>
            <a:endParaRPr lang="zh-CN" altLang="en-US">
              <a:latin typeface="华文新魏" pitchFamily="2" charset="-122"/>
              <a:ea typeface="华文新魏" pitchFamily="2" charset="-122"/>
            </a:endParaRPr>
          </a:p>
        </p:txBody>
      </p:sp>
      <p:sp>
        <p:nvSpPr>
          <p:cNvPr id="90115" name="Rectangle 3"/>
          <p:cNvSpPr>
            <a:spLocks noGrp="1" noRot="1" noChangeArrowheads="1"/>
          </p:cNvSpPr>
          <p:nvPr>
            <p:ph type="body" idx="1"/>
          </p:nvPr>
        </p:nvSpPr>
        <p:spPr>
          <a:xfrm>
            <a:off x="609600" y="1484313"/>
            <a:ext cx="8174038" cy="4779962"/>
          </a:xfrm>
        </p:spPr>
        <p:txBody>
          <a:bodyPr/>
          <a:lstStyle/>
          <a:p>
            <a:pPr marL="457200" indent="-457200" eaLnBrk="1" hangingPunct="1"/>
            <a:r>
              <a:rPr lang="zh-CN" altLang="en-US" sz="2800">
                <a:solidFill>
                  <a:schemeClr val="hlink"/>
                </a:solidFill>
              </a:rPr>
              <a:t>电子邮件</a:t>
            </a:r>
            <a:r>
              <a:rPr lang="en-US" altLang="zh-CN" sz="2800"/>
              <a:t>(e-mail)</a:t>
            </a:r>
            <a:r>
              <a:rPr lang="zh-CN" altLang="en-US" sz="2800"/>
              <a:t>是因特网上使用得最多的和最受用户欢迎的一种应用。</a:t>
            </a:r>
          </a:p>
          <a:p>
            <a:pPr marL="457200" indent="-457200" eaLnBrk="1" hangingPunct="1"/>
            <a:r>
              <a:rPr lang="zh-CN" altLang="en-US" sz="2800"/>
              <a:t>电子邮件把邮件发送到收件人使用的邮件服务器，并放在其中的收件人邮箱中，收件人可随时上网到自己使用的邮件服务器进行读取。</a:t>
            </a:r>
          </a:p>
          <a:p>
            <a:pPr marL="457200" indent="-457200" eaLnBrk="1" hangingPunct="1"/>
            <a:r>
              <a:rPr lang="zh-CN" altLang="en-US" sz="2800"/>
              <a:t>电子邮件不仅使用方便，而且还具有传递迅速和费用低廉的优点。</a:t>
            </a:r>
          </a:p>
          <a:p>
            <a:pPr marL="457200" indent="-457200" eaLnBrk="1" hangingPunct="1"/>
            <a:r>
              <a:rPr lang="zh-CN" altLang="en-US" sz="2800"/>
              <a:t>现在电子邮件不仅可传送文字信息，而且还可附上声音和图像。</a:t>
            </a:r>
          </a:p>
        </p:txBody>
      </p:sp>
    </p:spTree>
    <p:extLst>
      <p:ext uri="{BB962C8B-B14F-4D97-AF65-F5344CB8AC3E}">
        <p14:creationId xmlns:p14="http://schemas.microsoft.com/office/powerpoint/2010/main" val="22905858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Rot="1" noChangeArrowheads="1"/>
          </p:cNvSpPr>
          <p:nvPr>
            <p:ph type="title"/>
          </p:nvPr>
        </p:nvSpPr>
        <p:spPr>
          <a:xfrm>
            <a:off x="900113" y="0"/>
            <a:ext cx="7793037" cy="768350"/>
          </a:xfrm>
        </p:spPr>
        <p:txBody>
          <a:bodyPr/>
          <a:lstStyle/>
          <a:p>
            <a:pPr eaLnBrk="1" hangingPunct="1"/>
            <a:r>
              <a:rPr lang="zh-CN" altLang="en-US" sz="2800"/>
              <a:t>电子邮件的最主要的组成构件 </a:t>
            </a:r>
          </a:p>
        </p:txBody>
      </p:sp>
      <p:sp>
        <p:nvSpPr>
          <p:cNvPr id="2052" name="Line 3"/>
          <p:cNvSpPr>
            <a:spLocks noChangeShapeType="1"/>
          </p:cNvSpPr>
          <p:nvPr/>
        </p:nvSpPr>
        <p:spPr bwMode="auto">
          <a:xfrm flipH="1" flipV="1">
            <a:off x="1098550" y="4886325"/>
            <a:ext cx="762000" cy="7620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 name="Freeform 4"/>
          <p:cNvSpPr>
            <a:spLocks/>
          </p:cNvSpPr>
          <p:nvPr/>
        </p:nvSpPr>
        <p:spPr bwMode="auto">
          <a:xfrm>
            <a:off x="7480300" y="4821238"/>
            <a:ext cx="762000" cy="142875"/>
          </a:xfrm>
          <a:custGeom>
            <a:avLst/>
            <a:gdLst>
              <a:gd name="T0" fmla="*/ 762000 w 480"/>
              <a:gd name="T1" fmla="*/ 0 h 90"/>
              <a:gd name="T2" fmla="*/ 0 w 480"/>
              <a:gd name="T3" fmla="*/ 142875 h 90"/>
              <a:gd name="T4" fmla="*/ 0 60000 65536"/>
              <a:gd name="T5" fmla="*/ 0 60000 65536"/>
              <a:gd name="T6" fmla="*/ 0 w 480"/>
              <a:gd name="T7" fmla="*/ 0 h 90"/>
              <a:gd name="T8" fmla="*/ 480 w 480"/>
              <a:gd name="T9" fmla="*/ 90 h 90"/>
            </a:gdLst>
            <a:ahLst/>
            <a:cxnLst>
              <a:cxn ang="T4">
                <a:pos x="T0" y="T1"/>
              </a:cxn>
              <a:cxn ang="T5">
                <a:pos x="T2" y="T3"/>
              </a:cxn>
            </a:cxnLst>
            <a:rect l="T6" t="T7" r="T8" b="T9"/>
            <a:pathLst>
              <a:path w="480" h="90">
                <a:moveTo>
                  <a:pt x="480" y="0"/>
                </a:moveTo>
                <a:lnTo>
                  <a:pt x="0" y="90"/>
                </a:lnTo>
              </a:path>
            </a:pathLst>
          </a:custGeom>
          <a:noFill/>
          <a:ln w="38100">
            <a:solidFill>
              <a:srgbClr val="333399"/>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4" name="Line 5"/>
          <p:cNvSpPr>
            <a:spLocks noChangeShapeType="1"/>
          </p:cNvSpPr>
          <p:nvPr/>
        </p:nvSpPr>
        <p:spPr bwMode="auto">
          <a:xfrm flipH="1" flipV="1">
            <a:off x="5880100" y="5038725"/>
            <a:ext cx="781050" cy="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5" name="Line 6"/>
          <p:cNvSpPr>
            <a:spLocks noChangeShapeType="1"/>
          </p:cNvSpPr>
          <p:nvPr/>
        </p:nvSpPr>
        <p:spPr bwMode="auto">
          <a:xfrm flipH="1" flipV="1">
            <a:off x="2851150" y="5026025"/>
            <a:ext cx="781050" cy="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6" name="Text Box 7"/>
          <p:cNvSpPr txBox="1">
            <a:spLocks noChangeArrowheads="1"/>
          </p:cNvSpPr>
          <p:nvPr/>
        </p:nvSpPr>
        <p:spPr bwMode="auto">
          <a:xfrm>
            <a:off x="107950" y="40655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发送方</a:t>
            </a:r>
          </a:p>
        </p:txBody>
      </p:sp>
      <p:sp>
        <p:nvSpPr>
          <p:cNvPr id="2057" name="Text Box 8"/>
          <p:cNvSpPr txBox="1">
            <a:spLocks noChangeArrowheads="1"/>
          </p:cNvSpPr>
          <p:nvPr/>
        </p:nvSpPr>
        <p:spPr bwMode="auto">
          <a:xfrm>
            <a:off x="1092200" y="59261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邮件缓存</a:t>
            </a:r>
          </a:p>
        </p:txBody>
      </p:sp>
      <p:sp>
        <p:nvSpPr>
          <p:cNvPr id="2058" name="Text Box 9"/>
          <p:cNvSpPr txBox="1">
            <a:spLocks noChangeArrowheads="1"/>
          </p:cNvSpPr>
          <p:nvPr/>
        </p:nvSpPr>
        <p:spPr bwMode="auto">
          <a:xfrm>
            <a:off x="5518150" y="595630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   </a:t>
            </a:r>
            <a:r>
              <a:rPr lang="zh-CN" altLang="en-US" sz="1800">
                <a:solidFill>
                  <a:srgbClr val="333399"/>
                </a:solidFill>
                <a:ea typeface="黑体" pitchFamily="49" charset="-122"/>
              </a:rPr>
              <a:t>接收端</a:t>
            </a:r>
          </a:p>
          <a:p>
            <a:pPr eaLnBrk="1" hangingPunct="1"/>
            <a:r>
              <a:rPr lang="zh-CN" altLang="en-US" sz="1800">
                <a:solidFill>
                  <a:srgbClr val="333399"/>
                </a:solidFill>
                <a:ea typeface="黑体" pitchFamily="49" charset="-122"/>
              </a:rPr>
              <a:t>邮件服务器</a:t>
            </a:r>
          </a:p>
        </p:txBody>
      </p:sp>
      <p:sp>
        <p:nvSpPr>
          <p:cNvPr id="344074" name="Oval 10"/>
          <p:cNvSpPr>
            <a:spLocks noChangeArrowheads="1"/>
          </p:cNvSpPr>
          <p:nvPr/>
        </p:nvSpPr>
        <p:spPr bwMode="auto">
          <a:xfrm>
            <a:off x="6356350" y="4351338"/>
            <a:ext cx="1296988" cy="1296987"/>
          </a:xfrm>
          <a:prstGeom prst="ellipse">
            <a:avLst/>
          </a:prstGeom>
          <a:solidFill>
            <a:srgbClr val="66FF66"/>
          </a:solidFill>
          <a:ln w="19050">
            <a:solidFill>
              <a:schemeClr val="folHlink"/>
            </a:solidFill>
            <a:round/>
            <a:headEnd/>
            <a:tailEnd/>
          </a:ln>
          <a:effectLst>
            <a:outerShdw dist="35921" dir="2700000" algn="ctr" rotWithShape="0">
              <a:schemeClr val="bg2"/>
            </a:outerShdw>
          </a:effectLst>
        </p:spPr>
        <p:txBody>
          <a:bodyPr wrap="none" anchor="ctr"/>
          <a:lstStyle/>
          <a:p>
            <a:pPr>
              <a:defRPr/>
            </a:pPr>
            <a:endParaRPr lang="zh-CN" altLang="en-US"/>
          </a:p>
        </p:txBody>
      </p:sp>
      <p:grpSp>
        <p:nvGrpSpPr>
          <p:cNvPr id="2060" name="Group 11"/>
          <p:cNvGrpSpPr>
            <a:grpSpLocks/>
          </p:cNvGrpSpPr>
          <p:nvPr/>
        </p:nvGrpSpPr>
        <p:grpSpPr bwMode="auto">
          <a:xfrm>
            <a:off x="6738938" y="4460875"/>
            <a:ext cx="457200" cy="457200"/>
            <a:chOff x="2351" y="2975"/>
            <a:chExt cx="481" cy="433"/>
          </a:xfrm>
        </p:grpSpPr>
        <p:sp>
          <p:nvSpPr>
            <p:cNvPr id="344076" name="Rectangle 12"/>
            <p:cNvSpPr>
              <a:spLocks noChangeArrowheads="1"/>
            </p:cNvSpPr>
            <p:nvPr/>
          </p:nvSpPr>
          <p:spPr bwMode="auto">
            <a:xfrm rot="-5400000">
              <a:off x="2377" y="2953"/>
              <a:ext cx="431" cy="479"/>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2430" name="Line 13"/>
            <p:cNvSpPr>
              <a:spLocks noChangeShapeType="1"/>
            </p:cNvSpPr>
            <p:nvPr/>
          </p:nvSpPr>
          <p:spPr bwMode="auto">
            <a:xfrm rot="10800000">
              <a:off x="2351" y="3321"/>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1" name="Line 14"/>
            <p:cNvSpPr>
              <a:spLocks noChangeShapeType="1"/>
            </p:cNvSpPr>
            <p:nvPr/>
          </p:nvSpPr>
          <p:spPr bwMode="auto">
            <a:xfrm rot="10800000">
              <a:off x="2351" y="323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2" name="Line 15"/>
            <p:cNvSpPr>
              <a:spLocks noChangeShapeType="1"/>
            </p:cNvSpPr>
            <p:nvPr/>
          </p:nvSpPr>
          <p:spPr bwMode="auto">
            <a:xfrm rot="10800000">
              <a:off x="2351" y="314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3" name="Line 16"/>
            <p:cNvSpPr>
              <a:spLocks noChangeShapeType="1"/>
            </p:cNvSpPr>
            <p:nvPr/>
          </p:nvSpPr>
          <p:spPr bwMode="auto">
            <a:xfrm rot="10800000">
              <a:off x="2351" y="3061"/>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4" name="Line 17"/>
            <p:cNvSpPr>
              <a:spLocks noChangeShapeType="1"/>
            </p:cNvSpPr>
            <p:nvPr/>
          </p:nvSpPr>
          <p:spPr bwMode="auto">
            <a:xfrm rot="5400000">
              <a:off x="2519"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5" name="Line 18"/>
            <p:cNvSpPr>
              <a:spLocks noChangeShapeType="1"/>
            </p:cNvSpPr>
            <p:nvPr/>
          </p:nvSpPr>
          <p:spPr bwMode="auto">
            <a:xfrm rot="5400000">
              <a:off x="2423"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6" name="Line 19"/>
            <p:cNvSpPr>
              <a:spLocks noChangeShapeType="1"/>
            </p:cNvSpPr>
            <p:nvPr/>
          </p:nvSpPr>
          <p:spPr bwMode="auto">
            <a:xfrm rot="5400000">
              <a:off x="2327"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7" name="Line 20"/>
            <p:cNvSpPr>
              <a:spLocks noChangeShapeType="1"/>
            </p:cNvSpPr>
            <p:nvPr/>
          </p:nvSpPr>
          <p:spPr bwMode="auto">
            <a:xfrm rot="5400000">
              <a:off x="2231"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1" name="Group 21"/>
          <p:cNvGrpSpPr>
            <a:grpSpLocks/>
          </p:cNvGrpSpPr>
          <p:nvPr/>
        </p:nvGrpSpPr>
        <p:grpSpPr bwMode="auto">
          <a:xfrm>
            <a:off x="6634163" y="5013325"/>
            <a:ext cx="730250" cy="457200"/>
            <a:chOff x="1296" y="768"/>
            <a:chExt cx="556" cy="336"/>
          </a:xfrm>
        </p:grpSpPr>
        <p:sp>
          <p:nvSpPr>
            <p:cNvPr id="344086"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zh-CN" sz="1800">
                <a:solidFill>
                  <a:srgbClr val="333399"/>
                </a:solidFill>
                <a:ea typeface="黑体" pitchFamily="2" charset="-122"/>
              </a:endParaRPr>
            </a:p>
          </p:txBody>
        </p:sp>
        <p:grpSp>
          <p:nvGrpSpPr>
            <p:cNvPr id="2407" name="Group 23"/>
            <p:cNvGrpSpPr>
              <a:grpSpLocks/>
            </p:cNvGrpSpPr>
            <p:nvPr/>
          </p:nvGrpSpPr>
          <p:grpSpPr bwMode="auto">
            <a:xfrm>
              <a:off x="1367" y="829"/>
              <a:ext cx="393" cy="214"/>
              <a:chOff x="2928" y="3744"/>
              <a:chExt cx="528" cy="336"/>
            </a:xfrm>
          </p:grpSpPr>
          <p:grpSp>
            <p:nvGrpSpPr>
              <p:cNvPr id="2408" name="Group 24"/>
              <p:cNvGrpSpPr>
                <a:grpSpLocks/>
              </p:cNvGrpSpPr>
              <p:nvPr/>
            </p:nvGrpSpPr>
            <p:grpSpPr bwMode="auto">
              <a:xfrm>
                <a:off x="3024" y="3744"/>
                <a:ext cx="432" cy="240"/>
                <a:chOff x="2736" y="3648"/>
                <a:chExt cx="432" cy="240"/>
              </a:xfrm>
            </p:grpSpPr>
            <p:grpSp>
              <p:nvGrpSpPr>
                <p:cNvPr id="2423" name="Group 25"/>
                <p:cNvGrpSpPr>
                  <a:grpSpLocks/>
                </p:cNvGrpSpPr>
                <p:nvPr/>
              </p:nvGrpSpPr>
              <p:grpSpPr bwMode="auto">
                <a:xfrm>
                  <a:off x="2736" y="3648"/>
                  <a:ext cx="432" cy="240"/>
                  <a:chOff x="2592" y="3504"/>
                  <a:chExt cx="576" cy="384"/>
                </a:xfrm>
              </p:grpSpPr>
              <p:sp>
                <p:nvSpPr>
                  <p:cNvPr id="2425"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426"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427" name="Line 28"/>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8" name="Line 29"/>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24" name="Line 30"/>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09" name="Group 31"/>
              <p:cNvGrpSpPr>
                <a:grpSpLocks/>
              </p:cNvGrpSpPr>
              <p:nvPr/>
            </p:nvGrpSpPr>
            <p:grpSpPr bwMode="auto">
              <a:xfrm>
                <a:off x="2976" y="3792"/>
                <a:ext cx="432" cy="240"/>
                <a:chOff x="2736" y="3648"/>
                <a:chExt cx="432" cy="240"/>
              </a:xfrm>
            </p:grpSpPr>
            <p:grpSp>
              <p:nvGrpSpPr>
                <p:cNvPr id="2417" name="Group 32"/>
                <p:cNvGrpSpPr>
                  <a:grpSpLocks/>
                </p:cNvGrpSpPr>
                <p:nvPr/>
              </p:nvGrpSpPr>
              <p:grpSpPr bwMode="auto">
                <a:xfrm>
                  <a:off x="2736" y="3648"/>
                  <a:ext cx="432" cy="240"/>
                  <a:chOff x="2592" y="3504"/>
                  <a:chExt cx="576" cy="384"/>
                </a:xfrm>
              </p:grpSpPr>
              <p:sp>
                <p:nvSpPr>
                  <p:cNvPr id="2419"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420"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421" name="Line 35"/>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2" name="Line 36"/>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18" name="Line 37"/>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10" name="Group 38"/>
              <p:cNvGrpSpPr>
                <a:grpSpLocks/>
              </p:cNvGrpSpPr>
              <p:nvPr/>
            </p:nvGrpSpPr>
            <p:grpSpPr bwMode="auto">
              <a:xfrm>
                <a:off x="2928" y="3840"/>
                <a:ext cx="432" cy="240"/>
                <a:chOff x="2736" y="3648"/>
                <a:chExt cx="432" cy="240"/>
              </a:xfrm>
            </p:grpSpPr>
            <p:grpSp>
              <p:nvGrpSpPr>
                <p:cNvPr id="2411" name="Group 39"/>
                <p:cNvGrpSpPr>
                  <a:grpSpLocks/>
                </p:cNvGrpSpPr>
                <p:nvPr/>
              </p:nvGrpSpPr>
              <p:grpSpPr bwMode="auto">
                <a:xfrm>
                  <a:off x="2736" y="3648"/>
                  <a:ext cx="432" cy="240"/>
                  <a:chOff x="2592" y="3504"/>
                  <a:chExt cx="576" cy="384"/>
                </a:xfrm>
              </p:grpSpPr>
              <p:sp>
                <p:nvSpPr>
                  <p:cNvPr id="2413"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414"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415" name="Line 42"/>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6" name="Line 43"/>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12" name="Line 44"/>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2062" name="Group 45"/>
          <p:cNvGrpSpPr>
            <a:grpSpLocks/>
          </p:cNvGrpSpPr>
          <p:nvPr/>
        </p:nvGrpSpPr>
        <p:grpSpPr bwMode="auto">
          <a:xfrm>
            <a:off x="422275" y="4567238"/>
            <a:ext cx="884238" cy="1014412"/>
            <a:chOff x="246" y="1767"/>
            <a:chExt cx="557" cy="639"/>
          </a:xfrm>
        </p:grpSpPr>
        <p:grpSp>
          <p:nvGrpSpPr>
            <p:cNvPr id="2347" name="Group 46"/>
            <p:cNvGrpSpPr>
              <a:grpSpLocks/>
            </p:cNvGrpSpPr>
            <p:nvPr/>
          </p:nvGrpSpPr>
          <p:grpSpPr bwMode="auto">
            <a:xfrm>
              <a:off x="246" y="1943"/>
              <a:ext cx="557" cy="463"/>
              <a:chOff x="246" y="1943"/>
              <a:chExt cx="557" cy="463"/>
            </a:xfrm>
          </p:grpSpPr>
          <p:sp>
            <p:nvSpPr>
              <p:cNvPr id="2400" name="Freeform 47"/>
              <p:cNvSpPr>
                <a:spLocks/>
              </p:cNvSpPr>
              <p:nvPr/>
            </p:nvSpPr>
            <p:spPr bwMode="auto">
              <a:xfrm>
                <a:off x="373" y="2005"/>
                <a:ext cx="196" cy="295"/>
              </a:xfrm>
              <a:custGeom>
                <a:avLst/>
                <a:gdLst>
                  <a:gd name="T0" fmla="*/ 130 w 982"/>
                  <a:gd name="T1" fmla="*/ 5 h 1477"/>
                  <a:gd name="T2" fmla="*/ 196 w 982"/>
                  <a:gd name="T3" fmla="*/ 269 h 1477"/>
                  <a:gd name="T4" fmla="*/ 0 w 982"/>
                  <a:gd name="T5" fmla="*/ 295 h 1477"/>
                  <a:gd name="T6" fmla="*/ 50 w 982"/>
                  <a:gd name="T7" fmla="*/ 0 h 1477"/>
                  <a:gd name="T8" fmla="*/ 0 60000 65536"/>
                  <a:gd name="T9" fmla="*/ 0 60000 65536"/>
                  <a:gd name="T10" fmla="*/ 0 60000 65536"/>
                  <a:gd name="T11" fmla="*/ 0 60000 65536"/>
                  <a:gd name="T12" fmla="*/ 0 w 982"/>
                  <a:gd name="T13" fmla="*/ 0 h 1477"/>
                  <a:gd name="T14" fmla="*/ 982 w 982"/>
                  <a:gd name="T15" fmla="*/ 1477 h 1477"/>
                </a:gdLst>
                <a:ahLst/>
                <a:cxnLst>
                  <a:cxn ang="T8">
                    <a:pos x="T0" y="T1"/>
                  </a:cxn>
                  <a:cxn ang="T9">
                    <a:pos x="T2" y="T3"/>
                  </a:cxn>
                  <a:cxn ang="T10">
                    <a:pos x="T4" y="T5"/>
                  </a:cxn>
                  <a:cxn ang="T11">
                    <a:pos x="T6" y="T7"/>
                  </a:cxn>
                </a:cxnLst>
                <a:rect l="T12" t="T13" r="T14" b="T15"/>
                <a:pathLst>
                  <a:path w="982" h="1477">
                    <a:moveTo>
                      <a:pt x="652" y="26"/>
                    </a:moveTo>
                    <a:lnTo>
                      <a:pt x="982" y="1347"/>
                    </a:lnTo>
                    <a:lnTo>
                      <a:pt x="0" y="1477"/>
                    </a:lnTo>
                    <a:lnTo>
                      <a:pt x="25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401" name="Group 48"/>
              <p:cNvGrpSpPr>
                <a:grpSpLocks/>
              </p:cNvGrpSpPr>
              <p:nvPr/>
            </p:nvGrpSpPr>
            <p:grpSpPr bwMode="auto">
              <a:xfrm>
                <a:off x="246" y="1943"/>
                <a:ext cx="551" cy="121"/>
                <a:chOff x="246" y="1943"/>
                <a:chExt cx="551" cy="121"/>
              </a:xfrm>
            </p:grpSpPr>
            <p:sp>
              <p:nvSpPr>
                <p:cNvPr id="2403" name="Freeform 49"/>
                <p:cNvSpPr>
                  <a:spLocks/>
                </p:cNvSpPr>
                <p:nvPr/>
              </p:nvSpPr>
              <p:spPr bwMode="auto">
                <a:xfrm>
                  <a:off x="246" y="1943"/>
                  <a:ext cx="551" cy="104"/>
                </a:xfrm>
                <a:custGeom>
                  <a:avLst/>
                  <a:gdLst>
                    <a:gd name="T0" fmla="*/ 551 w 2751"/>
                    <a:gd name="T1" fmla="*/ 54 h 522"/>
                    <a:gd name="T2" fmla="*/ 203 w 2751"/>
                    <a:gd name="T3" fmla="*/ 104 h 522"/>
                    <a:gd name="T4" fmla="*/ 0 w 2751"/>
                    <a:gd name="T5" fmla="*/ 26 h 522"/>
                    <a:gd name="T6" fmla="*/ 261 w 2751"/>
                    <a:gd name="T7" fmla="*/ 0 h 522"/>
                    <a:gd name="T8" fmla="*/ 551 w 2751"/>
                    <a:gd name="T9" fmla="*/ 54 h 522"/>
                    <a:gd name="T10" fmla="*/ 0 60000 65536"/>
                    <a:gd name="T11" fmla="*/ 0 60000 65536"/>
                    <a:gd name="T12" fmla="*/ 0 60000 65536"/>
                    <a:gd name="T13" fmla="*/ 0 60000 65536"/>
                    <a:gd name="T14" fmla="*/ 0 60000 65536"/>
                    <a:gd name="T15" fmla="*/ 0 w 2751"/>
                    <a:gd name="T16" fmla="*/ 0 h 522"/>
                    <a:gd name="T17" fmla="*/ 2751 w 2751"/>
                    <a:gd name="T18" fmla="*/ 522 h 522"/>
                  </a:gdLst>
                  <a:ahLst/>
                  <a:cxnLst>
                    <a:cxn ang="T10">
                      <a:pos x="T0" y="T1"/>
                    </a:cxn>
                    <a:cxn ang="T11">
                      <a:pos x="T2" y="T3"/>
                    </a:cxn>
                    <a:cxn ang="T12">
                      <a:pos x="T4" y="T5"/>
                    </a:cxn>
                    <a:cxn ang="T13">
                      <a:pos x="T6" y="T7"/>
                    </a:cxn>
                    <a:cxn ang="T14">
                      <a:pos x="T8" y="T9"/>
                    </a:cxn>
                  </a:cxnLst>
                  <a:rect l="T15" t="T16" r="T17" b="T18"/>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round/>
                  <a:headEnd/>
                  <a:tailEnd/>
                </a:ln>
              </p:spPr>
              <p:txBody>
                <a:bodyPr/>
                <a:lstStyle/>
                <a:p>
                  <a:endParaRPr lang="zh-CN" altLang="en-US"/>
                </a:p>
              </p:txBody>
            </p:sp>
            <p:sp>
              <p:nvSpPr>
                <p:cNvPr id="2404" name="Freeform 50"/>
                <p:cNvSpPr>
                  <a:spLocks/>
                </p:cNvSpPr>
                <p:nvPr/>
              </p:nvSpPr>
              <p:spPr bwMode="auto">
                <a:xfrm>
                  <a:off x="450" y="1997"/>
                  <a:ext cx="345" cy="67"/>
                </a:xfrm>
                <a:custGeom>
                  <a:avLst/>
                  <a:gdLst>
                    <a:gd name="T0" fmla="*/ 345 w 1728"/>
                    <a:gd name="T1" fmla="*/ 0 h 337"/>
                    <a:gd name="T2" fmla="*/ 0 w 1728"/>
                    <a:gd name="T3" fmla="*/ 50 h 337"/>
                    <a:gd name="T4" fmla="*/ 0 w 1728"/>
                    <a:gd name="T5" fmla="*/ 67 h 337"/>
                    <a:gd name="T6" fmla="*/ 345 w 1728"/>
                    <a:gd name="T7" fmla="*/ 17 h 337"/>
                    <a:gd name="T8" fmla="*/ 345 w 1728"/>
                    <a:gd name="T9" fmla="*/ 0 h 337"/>
                    <a:gd name="T10" fmla="*/ 0 60000 65536"/>
                    <a:gd name="T11" fmla="*/ 0 60000 65536"/>
                    <a:gd name="T12" fmla="*/ 0 60000 65536"/>
                    <a:gd name="T13" fmla="*/ 0 60000 65536"/>
                    <a:gd name="T14" fmla="*/ 0 60000 65536"/>
                    <a:gd name="T15" fmla="*/ 0 w 1728"/>
                    <a:gd name="T16" fmla="*/ 0 h 337"/>
                    <a:gd name="T17" fmla="*/ 1728 w 1728"/>
                    <a:gd name="T18" fmla="*/ 337 h 337"/>
                  </a:gdLst>
                  <a:ahLst/>
                  <a:cxnLst>
                    <a:cxn ang="T10">
                      <a:pos x="T0" y="T1"/>
                    </a:cxn>
                    <a:cxn ang="T11">
                      <a:pos x="T2" y="T3"/>
                    </a:cxn>
                    <a:cxn ang="T12">
                      <a:pos x="T4" y="T5"/>
                    </a:cxn>
                    <a:cxn ang="T13">
                      <a:pos x="T6" y="T7"/>
                    </a:cxn>
                    <a:cxn ang="T14">
                      <a:pos x="T8" y="T9"/>
                    </a:cxn>
                  </a:cxnLst>
                  <a:rect l="T15" t="T16" r="T17" b="T18"/>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round/>
                  <a:headEnd/>
                  <a:tailEnd/>
                </a:ln>
              </p:spPr>
              <p:txBody>
                <a:bodyPr/>
                <a:lstStyle/>
                <a:p>
                  <a:endParaRPr lang="zh-CN" altLang="en-US"/>
                </a:p>
              </p:txBody>
            </p:sp>
            <p:sp>
              <p:nvSpPr>
                <p:cNvPr id="2405" name="Freeform 51"/>
                <p:cNvSpPr>
                  <a:spLocks/>
                </p:cNvSpPr>
                <p:nvPr/>
              </p:nvSpPr>
              <p:spPr bwMode="auto">
                <a:xfrm>
                  <a:off x="246" y="1969"/>
                  <a:ext cx="204" cy="95"/>
                </a:xfrm>
                <a:custGeom>
                  <a:avLst/>
                  <a:gdLst>
                    <a:gd name="T0" fmla="*/ 204 w 1016"/>
                    <a:gd name="T1" fmla="*/ 95 h 476"/>
                    <a:gd name="T2" fmla="*/ 204 w 1016"/>
                    <a:gd name="T3" fmla="*/ 78 h 476"/>
                    <a:gd name="T4" fmla="*/ 0 w 1016"/>
                    <a:gd name="T5" fmla="*/ 0 h 476"/>
                    <a:gd name="T6" fmla="*/ 0 w 1016"/>
                    <a:gd name="T7" fmla="*/ 12 h 476"/>
                    <a:gd name="T8" fmla="*/ 204 w 1016"/>
                    <a:gd name="T9" fmla="*/ 95 h 476"/>
                    <a:gd name="T10" fmla="*/ 0 60000 65536"/>
                    <a:gd name="T11" fmla="*/ 0 60000 65536"/>
                    <a:gd name="T12" fmla="*/ 0 60000 65536"/>
                    <a:gd name="T13" fmla="*/ 0 60000 65536"/>
                    <a:gd name="T14" fmla="*/ 0 60000 65536"/>
                    <a:gd name="T15" fmla="*/ 0 w 1016"/>
                    <a:gd name="T16" fmla="*/ 0 h 476"/>
                    <a:gd name="T17" fmla="*/ 1016 w 1016"/>
                    <a:gd name="T18" fmla="*/ 476 h 476"/>
                  </a:gdLst>
                  <a:ahLst/>
                  <a:cxnLst>
                    <a:cxn ang="T10">
                      <a:pos x="T0" y="T1"/>
                    </a:cxn>
                    <a:cxn ang="T11">
                      <a:pos x="T2" y="T3"/>
                    </a:cxn>
                    <a:cxn ang="T12">
                      <a:pos x="T4" y="T5"/>
                    </a:cxn>
                    <a:cxn ang="T13">
                      <a:pos x="T6" y="T7"/>
                    </a:cxn>
                    <a:cxn ang="T14">
                      <a:pos x="T8" y="T9"/>
                    </a:cxn>
                  </a:cxnLst>
                  <a:rect l="T15" t="T16" r="T17" b="T18"/>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round/>
                  <a:headEnd/>
                  <a:tailEnd/>
                </a:ln>
              </p:spPr>
              <p:txBody>
                <a:bodyPr/>
                <a:lstStyle/>
                <a:p>
                  <a:endParaRPr lang="zh-CN" altLang="en-US"/>
                </a:p>
              </p:txBody>
            </p:sp>
          </p:grpSp>
          <p:sp>
            <p:nvSpPr>
              <p:cNvPr id="2402" name="Freeform 52"/>
              <p:cNvSpPr>
                <a:spLocks/>
              </p:cNvSpPr>
              <p:nvPr/>
            </p:nvSpPr>
            <p:spPr bwMode="auto">
              <a:xfrm>
                <a:off x="564" y="2028"/>
                <a:ext cx="239" cy="378"/>
              </a:xfrm>
              <a:custGeom>
                <a:avLst/>
                <a:gdLst>
                  <a:gd name="T0" fmla="*/ 132 w 1195"/>
                  <a:gd name="T1" fmla="*/ 0 h 1893"/>
                  <a:gd name="T2" fmla="*/ 239 w 1195"/>
                  <a:gd name="T3" fmla="*/ 349 h 1893"/>
                  <a:gd name="T4" fmla="*/ 0 w 1195"/>
                  <a:gd name="T5" fmla="*/ 378 h 1893"/>
                  <a:gd name="T6" fmla="*/ 38 w 1195"/>
                  <a:gd name="T7" fmla="*/ 7 h 1893"/>
                  <a:gd name="T8" fmla="*/ 0 60000 65536"/>
                  <a:gd name="T9" fmla="*/ 0 60000 65536"/>
                  <a:gd name="T10" fmla="*/ 0 60000 65536"/>
                  <a:gd name="T11" fmla="*/ 0 60000 65536"/>
                  <a:gd name="T12" fmla="*/ 0 w 1195"/>
                  <a:gd name="T13" fmla="*/ 0 h 1893"/>
                  <a:gd name="T14" fmla="*/ 1195 w 1195"/>
                  <a:gd name="T15" fmla="*/ 1893 h 1893"/>
                </a:gdLst>
                <a:ahLst/>
                <a:cxnLst>
                  <a:cxn ang="T8">
                    <a:pos x="T0" y="T1"/>
                  </a:cxn>
                  <a:cxn ang="T9">
                    <a:pos x="T2" y="T3"/>
                  </a:cxn>
                  <a:cxn ang="T10">
                    <a:pos x="T4" y="T5"/>
                  </a:cxn>
                  <a:cxn ang="T11">
                    <a:pos x="T6" y="T7"/>
                  </a:cxn>
                </a:cxnLst>
                <a:rect l="T12" t="T13" r="T14" b="T15"/>
                <a:pathLst>
                  <a:path w="1195" h="1893">
                    <a:moveTo>
                      <a:pt x="660" y="0"/>
                    </a:moveTo>
                    <a:lnTo>
                      <a:pt x="1195" y="1747"/>
                    </a:lnTo>
                    <a:lnTo>
                      <a:pt x="0" y="1893"/>
                    </a:lnTo>
                    <a:lnTo>
                      <a:pt x="191" y="35"/>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348" name="Group 53"/>
            <p:cNvGrpSpPr>
              <a:grpSpLocks/>
            </p:cNvGrpSpPr>
            <p:nvPr/>
          </p:nvGrpSpPr>
          <p:grpSpPr bwMode="auto">
            <a:xfrm>
              <a:off x="325" y="1767"/>
              <a:ext cx="383" cy="268"/>
              <a:chOff x="325" y="1767"/>
              <a:chExt cx="383" cy="268"/>
            </a:xfrm>
          </p:grpSpPr>
          <p:grpSp>
            <p:nvGrpSpPr>
              <p:cNvPr id="2349" name="Group 54"/>
              <p:cNvGrpSpPr>
                <a:grpSpLocks/>
              </p:cNvGrpSpPr>
              <p:nvPr/>
            </p:nvGrpSpPr>
            <p:grpSpPr bwMode="auto">
              <a:xfrm>
                <a:off x="412" y="1767"/>
                <a:ext cx="296" cy="243"/>
                <a:chOff x="412" y="1767"/>
                <a:chExt cx="296" cy="243"/>
              </a:xfrm>
            </p:grpSpPr>
            <p:grpSp>
              <p:nvGrpSpPr>
                <p:cNvPr id="2382" name="Group 55"/>
                <p:cNvGrpSpPr>
                  <a:grpSpLocks/>
                </p:cNvGrpSpPr>
                <p:nvPr/>
              </p:nvGrpSpPr>
              <p:grpSpPr bwMode="auto">
                <a:xfrm>
                  <a:off x="412" y="1767"/>
                  <a:ext cx="296" cy="243"/>
                  <a:chOff x="412" y="1767"/>
                  <a:chExt cx="296" cy="243"/>
                </a:xfrm>
              </p:grpSpPr>
              <p:grpSp>
                <p:nvGrpSpPr>
                  <p:cNvPr id="2391" name="Group 56"/>
                  <p:cNvGrpSpPr>
                    <a:grpSpLocks/>
                  </p:cNvGrpSpPr>
                  <p:nvPr/>
                </p:nvGrpSpPr>
                <p:grpSpPr bwMode="auto">
                  <a:xfrm>
                    <a:off x="412" y="1904"/>
                    <a:ext cx="296" cy="106"/>
                    <a:chOff x="412" y="1904"/>
                    <a:chExt cx="296" cy="106"/>
                  </a:xfrm>
                </p:grpSpPr>
                <p:sp>
                  <p:nvSpPr>
                    <p:cNvPr id="2397" name="Freeform 57"/>
                    <p:cNvSpPr>
                      <a:spLocks/>
                    </p:cNvSpPr>
                    <p:nvPr/>
                  </p:nvSpPr>
                  <p:spPr bwMode="auto">
                    <a:xfrm>
                      <a:off x="412" y="1904"/>
                      <a:ext cx="170" cy="106"/>
                    </a:xfrm>
                    <a:custGeom>
                      <a:avLst/>
                      <a:gdLst>
                        <a:gd name="T0" fmla="*/ 170 w 848"/>
                        <a:gd name="T1" fmla="*/ 32 h 530"/>
                        <a:gd name="T2" fmla="*/ 170 w 848"/>
                        <a:gd name="T3" fmla="*/ 106 h 530"/>
                        <a:gd name="T4" fmla="*/ 0 w 848"/>
                        <a:gd name="T5" fmla="*/ 52 h 530"/>
                        <a:gd name="T6" fmla="*/ 0 w 848"/>
                        <a:gd name="T7" fmla="*/ 0 h 530"/>
                        <a:gd name="T8" fmla="*/ 170 w 848"/>
                        <a:gd name="T9" fmla="*/ 32 h 530"/>
                        <a:gd name="T10" fmla="*/ 0 60000 65536"/>
                        <a:gd name="T11" fmla="*/ 0 60000 65536"/>
                        <a:gd name="T12" fmla="*/ 0 60000 65536"/>
                        <a:gd name="T13" fmla="*/ 0 60000 65536"/>
                        <a:gd name="T14" fmla="*/ 0 60000 65536"/>
                        <a:gd name="T15" fmla="*/ 0 w 848"/>
                        <a:gd name="T16" fmla="*/ 0 h 530"/>
                        <a:gd name="T17" fmla="*/ 848 w 848"/>
                        <a:gd name="T18" fmla="*/ 530 h 530"/>
                      </a:gdLst>
                      <a:ahLst/>
                      <a:cxnLst>
                        <a:cxn ang="T10">
                          <a:pos x="T0" y="T1"/>
                        </a:cxn>
                        <a:cxn ang="T11">
                          <a:pos x="T2" y="T3"/>
                        </a:cxn>
                        <a:cxn ang="T12">
                          <a:pos x="T4" y="T5"/>
                        </a:cxn>
                        <a:cxn ang="T13">
                          <a:pos x="T6" y="T7"/>
                        </a:cxn>
                        <a:cxn ang="T14">
                          <a:pos x="T8" y="T9"/>
                        </a:cxn>
                      </a:cxnLst>
                      <a:rect l="T15" t="T16" r="T17" b="T18"/>
                      <a:pathLst>
                        <a:path w="848" h="530">
                          <a:moveTo>
                            <a:pt x="848" y="162"/>
                          </a:moveTo>
                          <a:lnTo>
                            <a:pt x="848" y="530"/>
                          </a:lnTo>
                          <a:lnTo>
                            <a:pt x="0" y="258"/>
                          </a:lnTo>
                          <a:lnTo>
                            <a:pt x="0" y="0"/>
                          </a:lnTo>
                          <a:lnTo>
                            <a:pt x="848" y="162"/>
                          </a:lnTo>
                          <a:close/>
                        </a:path>
                      </a:pathLst>
                    </a:custGeom>
                    <a:solidFill>
                      <a:srgbClr val="A0A0A0"/>
                    </a:solidFill>
                    <a:ln w="3175">
                      <a:solidFill>
                        <a:srgbClr val="000000"/>
                      </a:solidFill>
                      <a:round/>
                      <a:headEnd/>
                      <a:tailEnd/>
                    </a:ln>
                  </p:spPr>
                  <p:txBody>
                    <a:bodyPr/>
                    <a:lstStyle/>
                    <a:p>
                      <a:endParaRPr lang="zh-CN" altLang="en-US"/>
                    </a:p>
                  </p:txBody>
                </p:sp>
                <p:sp>
                  <p:nvSpPr>
                    <p:cNvPr id="2398" name="Freeform 58"/>
                    <p:cNvSpPr>
                      <a:spLocks/>
                    </p:cNvSpPr>
                    <p:nvPr/>
                  </p:nvSpPr>
                  <p:spPr bwMode="auto">
                    <a:xfrm>
                      <a:off x="582" y="1929"/>
                      <a:ext cx="126" cy="81"/>
                    </a:xfrm>
                    <a:custGeom>
                      <a:avLst/>
                      <a:gdLst>
                        <a:gd name="T0" fmla="*/ 0 w 631"/>
                        <a:gd name="T1" fmla="*/ 7 h 404"/>
                        <a:gd name="T2" fmla="*/ 0 w 631"/>
                        <a:gd name="T3" fmla="*/ 81 h 404"/>
                        <a:gd name="T4" fmla="*/ 126 w 631"/>
                        <a:gd name="T5" fmla="*/ 63 h 404"/>
                        <a:gd name="T6" fmla="*/ 126 w 631"/>
                        <a:gd name="T7" fmla="*/ 0 h 404"/>
                        <a:gd name="T8" fmla="*/ 0 w 631"/>
                        <a:gd name="T9" fmla="*/ 7 h 404"/>
                        <a:gd name="T10" fmla="*/ 0 60000 65536"/>
                        <a:gd name="T11" fmla="*/ 0 60000 65536"/>
                        <a:gd name="T12" fmla="*/ 0 60000 65536"/>
                        <a:gd name="T13" fmla="*/ 0 60000 65536"/>
                        <a:gd name="T14" fmla="*/ 0 60000 65536"/>
                        <a:gd name="T15" fmla="*/ 0 w 631"/>
                        <a:gd name="T16" fmla="*/ 0 h 404"/>
                        <a:gd name="T17" fmla="*/ 631 w 631"/>
                        <a:gd name="T18" fmla="*/ 404 h 404"/>
                      </a:gdLst>
                      <a:ahLst/>
                      <a:cxnLst>
                        <a:cxn ang="T10">
                          <a:pos x="T0" y="T1"/>
                        </a:cxn>
                        <a:cxn ang="T11">
                          <a:pos x="T2" y="T3"/>
                        </a:cxn>
                        <a:cxn ang="T12">
                          <a:pos x="T4" y="T5"/>
                        </a:cxn>
                        <a:cxn ang="T13">
                          <a:pos x="T6" y="T7"/>
                        </a:cxn>
                        <a:cxn ang="T14">
                          <a:pos x="T8" y="T9"/>
                        </a:cxn>
                      </a:cxnLst>
                      <a:rect l="T15" t="T16" r="T17" b="T18"/>
                      <a:pathLst>
                        <a:path w="631" h="404">
                          <a:moveTo>
                            <a:pt x="0" y="36"/>
                          </a:moveTo>
                          <a:lnTo>
                            <a:pt x="0" y="404"/>
                          </a:lnTo>
                          <a:lnTo>
                            <a:pt x="631" y="312"/>
                          </a:lnTo>
                          <a:lnTo>
                            <a:pt x="631" y="0"/>
                          </a:lnTo>
                          <a:lnTo>
                            <a:pt x="0" y="36"/>
                          </a:lnTo>
                          <a:close/>
                        </a:path>
                      </a:pathLst>
                    </a:custGeom>
                    <a:solidFill>
                      <a:srgbClr val="808080"/>
                    </a:solidFill>
                    <a:ln w="3175">
                      <a:solidFill>
                        <a:srgbClr val="000000"/>
                      </a:solidFill>
                      <a:round/>
                      <a:headEnd/>
                      <a:tailEnd/>
                    </a:ln>
                  </p:spPr>
                  <p:txBody>
                    <a:bodyPr/>
                    <a:lstStyle/>
                    <a:p>
                      <a:endParaRPr lang="zh-CN" altLang="en-US"/>
                    </a:p>
                  </p:txBody>
                </p:sp>
                <p:sp>
                  <p:nvSpPr>
                    <p:cNvPr id="2399" name="Freeform 59"/>
                    <p:cNvSpPr>
                      <a:spLocks/>
                    </p:cNvSpPr>
                    <p:nvPr/>
                  </p:nvSpPr>
                  <p:spPr bwMode="auto">
                    <a:xfrm>
                      <a:off x="412" y="1904"/>
                      <a:ext cx="296" cy="32"/>
                    </a:xfrm>
                    <a:custGeom>
                      <a:avLst/>
                      <a:gdLst>
                        <a:gd name="T0" fmla="*/ 296 w 1479"/>
                        <a:gd name="T1" fmla="*/ 25 h 162"/>
                        <a:gd name="T2" fmla="*/ 169 w 1479"/>
                        <a:gd name="T3" fmla="*/ 32 h 162"/>
                        <a:gd name="T4" fmla="*/ 0 w 1479"/>
                        <a:gd name="T5" fmla="*/ 0 h 162"/>
                        <a:gd name="T6" fmla="*/ 124 w 1479"/>
                        <a:gd name="T7" fmla="*/ 0 h 162"/>
                        <a:gd name="T8" fmla="*/ 296 w 1479"/>
                        <a:gd name="T9" fmla="*/ 25 h 162"/>
                        <a:gd name="T10" fmla="*/ 0 60000 65536"/>
                        <a:gd name="T11" fmla="*/ 0 60000 65536"/>
                        <a:gd name="T12" fmla="*/ 0 60000 65536"/>
                        <a:gd name="T13" fmla="*/ 0 60000 65536"/>
                        <a:gd name="T14" fmla="*/ 0 60000 65536"/>
                        <a:gd name="T15" fmla="*/ 0 w 1479"/>
                        <a:gd name="T16" fmla="*/ 0 h 162"/>
                        <a:gd name="T17" fmla="*/ 1479 w 1479"/>
                        <a:gd name="T18" fmla="*/ 162 h 162"/>
                      </a:gdLst>
                      <a:ahLst/>
                      <a:cxnLst>
                        <a:cxn ang="T10">
                          <a:pos x="T0" y="T1"/>
                        </a:cxn>
                        <a:cxn ang="T11">
                          <a:pos x="T2" y="T3"/>
                        </a:cxn>
                        <a:cxn ang="T12">
                          <a:pos x="T4" y="T5"/>
                        </a:cxn>
                        <a:cxn ang="T13">
                          <a:pos x="T6" y="T7"/>
                        </a:cxn>
                        <a:cxn ang="T14">
                          <a:pos x="T8" y="T9"/>
                        </a:cxn>
                      </a:cxnLst>
                      <a:rect l="T15" t="T16" r="T17" b="T18"/>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round/>
                      <a:headEnd/>
                      <a:tailEnd/>
                    </a:ln>
                  </p:spPr>
                  <p:txBody>
                    <a:bodyPr/>
                    <a:lstStyle/>
                    <a:p>
                      <a:endParaRPr lang="zh-CN" altLang="en-US"/>
                    </a:p>
                  </p:txBody>
                </p:sp>
              </p:grpSp>
              <p:sp>
                <p:nvSpPr>
                  <p:cNvPr id="2392" name="Freeform 60"/>
                  <p:cNvSpPr>
                    <a:spLocks/>
                  </p:cNvSpPr>
                  <p:nvPr/>
                </p:nvSpPr>
                <p:spPr bwMode="auto">
                  <a:xfrm>
                    <a:off x="504" y="1895"/>
                    <a:ext cx="108" cy="30"/>
                  </a:xfrm>
                  <a:custGeom>
                    <a:avLst/>
                    <a:gdLst>
                      <a:gd name="T0" fmla="*/ 108 w 538"/>
                      <a:gd name="T1" fmla="*/ 17 h 151"/>
                      <a:gd name="T2" fmla="*/ 108 w 538"/>
                      <a:gd name="T3" fmla="*/ 27 h 151"/>
                      <a:gd name="T4" fmla="*/ 58 w 538"/>
                      <a:gd name="T5" fmla="*/ 30 h 151"/>
                      <a:gd name="T6" fmla="*/ 0 w 538"/>
                      <a:gd name="T7" fmla="*/ 19 h 151"/>
                      <a:gd name="T8" fmla="*/ 0 w 538"/>
                      <a:gd name="T9" fmla="*/ 0 h 151"/>
                      <a:gd name="T10" fmla="*/ 108 w 538"/>
                      <a:gd name="T11" fmla="*/ 17 h 151"/>
                      <a:gd name="T12" fmla="*/ 0 60000 65536"/>
                      <a:gd name="T13" fmla="*/ 0 60000 65536"/>
                      <a:gd name="T14" fmla="*/ 0 60000 65536"/>
                      <a:gd name="T15" fmla="*/ 0 60000 65536"/>
                      <a:gd name="T16" fmla="*/ 0 60000 65536"/>
                      <a:gd name="T17" fmla="*/ 0 60000 65536"/>
                      <a:gd name="T18" fmla="*/ 0 w 538"/>
                      <a:gd name="T19" fmla="*/ 0 h 151"/>
                      <a:gd name="T20" fmla="*/ 538 w 538"/>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round/>
                    <a:headEnd/>
                    <a:tailEnd/>
                  </a:ln>
                </p:spPr>
                <p:txBody>
                  <a:bodyPr/>
                  <a:lstStyle/>
                  <a:p>
                    <a:endParaRPr lang="zh-CN" altLang="en-US"/>
                  </a:p>
                </p:txBody>
              </p:sp>
              <p:grpSp>
                <p:nvGrpSpPr>
                  <p:cNvPr id="2393" name="Group 61"/>
                  <p:cNvGrpSpPr>
                    <a:grpSpLocks/>
                  </p:cNvGrpSpPr>
                  <p:nvPr/>
                </p:nvGrpSpPr>
                <p:grpSpPr bwMode="auto">
                  <a:xfrm>
                    <a:off x="446" y="1767"/>
                    <a:ext cx="239" cy="151"/>
                    <a:chOff x="446" y="1767"/>
                    <a:chExt cx="239" cy="151"/>
                  </a:xfrm>
                </p:grpSpPr>
                <p:sp>
                  <p:nvSpPr>
                    <p:cNvPr id="2394" name="Freeform 62"/>
                    <p:cNvSpPr>
                      <a:spLocks/>
                    </p:cNvSpPr>
                    <p:nvPr/>
                  </p:nvSpPr>
                  <p:spPr bwMode="auto">
                    <a:xfrm>
                      <a:off x="446" y="1767"/>
                      <a:ext cx="137" cy="148"/>
                    </a:xfrm>
                    <a:custGeom>
                      <a:avLst/>
                      <a:gdLst>
                        <a:gd name="T0" fmla="*/ 118 w 686"/>
                        <a:gd name="T1" fmla="*/ 148 h 740"/>
                        <a:gd name="T2" fmla="*/ 137 w 686"/>
                        <a:gd name="T3" fmla="*/ 5 h 740"/>
                        <a:gd name="T4" fmla="*/ 19 w 686"/>
                        <a:gd name="T5" fmla="*/ 0 h 740"/>
                        <a:gd name="T6" fmla="*/ 0 w 686"/>
                        <a:gd name="T7" fmla="*/ 128 h 740"/>
                        <a:gd name="T8" fmla="*/ 118 w 686"/>
                        <a:gd name="T9" fmla="*/ 148 h 740"/>
                        <a:gd name="T10" fmla="*/ 0 60000 65536"/>
                        <a:gd name="T11" fmla="*/ 0 60000 65536"/>
                        <a:gd name="T12" fmla="*/ 0 60000 65536"/>
                        <a:gd name="T13" fmla="*/ 0 60000 65536"/>
                        <a:gd name="T14" fmla="*/ 0 60000 65536"/>
                        <a:gd name="T15" fmla="*/ 0 w 686"/>
                        <a:gd name="T16" fmla="*/ 0 h 740"/>
                        <a:gd name="T17" fmla="*/ 686 w 686"/>
                        <a:gd name="T18" fmla="*/ 740 h 740"/>
                      </a:gdLst>
                      <a:ahLst/>
                      <a:cxnLst>
                        <a:cxn ang="T10">
                          <a:pos x="T0" y="T1"/>
                        </a:cxn>
                        <a:cxn ang="T11">
                          <a:pos x="T2" y="T3"/>
                        </a:cxn>
                        <a:cxn ang="T12">
                          <a:pos x="T4" y="T5"/>
                        </a:cxn>
                        <a:cxn ang="T13">
                          <a:pos x="T6" y="T7"/>
                        </a:cxn>
                        <a:cxn ang="T14">
                          <a:pos x="T8" y="T9"/>
                        </a:cxn>
                      </a:cxnLst>
                      <a:rect l="T15" t="T16" r="T17" b="T18"/>
                      <a:pathLst>
                        <a:path w="686" h="740">
                          <a:moveTo>
                            <a:pt x="589" y="740"/>
                          </a:moveTo>
                          <a:lnTo>
                            <a:pt x="686" y="24"/>
                          </a:lnTo>
                          <a:lnTo>
                            <a:pt x="95" y="0"/>
                          </a:lnTo>
                          <a:lnTo>
                            <a:pt x="0" y="638"/>
                          </a:lnTo>
                          <a:lnTo>
                            <a:pt x="589" y="740"/>
                          </a:lnTo>
                          <a:close/>
                        </a:path>
                      </a:pathLst>
                    </a:custGeom>
                    <a:solidFill>
                      <a:srgbClr val="A0A0A0"/>
                    </a:solidFill>
                    <a:ln w="3175">
                      <a:solidFill>
                        <a:srgbClr val="000000"/>
                      </a:solidFill>
                      <a:round/>
                      <a:headEnd/>
                      <a:tailEnd/>
                    </a:ln>
                  </p:spPr>
                  <p:txBody>
                    <a:bodyPr/>
                    <a:lstStyle/>
                    <a:p>
                      <a:endParaRPr lang="zh-CN" altLang="en-US"/>
                    </a:p>
                  </p:txBody>
                </p:sp>
                <p:sp>
                  <p:nvSpPr>
                    <p:cNvPr id="2395" name="Freeform 63"/>
                    <p:cNvSpPr>
                      <a:spLocks/>
                    </p:cNvSpPr>
                    <p:nvPr/>
                  </p:nvSpPr>
                  <p:spPr bwMode="auto">
                    <a:xfrm>
                      <a:off x="564" y="1771"/>
                      <a:ext cx="121" cy="147"/>
                    </a:xfrm>
                    <a:custGeom>
                      <a:avLst/>
                      <a:gdLst>
                        <a:gd name="T0" fmla="*/ 19 w 608"/>
                        <a:gd name="T1" fmla="*/ 0 h 735"/>
                        <a:gd name="T2" fmla="*/ 121 w 608"/>
                        <a:gd name="T3" fmla="*/ 33 h 735"/>
                        <a:gd name="T4" fmla="*/ 107 w 608"/>
                        <a:gd name="T5" fmla="*/ 147 h 735"/>
                        <a:gd name="T6" fmla="*/ 0 w 608"/>
                        <a:gd name="T7" fmla="*/ 143 h 735"/>
                        <a:gd name="T8" fmla="*/ 19 w 608"/>
                        <a:gd name="T9" fmla="*/ 0 h 735"/>
                        <a:gd name="T10" fmla="*/ 0 60000 65536"/>
                        <a:gd name="T11" fmla="*/ 0 60000 65536"/>
                        <a:gd name="T12" fmla="*/ 0 60000 65536"/>
                        <a:gd name="T13" fmla="*/ 0 60000 65536"/>
                        <a:gd name="T14" fmla="*/ 0 60000 65536"/>
                        <a:gd name="T15" fmla="*/ 0 w 608"/>
                        <a:gd name="T16" fmla="*/ 0 h 735"/>
                        <a:gd name="T17" fmla="*/ 608 w 608"/>
                        <a:gd name="T18" fmla="*/ 735 h 735"/>
                      </a:gdLst>
                      <a:ahLst/>
                      <a:cxnLst>
                        <a:cxn ang="T10">
                          <a:pos x="T0" y="T1"/>
                        </a:cxn>
                        <a:cxn ang="T11">
                          <a:pos x="T2" y="T3"/>
                        </a:cxn>
                        <a:cxn ang="T12">
                          <a:pos x="T4" y="T5"/>
                        </a:cxn>
                        <a:cxn ang="T13">
                          <a:pos x="T6" y="T7"/>
                        </a:cxn>
                        <a:cxn ang="T14">
                          <a:pos x="T8" y="T9"/>
                        </a:cxn>
                      </a:cxnLst>
                      <a:rect l="T15" t="T16" r="T17" b="T18"/>
                      <a:pathLst>
                        <a:path w="608" h="735">
                          <a:moveTo>
                            <a:pt x="97" y="0"/>
                          </a:moveTo>
                          <a:lnTo>
                            <a:pt x="608" y="163"/>
                          </a:lnTo>
                          <a:lnTo>
                            <a:pt x="536" y="735"/>
                          </a:lnTo>
                          <a:lnTo>
                            <a:pt x="0" y="717"/>
                          </a:lnTo>
                          <a:lnTo>
                            <a:pt x="97" y="0"/>
                          </a:lnTo>
                          <a:close/>
                        </a:path>
                      </a:pathLst>
                    </a:custGeom>
                    <a:solidFill>
                      <a:srgbClr val="808080"/>
                    </a:solidFill>
                    <a:ln w="3175">
                      <a:solidFill>
                        <a:srgbClr val="000000"/>
                      </a:solidFill>
                      <a:round/>
                      <a:headEnd/>
                      <a:tailEnd/>
                    </a:ln>
                  </p:spPr>
                  <p:txBody>
                    <a:bodyPr/>
                    <a:lstStyle/>
                    <a:p>
                      <a:endParaRPr lang="zh-CN" altLang="en-US"/>
                    </a:p>
                  </p:txBody>
                </p:sp>
                <p:sp>
                  <p:nvSpPr>
                    <p:cNvPr id="2396" name="Freeform 64"/>
                    <p:cNvSpPr>
                      <a:spLocks/>
                    </p:cNvSpPr>
                    <p:nvPr/>
                  </p:nvSpPr>
                  <p:spPr bwMode="auto">
                    <a:xfrm>
                      <a:off x="462" y="1781"/>
                      <a:ext cx="98" cy="112"/>
                    </a:xfrm>
                    <a:custGeom>
                      <a:avLst/>
                      <a:gdLst>
                        <a:gd name="T0" fmla="*/ 98 w 493"/>
                        <a:gd name="T1" fmla="*/ 5 h 557"/>
                        <a:gd name="T2" fmla="*/ 84 w 493"/>
                        <a:gd name="T3" fmla="*/ 112 h 557"/>
                        <a:gd name="T4" fmla="*/ 0 w 493"/>
                        <a:gd name="T5" fmla="*/ 99 h 557"/>
                        <a:gd name="T6" fmla="*/ 15 w 493"/>
                        <a:gd name="T7" fmla="*/ 0 h 557"/>
                        <a:gd name="T8" fmla="*/ 98 w 493"/>
                        <a:gd name="T9" fmla="*/ 5 h 557"/>
                        <a:gd name="T10" fmla="*/ 0 60000 65536"/>
                        <a:gd name="T11" fmla="*/ 0 60000 65536"/>
                        <a:gd name="T12" fmla="*/ 0 60000 65536"/>
                        <a:gd name="T13" fmla="*/ 0 60000 65536"/>
                        <a:gd name="T14" fmla="*/ 0 60000 65536"/>
                        <a:gd name="T15" fmla="*/ 0 w 493"/>
                        <a:gd name="T16" fmla="*/ 0 h 557"/>
                        <a:gd name="T17" fmla="*/ 493 w 493"/>
                        <a:gd name="T18" fmla="*/ 557 h 557"/>
                      </a:gdLst>
                      <a:ahLst/>
                      <a:cxnLst>
                        <a:cxn ang="T10">
                          <a:pos x="T0" y="T1"/>
                        </a:cxn>
                        <a:cxn ang="T11">
                          <a:pos x="T2" y="T3"/>
                        </a:cxn>
                        <a:cxn ang="T12">
                          <a:pos x="T4" y="T5"/>
                        </a:cxn>
                        <a:cxn ang="T13">
                          <a:pos x="T6" y="T7"/>
                        </a:cxn>
                        <a:cxn ang="T14">
                          <a:pos x="T8" y="T9"/>
                        </a:cxn>
                      </a:cxnLst>
                      <a:rect l="T15" t="T16" r="T17" b="T18"/>
                      <a:pathLst>
                        <a:path w="493" h="557">
                          <a:moveTo>
                            <a:pt x="493" y="25"/>
                          </a:moveTo>
                          <a:lnTo>
                            <a:pt x="423" y="557"/>
                          </a:lnTo>
                          <a:lnTo>
                            <a:pt x="0" y="494"/>
                          </a:lnTo>
                          <a:lnTo>
                            <a:pt x="73" y="0"/>
                          </a:lnTo>
                          <a:lnTo>
                            <a:pt x="493" y="25"/>
                          </a:lnTo>
                          <a:close/>
                        </a:path>
                      </a:pathLst>
                    </a:custGeom>
                    <a:solidFill>
                      <a:srgbClr val="00C0C0"/>
                    </a:solidFill>
                    <a:ln w="3175">
                      <a:solidFill>
                        <a:srgbClr val="000000"/>
                      </a:solidFill>
                      <a:round/>
                      <a:headEnd/>
                      <a:tailEnd/>
                    </a:ln>
                  </p:spPr>
                  <p:txBody>
                    <a:bodyPr/>
                    <a:lstStyle/>
                    <a:p>
                      <a:endParaRPr lang="zh-CN" altLang="en-US"/>
                    </a:p>
                  </p:txBody>
                </p:sp>
              </p:grpSp>
            </p:grpSp>
            <p:grpSp>
              <p:nvGrpSpPr>
                <p:cNvPr id="2383" name="Group 65"/>
                <p:cNvGrpSpPr>
                  <a:grpSpLocks/>
                </p:cNvGrpSpPr>
                <p:nvPr/>
              </p:nvGrpSpPr>
              <p:grpSpPr bwMode="auto">
                <a:xfrm>
                  <a:off x="424" y="1915"/>
                  <a:ext cx="97" cy="69"/>
                  <a:chOff x="424" y="1915"/>
                  <a:chExt cx="97" cy="69"/>
                </a:xfrm>
              </p:grpSpPr>
              <p:sp>
                <p:nvSpPr>
                  <p:cNvPr id="2384" name="Freeform 66"/>
                  <p:cNvSpPr>
                    <a:spLocks/>
                  </p:cNvSpPr>
                  <p:nvPr/>
                </p:nvSpPr>
                <p:spPr bwMode="auto">
                  <a:xfrm>
                    <a:off x="424" y="1915"/>
                    <a:ext cx="97" cy="69"/>
                  </a:xfrm>
                  <a:custGeom>
                    <a:avLst/>
                    <a:gdLst>
                      <a:gd name="T0" fmla="*/ 0 w 483"/>
                      <a:gd name="T1" fmla="*/ 0 h 346"/>
                      <a:gd name="T2" fmla="*/ 97 w 483"/>
                      <a:gd name="T3" fmla="*/ 21 h 346"/>
                      <a:gd name="T4" fmla="*/ 97 w 483"/>
                      <a:gd name="T5" fmla="*/ 69 h 346"/>
                      <a:gd name="T6" fmla="*/ 0 w 483"/>
                      <a:gd name="T7" fmla="*/ 39 h 346"/>
                      <a:gd name="T8" fmla="*/ 0 w 483"/>
                      <a:gd name="T9" fmla="*/ 0 h 346"/>
                      <a:gd name="T10" fmla="*/ 0 60000 65536"/>
                      <a:gd name="T11" fmla="*/ 0 60000 65536"/>
                      <a:gd name="T12" fmla="*/ 0 60000 65536"/>
                      <a:gd name="T13" fmla="*/ 0 60000 65536"/>
                      <a:gd name="T14" fmla="*/ 0 60000 65536"/>
                      <a:gd name="T15" fmla="*/ 0 w 483"/>
                      <a:gd name="T16" fmla="*/ 0 h 346"/>
                      <a:gd name="T17" fmla="*/ 483 w 483"/>
                      <a:gd name="T18" fmla="*/ 346 h 346"/>
                    </a:gdLst>
                    <a:ahLst/>
                    <a:cxnLst>
                      <a:cxn ang="T10">
                        <a:pos x="T0" y="T1"/>
                      </a:cxn>
                      <a:cxn ang="T11">
                        <a:pos x="T2" y="T3"/>
                      </a:cxn>
                      <a:cxn ang="T12">
                        <a:pos x="T4" y="T5"/>
                      </a:cxn>
                      <a:cxn ang="T13">
                        <a:pos x="T6" y="T7"/>
                      </a:cxn>
                      <a:cxn ang="T14">
                        <a:pos x="T8" y="T9"/>
                      </a:cxn>
                    </a:cxnLst>
                    <a:rect l="T15" t="T16" r="T17" b="T18"/>
                    <a:pathLst>
                      <a:path w="483" h="346">
                        <a:moveTo>
                          <a:pt x="0" y="0"/>
                        </a:moveTo>
                        <a:lnTo>
                          <a:pt x="483" y="104"/>
                        </a:lnTo>
                        <a:lnTo>
                          <a:pt x="483" y="346"/>
                        </a:lnTo>
                        <a:lnTo>
                          <a:pt x="0" y="195"/>
                        </a:lnTo>
                        <a:lnTo>
                          <a:pt x="0" y="0"/>
                        </a:lnTo>
                        <a:close/>
                      </a:path>
                    </a:pathLst>
                  </a:custGeom>
                  <a:solidFill>
                    <a:srgbClr val="404040"/>
                  </a:solidFill>
                  <a:ln w="3175">
                    <a:solidFill>
                      <a:srgbClr val="000000"/>
                    </a:solidFill>
                    <a:round/>
                    <a:headEnd/>
                    <a:tailEnd/>
                  </a:ln>
                </p:spPr>
                <p:txBody>
                  <a:bodyPr/>
                  <a:lstStyle/>
                  <a:p>
                    <a:endParaRPr lang="zh-CN" altLang="en-US"/>
                  </a:p>
                </p:txBody>
              </p:sp>
              <p:sp>
                <p:nvSpPr>
                  <p:cNvPr id="2385"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6"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7"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8"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9"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0"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350" name="Group 73"/>
              <p:cNvGrpSpPr>
                <a:grpSpLocks/>
              </p:cNvGrpSpPr>
              <p:nvPr/>
            </p:nvGrpSpPr>
            <p:grpSpPr bwMode="auto">
              <a:xfrm>
                <a:off x="325" y="1917"/>
                <a:ext cx="231" cy="118"/>
                <a:chOff x="325" y="1917"/>
                <a:chExt cx="231" cy="118"/>
              </a:xfrm>
            </p:grpSpPr>
            <p:grpSp>
              <p:nvGrpSpPr>
                <p:cNvPr id="2351" name="Group 74"/>
                <p:cNvGrpSpPr>
                  <a:grpSpLocks/>
                </p:cNvGrpSpPr>
                <p:nvPr/>
              </p:nvGrpSpPr>
              <p:grpSpPr bwMode="auto">
                <a:xfrm>
                  <a:off x="504" y="1981"/>
                  <a:ext cx="37" cy="28"/>
                  <a:chOff x="504" y="1981"/>
                  <a:chExt cx="37" cy="28"/>
                </a:xfrm>
              </p:grpSpPr>
              <p:sp>
                <p:nvSpPr>
                  <p:cNvPr id="2380" name="Freeform 75"/>
                  <p:cNvSpPr>
                    <a:spLocks/>
                  </p:cNvSpPr>
                  <p:nvPr/>
                </p:nvSpPr>
                <p:spPr bwMode="auto">
                  <a:xfrm>
                    <a:off x="531" y="1981"/>
                    <a:ext cx="10" cy="28"/>
                  </a:xfrm>
                  <a:custGeom>
                    <a:avLst/>
                    <a:gdLst>
                      <a:gd name="T0" fmla="*/ 7 w 53"/>
                      <a:gd name="T1" fmla="*/ 0 h 140"/>
                      <a:gd name="T2" fmla="*/ 10 w 53"/>
                      <a:gd name="T3" fmla="*/ 26 h 140"/>
                      <a:gd name="T4" fmla="*/ 3 w 53"/>
                      <a:gd name="T5" fmla="*/ 28 h 140"/>
                      <a:gd name="T6" fmla="*/ 0 w 53"/>
                      <a:gd name="T7" fmla="*/ 1 h 140"/>
                      <a:gd name="T8" fmla="*/ 7 w 53"/>
                      <a:gd name="T9" fmla="*/ 0 h 140"/>
                      <a:gd name="T10" fmla="*/ 0 60000 65536"/>
                      <a:gd name="T11" fmla="*/ 0 60000 65536"/>
                      <a:gd name="T12" fmla="*/ 0 60000 65536"/>
                      <a:gd name="T13" fmla="*/ 0 60000 65536"/>
                      <a:gd name="T14" fmla="*/ 0 60000 65536"/>
                      <a:gd name="T15" fmla="*/ 0 w 53"/>
                      <a:gd name="T16" fmla="*/ 0 h 140"/>
                      <a:gd name="T17" fmla="*/ 53 w 53"/>
                      <a:gd name="T18" fmla="*/ 140 h 140"/>
                    </a:gdLst>
                    <a:ahLst/>
                    <a:cxnLst>
                      <a:cxn ang="T10">
                        <a:pos x="T0" y="T1"/>
                      </a:cxn>
                      <a:cxn ang="T11">
                        <a:pos x="T2" y="T3"/>
                      </a:cxn>
                      <a:cxn ang="T12">
                        <a:pos x="T4" y="T5"/>
                      </a:cxn>
                      <a:cxn ang="T13">
                        <a:pos x="T6" y="T7"/>
                      </a:cxn>
                      <a:cxn ang="T14">
                        <a:pos x="T8" y="T9"/>
                      </a:cxn>
                    </a:cxnLst>
                    <a:rect l="T15" t="T16" r="T17" b="T18"/>
                    <a:pathLst>
                      <a:path w="53" h="140">
                        <a:moveTo>
                          <a:pt x="37" y="0"/>
                        </a:moveTo>
                        <a:lnTo>
                          <a:pt x="53" y="131"/>
                        </a:lnTo>
                        <a:lnTo>
                          <a:pt x="14" y="140"/>
                        </a:lnTo>
                        <a:lnTo>
                          <a:pt x="0" y="6"/>
                        </a:lnTo>
                        <a:lnTo>
                          <a:pt x="37" y="0"/>
                        </a:lnTo>
                        <a:close/>
                      </a:path>
                    </a:pathLst>
                  </a:custGeom>
                  <a:solidFill>
                    <a:srgbClr val="606060"/>
                  </a:solidFill>
                  <a:ln w="3175">
                    <a:solidFill>
                      <a:srgbClr val="000000"/>
                    </a:solidFill>
                    <a:round/>
                    <a:headEnd/>
                    <a:tailEnd/>
                  </a:ln>
                </p:spPr>
                <p:txBody>
                  <a:bodyPr/>
                  <a:lstStyle/>
                  <a:p>
                    <a:endParaRPr lang="zh-CN" altLang="en-US"/>
                  </a:p>
                </p:txBody>
              </p:sp>
              <p:sp>
                <p:nvSpPr>
                  <p:cNvPr id="2381" name="Freeform 76"/>
                  <p:cNvSpPr>
                    <a:spLocks/>
                  </p:cNvSpPr>
                  <p:nvPr/>
                </p:nvSpPr>
                <p:spPr bwMode="auto">
                  <a:xfrm>
                    <a:off x="504" y="1985"/>
                    <a:ext cx="29" cy="24"/>
                  </a:xfrm>
                  <a:custGeom>
                    <a:avLst/>
                    <a:gdLst>
                      <a:gd name="T0" fmla="*/ 27 w 148"/>
                      <a:gd name="T1" fmla="*/ 1 h 122"/>
                      <a:gd name="T2" fmla="*/ 29 w 148"/>
                      <a:gd name="T3" fmla="*/ 24 h 122"/>
                      <a:gd name="T4" fmla="*/ 0 w 148"/>
                      <a:gd name="T5" fmla="*/ 12 h 122"/>
                      <a:gd name="T6" fmla="*/ 11 w 148"/>
                      <a:gd name="T7" fmla="*/ 8 h 122"/>
                      <a:gd name="T8" fmla="*/ 22 w 148"/>
                      <a:gd name="T9" fmla="*/ 14 h 122"/>
                      <a:gd name="T10" fmla="*/ 18 w 148"/>
                      <a:gd name="T11" fmla="*/ 0 h 122"/>
                      <a:gd name="T12" fmla="*/ 27 w 148"/>
                      <a:gd name="T13" fmla="*/ 1 h 122"/>
                      <a:gd name="T14" fmla="*/ 0 60000 65536"/>
                      <a:gd name="T15" fmla="*/ 0 60000 65536"/>
                      <a:gd name="T16" fmla="*/ 0 60000 65536"/>
                      <a:gd name="T17" fmla="*/ 0 60000 65536"/>
                      <a:gd name="T18" fmla="*/ 0 60000 65536"/>
                      <a:gd name="T19" fmla="*/ 0 60000 65536"/>
                      <a:gd name="T20" fmla="*/ 0 60000 65536"/>
                      <a:gd name="T21" fmla="*/ 0 w 148"/>
                      <a:gd name="T22" fmla="*/ 0 h 122"/>
                      <a:gd name="T23" fmla="*/ 148 w 148"/>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round/>
                    <a:headEnd/>
                    <a:tailEnd/>
                  </a:ln>
                </p:spPr>
                <p:txBody>
                  <a:bodyPr/>
                  <a:lstStyle/>
                  <a:p>
                    <a:endParaRPr lang="zh-CN" altLang="en-US"/>
                  </a:p>
                </p:txBody>
              </p:sp>
            </p:grpSp>
            <p:grpSp>
              <p:nvGrpSpPr>
                <p:cNvPr id="2352" name="Group 77"/>
                <p:cNvGrpSpPr>
                  <a:grpSpLocks/>
                </p:cNvGrpSpPr>
                <p:nvPr/>
              </p:nvGrpSpPr>
              <p:grpSpPr bwMode="auto">
                <a:xfrm>
                  <a:off x="325" y="1917"/>
                  <a:ext cx="231" cy="118"/>
                  <a:chOff x="325" y="1917"/>
                  <a:chExt cx="231" cy="118"/>
                </a:xfrm>
              </p:grpSpPr>
              <p:sp>
                <p:nvSpPr>
                  <p:cNvPr id="2353" name="Freeform 78"/>
                  <p:cNvSpPr>
                    <a:spLocks/>
                  </p:cNvSpPr>
                  <p:nvPr/>
                </p:nvSpPr>
                <p:spPr bwMode="auto">
                  <a:xfrm>
                    <a:off x="326" y="1917"/>
                    <a:ext cx="226" cy="105"/>
                  </a:xfrm>
                  <a:custGeom>
                    <a:avLst/>
                    <a:gdLst>
                      <a:gd name="T0" fmla="*/ 226 w 1132"/>
                      <a:gd name="T1" fmla="*/ 45 h 525"/>
                      <a:gd name="T2" fmla="*/ 118 w 1132"/>
                      <a:gd name="T3" fmla="*/ 105 h 525"/>
                      <a:gd name="T4" fmla="*/ 0 w 1132"/>
                      <a:gd name="T5" fmla="*/ 46 h 525"/>
                      <a:gd name="T6" fmla="*/ 90 w 1132"/>
                      <a:gd name="T7" fmla="*/ 0 h 525"/>
                      <a:gd name="T8" fmla="*/ 226 w 1132"/>
                      <a:gd name="T9" fmla="*/ 45 h 525"/>
                      <a:gd name="T10" fmla="*/ 0 60000 65536"/>
                      <a:gd name="T11" fmla="*/ 0 60000 65536"/>
                      <a:gd name="T12" fmla="*/ 0 60000 65536"/>
                      <a:gd name="T13" fmla="*/ 0 60000 65536"/>
                      <a:gd name="T14" fmla="*/ 0 60000 65536"/>
                      <a:gd name="T15" fmla="*/ 0 w 1132"/>
                      <a:gd name="T16" fmla="*/ 0 h 525"/>
                      <a:gd name="T17" fmla="*/ 1132 w 1132"/>
                      <a:gd name="T18" fmla="*/ 525 h 525"/>
                    </a:gdLst>
                    <a:ahLst/>
                    <a:cxnLst>
                      <a:cxn ang="T10">
                        <a:pos x="T0" y="T1"/>
                      </a:cxn>
                      <a:cxn ang="T11">
                        <a:pos x="T2" y="T3"/>
                      </a:cxn>
                      <a:cxn ang="T12">
                        <a:pos x="T4" y="T5"/>
                      </a:cxn>
                      <a:cxn ang="T13">
                        <a:pos x="T6" y="T7"/>
                      </a:cxn>
                      <a:cxn ang="T14">
                        <a:pos x="T8" y="T9"/>
                      </a:cxn>
                    </a:cxnLst>
                    <a:rect l="T15" t="T16" r="T17" b="T18"/>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round/>
                    <a:headEnd/>
                    <a:tailEnd/>
                  </a:ln>
                </p:spPr>
                <p:txBody>
                  <a:bodyPr/>
                  <a:lstStyle/>
                  <a:p>
                    <a:endParaRPr lang="zh-CN" altLang="en-US"/>
                  </a:p>
                </p:txBody>
              </p:sp>
              <p:sp>
                <p:nvSpPr>
                  <p:cNvPr id="2354" name="Freeform 79"/>
                  <p:cNvSpPr>
                    <a:spLocks/>
                  </p:cNvSpPr>
                  <p:nvPr/>
                </p:nvSpPr>
                <p:spPr bwMode="auto">
                  <a:xfrm>
                    <a:off x="443" y="1961"/>
                    <a:ext cx="113" cy="74"/>
                  </a:xfrm>
                  <a:custGeom>
                    <a:avLst/>
                    <a:gdLst>
                      <a:gd name="T0" fmla="*/ 109 w 566"/>
                      <a:gd name="T1" fmla="*/ 0 h 371"/>
                      <a:gd name="T2" fmla="*/ 0 w 566"/>
                      <a:gd name="T3" fmla="*/ 61 h 371"/>
                      <a:gd name="T4" fmla="*/ 3 w 566"/>
                      <a:gd name="T5" fmla="*/ 74 h 371"/>
                      <a:gd name="T6" fmla="*/ 113 w 566"/>
                      <a:gd name="T7" fmla="*/ 12 h 371"/>
                      <a:gd name="T8" fmla="*/ 109 w 566"/>
                      <a:gd name="T9" fmla="*/ 0 h 371"/>
                      <a:gd name="T10" fmla="*/ 0 60000 65536"/>
                      <a:gd name="T11" fmla="*/ 0 60000 65536"/>
                      <a:gd name="T12" fmla="*/ 0 60000 65536"/>
                      <a:gd name="T13" fmla="*/ 0 60000 65536"/>
                      <a:gd name="T14" fmla="*/ 0 60000 65536"/>
                      <a:gd name="T15" fmla="*/ 0 w 566"/>
                      <a:gd name="T16" fmla="*/ 0 h 371"/>
                      <a:gd name="T17" fmla="*/ 566 w 566"/>
                      <a:gd name="T18" fmla="*/ 371 h 371"/>
                    </a:gdLst>
                    <a:ahLst/>
                    <a:cxnLst>
                      <a:cxn ang="T10">
                        <a:pos x="T0" y="T1"/>
                      </a:cxn>
                      <a:cxn ang="T11">
                        <a:pos x="T2" y="T3"/>
                      </a:cxn>
                      <a:cxn ang="T12">
                        <a:pos x="T4" y="T5"/>
                      </a:cxn>
                      <a:cxn ang="T13">
                        <a:pos x="T6" y="T7"/>
                      </a:cxn>
                      <a:cxn ang="T14">
                        <a:pos x="T8" y="T9"/>
                      </a:cxn>
                    </a:cxnLst>
                    <a:rect l="T15" t="T16" r="T17" b="T18"/>
                    <a:pathLst>
                      <a:path w="566" h="371">
                        <a:moveTo>
                          <a:pt x="547" y="0"/>
                        </a:moveTo>
                        <a:lnTo>
                          <a:pt x="0" y="307"/>
                        </a:lnTo>
                        <a:lnTo>
                          <a:pt x="16" y="371"/>
                        </a:lnTo>
                        <a:lnTo>
                          <a:pt x="566" y="60"/>
                        </a:lnTo>
                        <a:lnTo>
                          <a:pt x="547" y="0"/>
                        </a:lnTo>
                        <a:close/>
                      </a:path>
                    </a:pathLst>
                  </a:custGeom>
                  <a:solidFill>
                    <a:srgbClr val="606060"/>
                  </a:solidFill>
                  <a:ln w="3175">
                    <a:solidFill>
                      <a:srgbClr val="000000"/>
                    </a:solidFill>
                    <a:round/>
                    <a:headEnd/>
                    <a:tailEnd/>
                  </a:ln>
                </p:spPr>
                <p:txBody>
                  <a:bodyPr/>
                  <a:lstStyle/>
                  <a:p>
                    <a:endParaRPr lang="zh-CN" altLang="en-US"/>
                  </a:p>
                </p:txBody>
              </p:sp>
              <p:sp>
                <p:nvSpPr>
                  <p:cNvPr id="2355" name="Freeform 80"/>
                  <p:cNvSpPr>
                    <a:spLocks/>
                  </p:cNvSpPr>
                  <p:nvPr/>
                </p:nvSpPr>
                <p:spPr bwMode="auto">
                  <a:xfrm>
                    <a:off x="325" y="1963"/>
                    <a:ext cx="121" cy="72"/>
                  </a:xfrm>
                  <a:custGeom>
                    <a:avLst/>
                    <a:gdLst>
                      <a:gd name="T0" fmla="*/ 121 w 605"/>
                      <a:gd name="T1" fmla="*/ 72 h 363"/>
                      <a:gd name="T2" fmla="*/ 117 w 605"/>
                      <a:gd name="T3" fmla="*/ 59 h 363"/>
                      <a:gd name="T4" fmla="*/ 0 w 605"/>
                      <a:gd name="T5" fmla="*/ 0 h 363"/>
                      <a:gd name="T6" fmla="*/ 4 w 605"/>
                      <a:gd name="T7" fmla="*/ 11 h 363"/>
                      <a:gd name="T8" fmla="*/ 121 w 605"/>
                      <a:gd name="T9" fmla="*/ 72 h 363"/>
                      <a:gd name="T10" fmla="*/ 0 60000 65536"/>
                      <a:gd name="T11" fmla="*/ 0 60000 65536"/>
                      <a:gd name="T12" fmla="*/ 0 60000 65536"/>
                      <a:gd name="T13" fmla="*/ 0 60000 65536"/>
                      <a:gd name="T14" fmla="*/ 0 60000 65536"/>
                      <a:gd name="T15" fmla="*/ 0 w 605"/>
                      <a:gd name="T16" fmla="*/ 0 h 363"/>
                      <a:gd name="T17" fmla="*/ 605 w 605"/>
                      <a:gd name="T18" fmla="*/ 363 h 363"/>
                    </a:gdLst>
                    <a:ahLst/>
                    <a:cxnLst>
                      <a:cxn ang="T10">
                        <a:pos x="T0" y="T1"/>
                      </a:cxn>
                      <a:cxn ang="T11">
                        <a:pos x="T2" y="T3"/>
                      </a:cxn>
                      <a:cxn ang="T12">
                        <a:pos x="T4" y="T5"/>
                      </a:cxn>
                      <a:cxn ang="T13">
                        <a:pos x="T6" y="T7"/>
                      </a:cxn>
                      <a:cxn ang="T14">
                        <a:pos x="T8" y="T9"/>
                      </a:cxn>
                    </a:cxnLst>
                    <a:rect l="T15" t="T16" r="T17" b="T18"/>
                    <a:pathLst>
                      <a:path w="605" h="363">
                        <a:moveTo>
                          <a:pt x="605" y="363"/>
                        </a:moveTo>
                        <a:lnTo>
                          <a:pt x="587" y="295"/>
                        </a:lnTo>
                        <a:lnTo>
                          <a:pt x="0" y="0"/>
                        </a:lnTo>
                        <a:lnTo>
                          <a:pt x="21" y="53"/>
                        </a:lnTo>
                        <a:lnTo>
                          <a:pt x="605" y="363"/>
                        </a:lnTo>
                        <a:close/>
                      </a:path>
                    </a:pathLst>
                  </a:custGeom>
                  <a:solidFill>
                    <a:srgbClr val="404040"/>
                  </a:solidFill>
                  <a:ln w="3175">
                    <a:solidFill>
                      <a:srgbClr val="000000"/>
                    </a:solidFill>
                    <a:round/>
                    <a:headEnd/>
                    <a:tailEnd/>
                  </a:ln>
                </p:spPr>
                <p:txBody>
                  <a:bodyPr/>
                  <a:lstStyle/>
                  <a:p>
                    <a:endParaRPr lang="zh-CN" altLang="en-US"/>
                  </a:p>
                </p:txBody>
              </p:sp>
              <p:sp>
                <p:nvSpPr>
                  <p:cNvPr id="2356" name="Freeform 81"/>
                  <p:cNvSpPr>
                    <a:spLocks/>
                  </p:cNvSpPr>
                  <p:nvPr/>
                </p:nvSpPr>
                <p:spPr bwMode="auto">
                  <a:xfrm>
                    <a:off x="417" y="1966"/>
                    <a:ext cx="90" cy="46"/>
                  </a:xfrm>
                  <a:custGeom>
                    <a:avLst/>
                    <a:gdLst>
                      <a:gd name="T0" fmla="*/ 90 w 454"/>
                      <a:gd name="T1" fmla="*/ 12 h 230"/>
                      <a:gd name="T2" fmla="*/ 59 w 454"/>
                      <a:gd name="T3" fmla="*/ 0 h 230"/>
                      <a:gd name="T4" fmla="*/ 0 w 454"/>
                      <a:gd name="T5" fmla="*/ 32 h 230"/>
                      <a:gd name="T6" fmla="*/ 30 w 454"/>
                      <a:gd name="T7" fmla="*/ 46 h 230"/>
                      <a:gd name="T8" fmla="*/ 90 w 454"/>
                      <a:gd name="T9" fmla="*/ 12 h 230"/>
                      <a:gd name="T10" fmla="*/ 0 60000 65536"/>
                      <a:gd name="T11" fmla="*/ 0 60000 65536"/>
                      <a:gd name="T12" fmla="*/ 0 60000 65536"/>
                      <a:gd name="T13" fmla="*/ 0 60000 65536"/>
                      <a:gd name="T14" fmla="*/ 0 60000 65536"/>
                      <a:gd name="T15" fmla="*/ 0 w 454"/>
                      <a:gd name="T16" fmla="*/ 0 h 230"/>
                      <a:gd name="T17" fmla="*/ 454 w 454"/>
                      <a:gd name="T18" fmla="*/ 230 h 230"/>
                    </a:gdLst>
                    <a:ahLst/>
                    <a:cxnLst>
                      <a:cxn ang="T10">
                        <a:pos x="T0" y="T1"/>
                      </a:cxn>
                      <a:cxn ang="T11">
                        <a:pos x="T2" y="T3"/>
                      </a:cxn>
                      <a:cxn ang="T12">
                        <a:pos x="T4" y="T5"/>
                      </a:cxn>
                      <a:cxn ang="T13">
                        <a:pos x="T6" y="T7"/>
                      </a:cxn>
                      <a:cxn ang="T14">
                        <a:pos x="T8" y="T9"/>
                      </a:cxn>
                    </a:cxnLst>
                    <a:rect l="T15" t="T16" r="T17" b="T18"/>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 name="Freeform 82"/>
                  <p:cNvSpPr>
                    <a:spLocks/>
                  </p:cNvSpPr>
                  <p:nvPr/>
                </p:nvSpPr>
                <p:spPr bwMode="auto">
                  <a:xfrm>
                    <a:off x="336" y="1934"/>
                    <a:ext cx="134" cy="61"/>
                  </a:xfrm>
                  <a:custGeom>
                    <a:avLst/>
                    <a:gdLst>
                      <a:gd name="T0" fmla="*/ 134 w 669"/>
                      <a:gd name="T1" fmla="*/ 30 h 309"/>
                      <a:gd name="T2" fmla="*/ 76 w 669"/>
                      <a:gd name="T3" fmla="*/ 61 h 309"/>
                      <a:gd name="T4" fmla="*/ 0 w 669"/>
                      <a:gd name="T5" fmla="*/ 26 h 309"/>
                      <a:gd name="T6" fmla="*/ 55 w 669"/>
                      <a:gd name="T7" fmla="*/ 0 h 309"/>
                      <a:gd name="T8" fmla="*/ 134 w 669"/>
                      <a:gd name="T9" fmla="*/ 30 h 309"/>
                      <a:gd name="T10" fmla="*/ 0 60000 65536"/>
                      <a:gd name="T11" fmla="*/ 0 60000 65536"/>
                      <a:gd name="T12" fmla="*/ 0 60000 65536"/>
                      <a:gd name="T13" fmla="*/ 0 60000 65536"/>
                      <a:gd name="T14" fmla="*/ 0 60000 65536"/>
                      <a:gd name="T15" fmla="*/ 0 w 669"/>
                      <a:gd name="T16" fmla="*/ 0 h 309"/>
                      <a:gd name="T17" fmla="*/ 669 w 669"/>
                      <a:gd name="T18" fmla="*/ 309 h 309"/>
                    </a:gdLst>
                    <a:ahLst/>
                    <a:cxnLst>
                      <a:cxn ang="T10">
                        <a:pos x="T0" y="T1"/>
                      </a:cxn>
                      <a:cxn ang="T11">
                        <a:pos x="T2" y="T3"/>
                      </a:cxn>
                      <a:cxn ang="T12">
                        <a:pos x="T4" y="T5"/>
                      </a:cxn>
                      <a:cxn ang="T13">
                        <a:pos x="T6" y="T7"/>
                      </a:cxn>
                      <a:cxn ang="T14">
                        <a:pos x="T8" y="T9"/>
                      </a:cxn>
                    </a:cxnLst>
                    <a:rect l="T15" t="T16" r="T17" b="T18"/>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 name="Freeform 83"/>
                  <p:cNvSpPr>
                    <a:spLocks/>
                  </p:cNvSpPr>
                  <p:nvPr/>
                </p:nvSpPr>
                <p:spPr bwMode="auto">
                  <a:xfrm>
                    <a:off x="393" y="1920"/>
                    <a:ext cx="148" cy="57"/>
                  </a:xfrm>
                  <a:custGeom>
                    <a:avLst/>
                    <a:gdLst>
                      <a:gd name="T0" fmla="*/ 117 w 738"/>
                      <a:gd name="T1" fmla="*/ 57 h 283"/>
                      <a:gd name="T2" fmla="*/ 148 w 738"/>
                      <a:gd name="T3" fmla="*/ 41 h 283"/>
                      <a:gd name="T4" fmla="*/ 24 w 738"/>
                      <a:gd name="T5" fmla="*/ 0 h 283"/>
                      <a:gd name="T6" fmla="*/ 0 w 738"/>
                      <a:gd name="T7" fmla="*/ 12 h 283"/>
                      <a:gd name="T8" fmla="*/ 117 w 738"/>
                      <a:gd name="T9" fmla="*/ 57 h 283"/>
                      <a:gd name="T10" fmla="*/ 0 60000 65536"/>
                      <a:gd name="T11" fmla="*/ 0 60000 65536"/>
                      <a:gd name="T12" fmla="*/ 0 60000 65536"/>
                      <a:gd name="T13" fmla="*/ 0 60000 65536"/>
                      <a:gd name="T14" fmla="*/ 0 60000 65536"/>
                      <a:gd name="T15" fmla="*/ 0 w 738"/>
                      <a:gd name="T16" fmla="*/ 0 h 283"/>
                      <a:gd name="T17" fmla="*/ 738 w 738"/>
                      <a:gd name="T18" fmla="*/ 283 h 283"/>
                    </a:gdLst>
                    <a:ahLst/>
                    <a:cxnLst>
                      <a:cxn ang="T10">
                        <a:pos x="T0" y="T1"/>
                      </a:cxn>
                      <a:cxn ang="T11">
                        <a:pos x="T2" y="T3"/>
                      </a:cxn>
                      <a:cxn ang="T12">
                        <a:pos x="T4" y="T5"/>
                      </a:cxn>
                      <a:cxn ang="T13">
                        <a:pos x="T6" y="T7"/>
                      </a:cxn>
                      <a:cxn ang="T14">
                        <a:pos x="T8" y="T9"/>
                      </a:cxn>
                    </a:cxnLst>
                    <a:rect l="T15" t="T16" r="T17" b="T18"/>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1"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4"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1"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2"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3"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4"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5"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6"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7"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8"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9"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2063" name="Group 105"/>
          <p:cNvGrpSpPr>
            <a:grpSpLocks/>
          </p:cNvGrpSpPr>
          <p:nvPr/>
        </p:nvGrpSpPr>
        <p:grpSpPr bwMode="auto">
          <a:xfrm>
            <a:off x="487363" y="4733925"/>
            <a:ext cx="87312" cy="171450"/>
            <a:chOff x="287" y="1872"/>
            <a:chExt cx="55" cy="108"/>
          </a:xfrm>
        </p:grpSpPr>
        <p:sp>
          <p:nvSpPr>
            <p:cNvPr id="2345" name="Freeform 106"/>
            <p:cNvSpPr>
              <a:spLocks/>
            </p:cNvSpPr>
            <p:nvPr/>
          </p:nvSpPr>
          <p:spPr bwMode="auto">
            <a:xfrm>
              <a:off x="287" y="1872"/>
              <a:ext cx="55" cy="108"/>
            </a:xfrm>
            <a:custGeom>
              <a:avLst/>
              <a:gdLst>
                <a:gd name="T0" fmla="*/ 0 w 276"/>
                <a:gd name="T1" fmla="*/ 38 h 540"/>
                <a:gd name="T2" fmla="*/ 11 w 276"/>
                <a:gd name="T3" fmla="*/ 24 h 540"/>
                <a:gd name="T4" fmla="*/ 21 w 276"/>
                <a:gd name="T5" fmla="*/ 17 h 540"/>
                <a:gd name="T6" fmla="*/ 25 w 276"/>
                <a:gd name="T7" fmla="*/ 6 h 540"/>
                <a:gd name="T8" fmla="*/ 27 w 276"/>
                <a:gd name="T9" fmla="*/ 1 h 540"/>
                <a:gd name="T10" fmla="*/ 39 w 276"/>
                <a:gd name="T11" fmla="*/ 0 h 540"/>
                <a:gd name="T12" fmla="*/ 55 w 276"/>
                <a:gd name="T13" fmla="*/ 9 h 540"/>
                <a:gd name="T14" fmla="*/ 51 w 276"/>
                <a:gd name="T15" fmla="*/ 29 h 540"/>
                <a:gd name="T16" fmla="*/ 46 w 276"/>
                <a:gd name="T17" fmla="*/ 40 h 540"/>
                <a:gd name="T18" fmla="*/ 36 w 276"/>
                <a:gd name="T19" fmla="*/ 73 h 540"/>
                <a:gd name="T20" fmla="*/ 18 w 276"/>
                <a:gd name="T21" fmla="*/ 108 h 540"/>
                <a:gd name="T22" fmla="*/ 0 w 276"/>
                <a:gd name="T23" fmla="*/ 38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6"/>
                <a:gd name="T37" fmla="*/ 0 h 540"/>
                <a:gd name="T38" fmla="*/ 276 w 276"/>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round/>
              <a:headEnd/>
              <a:tailEnd/>
            </a:ln>
          </p:spPr>
          <p:txBody>
            <a:bodyPr/>
            <a:lstStyle/>
            <a:p>
              <a:endParaRPr lang="zh-CN" altLang="en-US"/>
            </a:p>
          </p:txBody>
        </p:sp>
        <p:sp>
          <p:nvSpPr>
            <p:cNvPr id="2346" name="Freeform 107"/>
            <p:cNvSpPr>
              <a:spLocks/>
            </p:cNvSpPr>
            <p:nvPr/>
          </p:nvSpPr>
          <p:spPr bwMode="auto">
            <a:xfrm>
              <a:off x="296" y="1880"/>
              <a:ext cx="43" cy="77"/>
            </a:xfrm>
            <a:custGeom>
              <a:avLst/>
              <a:gdLst>
                <a:gd name="T0" fmla="*/ 18 w 216"/>
                <a:gd name="T1" fmla="*/ 0 h 385"/>
                <a:gd name="T2" fmla="*/ 23 w 216"/>
                <a:gd name="T3" fmla="*/ 5 h 385"/>
                <a:gd name="T4" fmla="*/ 33 w 216"/>
                <a:gd name="T5" fmla="*/ 9 h 385"/>
                <a:gd name="T6" fmla="*/ 43 w 216"/>
                <a:gd name="T7" fmla="*/ 9 h 385"/>
                <a:gd name="T8" fmla="*/ 37 w 216"/>
                <a:gd name="T9" fmla="*/ 26 h 385"/>
                <a:gd name="T10" fmla="*/ 29 w 216"/>
                <a:gd name="T11" fmla="*/ 26 h 385"/>
                <a:gd name="T12" fmla="*/ 23 w 216"/>
                <a:gd name="T13" fmla="*/ 22 h 385"/>
                <a:gd name="T14" fmla="*/ 27 w 216"/>
                <a:gd name="T15" fmla="*/ 28 h 385"/>
                <a:gd name="T16" fmla="*/ 35 w 216"/>
                <a:gd name="T17" fmla="*/ 29 h 385"/>
                <a:gd name="T18" fmla="*/ 29 w 216"/>
                <a:gd name="T19" fmla="*/ 48 h 385"/>
                <a:gd name="T20" fmla="*/ 25 w 216"/>
                <a:gd name="T21" fmla="*/ 62 h 385"/>
                <a:gd name="T22" fmla="*/ 23 w 216"/>
                <a:gd name="T23" fmla="*/ 54 h 385"/>
                <a:gd name="T24" fmla="*/ 21 w 216"/>
                <a:gd name="T25" fmla="*/ 39 h 385"/>
                <a:gd name="T26" fmla="*/ 20 w 216"/>
                <a:gd name="T27" fmla="*/ 31 h 385"/>
                <a:gd name="T28" fmla="*/ 19 w 216"/>
                <a:gd name="T29" fmla="*/ 35 h 385"/>
                <a:gd name="T30" fmla="*/ 19 w 216"/>
                <a:gd name="T31" fmla="*/ 44 h 385"/>
                <a:gd name="T32" fmla="*/ 21 w 216"/>
                <a:gd name="T33" fmla="*/ 58 h 385"/>
                <a:gd name="T34" fmla="*/ 22 w 216"/>
                <a:gd name="T35" fmla="*/ 67 h 385"/>
                <a:gd name="T36" fmla="*/ 18 w 216"/>
                <a:gd name="T37" fmla="*/ 77 h 385"/>
                <a:gd name="T38" fmla="*/ 11 w 216"/>
                <a:gd name="T39" fmla="*/ 50 h 385"/>
                <a:gd name="T40" fmla="*/ 8 w 216"/>
                <a:gd name="T41" fmla="*/ 41 h 385"/>
                <a:gd name="T42" fmla="*/ 2 w 216"/>
                <a:gd name="T43" fmla="*/ 27 h 385"/>
                <a:gd name="T44" fmla="*/ 0 w 216"/>
                <a:gd name="T45" fmla="*/ 23 h 385"/>
                <a:gd name="T46" fmla="*/ 3 w 216"/>
                <a:gd name="T47" fmla="*/ 18 h 385"/>
                <a:gd name="T48" fmla="*/ 13 w 216"/>
                <a:gd name="T49" fmla="*/ 13 h 385"/>
                <a:gd name="T50" fmla="*/ 16 w 216"/>
                <a:gd name="T51" fmla="*/ 17 h 385"/>
                <a:gd name="T52" fmla="*/ 14 w 216"/>
                <a:gd name="T53" fmla="*/ 9 h 385"/>
                <a:gd name="T54" fmla="*/ 18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
                <a:gd name="T85" fmla="*/ 0 h 385"/>
                <a:gd name="T86" fmla="*/ 216 w 216"/>
                <a:gd name="T87" fmla="*/ 385 h 3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64" name="Group 108"/>
          <p:cNvGrpSpPr>
            <a:grpSpLocks/>
          </p:cNvGrpSpPr>
          <p:nvPr/>
        </p:nvGrpSpPr>
        <p:grpSpPr bwMode="auto">
          <a:xfrm>
            <a:off x="473075" y="4635500"/>
            <a:ext cx="111125" cy="120650"/>
            <a:chOff x="278" y="1810"/>
            <a:chExt cx="70" cy="76"/>
          </a:xfrm>
        </p:grpSpPr>
        <p:sp>
          <p:nvSpPr>
            <p:cNvPr id="2330" name="Freeform 109"/>
            <p:cNvSpPr>
              <a:spLocks/>
            </p:cNvSpPr>
            <p:nvPr/>
          </p:nvSpPr>
          <p:spPr bwMode="auto">
            <a:xfrm>
              <a:off x="297" y="1815"/>
              <a:ext cx="51" cy="71"/>
            </a:xfrm>
            <a:custGeom>
              <a:avLst/>
              <a:gdLst>
                <a:gd name="T0" fmla="*/ 1 w 256"/>
                <a:gd name="T1" fmla="*/ 26 h 356"/>
                <a:gd name="T2" fmla="*/ 2 w 256"/>
                <a:gd name="T3" fmla="*/ 31 h 356"/>
                <a:gd name="T4" fmla="*/ 5 w 256"/>
                <a:gd name="T5" fmla="*/ 33 h 356"/>
                <a:gd name="T6" fmla="*/ 7 w 256"/>
                <a:gd name="T7" fmla="*/ 37 h 356"/>
                <a:gd name="T8" fmla="*/ 9 w 256"/>
                <a:gd name="T9" fmla="*/ 40 h 356"/>
                <a:gd name="T10" fmla="*/ 12 w 256"/>
                <a:gd name="T11" fmla="*/ 43 h 356"/>
                <a:gd name="T12" fmla="*/ 15 w 256"/>
                <a:gd name="T13" fmla="*/ 45 h 356"/>
                <a:gd name="T14" fmla="*/ 19 w 256"/>
                <a:gd name="T15" fmla="*/ 47 h 356"/>
                <a:gd name="T16" fmla="*/ 19 w 256"/>
                <a:gd name="T17" fmla="*/ 50 h 356"/>
                <a:gd name="T18" fmla="*/ 19 w 256"/>
                <a:gd name="T19" fmla="*/ 54 h 356"/>
                <a:gd name="T20" fmla="*/ 18 w 256"/>
                <a:gd name="T21" fmla="*/ 63 h 356"/>
                <a:gd name="T22" fmla="*/ 25 w 256"/>
                <a:gd name="T23" fmla="*/ 68 h 356"/>
                <a:gd name="T24" fmla="*/ 31 w 256"/>
                <a:gd name="T25" fmla="*/ 71 h 356"/>
                <a:gd name="T26" fmla="*/ 36 w 256"/>
                <a:gd name="T27" fmla="*/ 71 h 356"/>
                <a:gd name="T28" fmla="*/ 41 w 256"/>
                <a:gd name="T29" fmla="*/ 71 h 356"/>
                <a:gd name="T30" fmla="*/ 43 w 256"/>
                <a:gd name="T31" fmla="*/ 65 h 356"/>
                <a:gd name="T32" fmla="*/ 44 w 256"/>
                <a:gd name="T33" fmla="*/ 52 h 356"/>
                <a:gd name="T34" fmla="*/ 47 w 256"/>
                <a:gd name="T35" fmla="*/ 47 h 356"/>
                <a:gd name="T36" fmla="*/ 49 w 256"/>
                <a:gd name="T37" fmla="*/ 41 h 356"/>
                <a:gd name="T38" fmla="*/ 50 w 256"/>
                <a:gd name="T39" fmla="*/ 35 h 356"/>
                <a:gd name="T40" fmla="*/ 51 w 256"/>
                <a:gd name="T41" fmla="*/ 26 h 356"/>
                <a:gd name="T42" fmla="*/ 51 w 256"/>
                <a:gd name="T43" fmla="*/ 21 h 356"/>
                <a:gd name="T44" fmla="*/ 51 w 256"/>
                <a:gd name="T45" fmla="*/ 18 h 356"/>
                <a:gd name="T46" fmla="*/ 49 w 256"/>
                <a:gd name="T47" fmla="*/ 13 h 356"/>
                <a:gd name="T48" fmla="*/ 47 w 256"/>
                <a:gd name="T49" fmla="*/ 10 h 356"/>
                <a:gd name="T50" fmla="*/ 43 w 256"/>
                <a:gd name="T51" fmla="*/ 10 h 356"/>
                <a:gd name="T52" fmla="*/ 41 w 256"/>
                <a:gd name="T53" fmla="*/ 7 h 356"/>
                <a:gd name="T54" fmla="*/ 38 w 256"/>
                <a:gd name="T55" fmla="*/ 5 h 356"/>
                <a:gd name="T56" fmla="*/ 34 w 256"/>
                <a:gd name="T57" fmla="*/ 7 h 356"/>
                <a:gd name="T58" fmla="*/ 32 w 256"/>
                <a:gd name="T59" fmla="*/ 2 h 356"/>
                <a:gd name="T60" fmla="*/ 28 w 256"/>
                <a:gd name="T61" fmla="*/ 1 h 356"/>
                <a:gd name="T62" fmla="*/ 24 w 256"/>
                <a:gd name="T63" fmla="*/ 5 h 356"/>
                <a:gd name="T64" fmla="*/ 22 w 256"/>
                <a:gd name="T65" fmla="*/ 0 h 356"/>
                <a:gd name="T66" fmla="*/ 16 w 256"/>
                <a:gd name="T67" fmla="*/ 1 h 356"/>
                <a:gd name="T68" fmla="*/ 13 w 256"/>
                <a:gd name="T69" fmla="*/ 8 h 356"/>
                <a:gd name="T70" fmla="*/ 12 w 256"/>
                <a:gd name="T71" fmla="*/ 13 h 356"/>
                <a:gd name="T72" fmla="*/ 11 w 256"/>
                <a:gd name="T73" fmla="*/ 19 h 356"/>
                <a:gd name="T74" fmla="*/ 10 w 256"/>
                <a:gd name="T75" fmla="*/ 26 h 356"/>
                <a:gd name="T76" fmla="*/ 9 w 256"/>
                <a:gd name="T77" fmla="*/ 23 h 356"/>
                <a:gd name="T78" fmla="*/ 8 w 256"/>
                <a:gd name="T79" fmla="*/ 18 h 356"/>
                <a:gd name="T80" fmla="*/ 7 w 256"/>
                <a:gd name="T81" fmla="*/ 14 h 356"/>
                <a:gd name="T82" fmla="*/ 5 w 256"/>
                <a:gd name="T83" fmla="*/ 12 h 356"/>
                <a:gd name="T84" fmla="*/ 2 w 256"/>
                <a:gd name="T85" fmla="*/ 11 h 356"/>
                <a:gd name="T86" fmla="*/ 1 w 256"/>
                <a:gd name="T87" fmla="*/ 11 h 356"/>
                <a:gd name="T88" fmla="*/ 0 w 256"/>
                <a:gd name="T89" fmla="*/ 13 h 356"/>
                <a:gd name="T90" fmla="*/ 1 w 256"/>
                <a:gd name="T91" fmla="*/ 16 h 356"/>
                <a:gd name="T92" fmla="*/ 1 w 256"/>
                <a:gd name="T93" fmla="*/ 21 h 356"/>
                <a:gd name="T94" fmla="*/ 1 w 256"/>
                <a:gd name="T95" fmla="*/ 26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356"/>
                <a:gd name="T146" fmla="*/ 256 w 256"/>
                <a:gd name="T147" fmla="*/ 356 h 3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round/>
              <a:headEnd/>
              <a:tailEnd/>
            </a:ln>
          </p:spPr>
          <p:txBody>
            <a:bodyPr/>
            <a:lstStyle/>
            <a:p>
              <a:endParaRPr lang="zh-CN" altLang="en-US"/>
            </a:p>
          </p:txBody>
        </p:sp>
        <p:sp>
          <p:nvSpPr>
            <p:cNvPr id="2331" name="Freeform 110"/>
            <p:cNvSpPr>
              <a:spLocks/>
            </p:cNvSpPr>
            <p:nvPr/>
          </p:nvSpPr>
          <p:spPr bwMode="auto">
            <a:xfrm>
              <a:off x="320" y="1820"/>
              <a:ext cx="26" cy="27"/>
            </a:xfrm>
            <a:custGeom>
              <a:avLst/>
              <a:gdLst>
                <a:gd name="T0" fmla="*/ 1 w 129"/>
                <a:gd name="T1" fmla="*/ 0 h 134"/>
                <a:gd name="T2" fmla="*/ 3 w 129"/>
                <a:gd name="T3" fmla="*/ 6 h 134"/>
                <a:gd name="T4" fmla="*/ 4 w 129"/>
                <a:gd name="T5" fmla="*/ 10 h 134"/>
                <a:gd name="T6" fmla="*/ 2 w 129"/>
                <a:gd name="T7" fmla="*/ 18 h 134"/>
                <a:gd name="T8" fmla="*/ 4 w 129"/>
                <a:gd name="T9" fmla="*/ 20 h 134"/>
                <a:gd name="T10" fmla="*/ 6 w 129"/>
                <a:gd name="T11" fmla="*/ 21 h 134"/>
                <a:gd name="T12" fmla="*/ 8 w 129"/>
                <a:gd name="T13" fmla="*/ 21 h 134"/>
                <a:gd name="T14" fmla="*/ 10 w 129"/>
                <a:gd name="T15" fmla="*/ 16 h 134"/>
                <a:gd name="T16" fmla="*/ 12 w 129"/>
                <a:gd name="T17" fmla="*/ 12 h 134"/>
                <a:gd name="T18" fmla="*/ 11 w 129"/>
                <a:gd name="T19" fmla="*/ 7 h 134"/>
                <a:gd name="T20" fmla="*/ 11 w 129"/>
                <a:gd name="T21" fmla="*/ 2 h 134"/>
                <a:gd name="T22" fmla="*/ 12 w 129"/>
                <a:gd name="T23" fmla="*/ 2 h 134"/>
                <a:gd name="T24" fmla="*/ 12 w 129"/>
                <a:gd name="T25" fmla="*/ 7 h 134"/>
                <a:gd name="T26" fmla="*/ 13 w 129"/>
                <a:gd name="T27" fmla="*/ 11 h 134"/>
                <a:gd name="T28" fmla="*/ 13 w 129"/>
                <a:gd name="T29" fmla="*/ 14 h 134"/>
                <a:gd name="T30" fmla="*/ 11 w 129"/>
                <a:gd name="T31" fmla="*/ 17 h 134"/>
                <a:gd name="T32" fmla="*/ 9 w 129"/>
                <a:gd name="T33" fmla="*/ 20 h 134"/>
                <a:gd name="T34" fmla="*/ 9 w 129"/>
                <a:gd name="T35" fmla="*/ 23 h 134"/>
                <a:gd name="T36" fmla="*/ 11 w 129"/>
                <a:gd name="T37" fmla="*/ 25 h 134"/>
                <a:gd name="T38" fmla="*/ 15 w 129"/>
                <a:gd name="T39" fmla="*/ 24 h 134"/>
                <a:gd name="T40" fmla="*/ 17 w 129"/>
                <a:gd name="T41" fmla="*/ 21 h 134"/>
                <a:gd name="T42" fmla="*/ 21 w 129"/>
                <a:gd name="T43" fmla="*/ 17 h 134"/>
                <a:gd name="T44" fmla="*/ 21 w 129"/>
                <a:gd name="T45" fmla="*/ 14 h 134"/>
                <a:gd name="T46" fmla="*/ 20 w 129"/>
                <a:gd name="T47" fmla="*/ 9 h 134"/>
                <a:gd name="T48" fmla="*/ 22 w 129"/>
                <a:gd name="T49" fmla="*/ 13 h 134"/>
                <a:gd name="T50" fmla="*/ 22 w 129"/>
                <a:gd name="T51" fmla="*/ 17 h 134"/>
                <a:gd name="T52" fmla="*/ 19 w 129"/>
                <a:gd name="T53" fmla="*/ 21 h 134"/>
                <a:gd name="T54" fmla="*/ 19 w 129"/>
                <a:gd name="T55" fmla="*/ 24 h 134"/>
                <a:gd name="T56" fmla="*/ 19 w 129"/>
                <a:gd name="T57" fmla="*/ 26 h 134"/>
                <a:gd name="T58" fmla="*/ 21 w 129"/>
                <a:gd name="T59" fmla="*/ 26 h 134"/>
                <a:gd name="T60" fmla="*/ 23 w 129"/>
                <a:gd name="T61" fmla="*/ 25 h 134"/>
                <a:gd name="T62" fmla="*/ 26 w 129"/>
                <a:gd name="T63" fmla="*/ 22 h 134"/>
                <a:gd name="T64" fmla="*/ 23 w 129"/>
                <a:gd name="T65" fmla="*/ 26 h 134"/>
                <a:gd name="T66" fmla="*/ 22 w 129"/>
                <a:gd name="T67" fmla="*/ 27 h 134"/>
                <a:gd name="T68" fmla="*/ 20 w 129"/>
                <a:gd name="T69" fmla="*/ 27 h 134"/>
                <a:gd name="T70" fmla="*/ 18 w 129"/>
                <a:gd name="T71" fmla="*/ 25 h 134"/>
                <a:gd name="T72" fmla="*/ 18 w 129"/>
                <a:gd name="T73" fmla="*/ 23 h 134"/>
                <a:gd name="T74" fmla="*/ 16 w 129"/>
                <a:gd name="T75" fmla="*/ 25 h 134"/>
                <a:gd name="T76" fmla="*/ 13 w 129"/>
                <a:gd name="T77" fmla="*/ 26 h 134"/>
                <a:gd name="T78" fmla="*/ 10 w 129"/>
                <a:gd name="T79" fmla="*/ 26 h 134"/>
                <a:gd name="T80" fmla="*/ 9 w 129"/>
                <a:gd name="T81" fmla="*/ 23 h 134"/>
                <a:gd name="T82" fmla="*/ 8 w 129"/>
                <a:gd name="T83" fmla="*/ 21 h 134"/>
                <a:gd name="T84" fmla="*/ 7 w 129"/>
                <a:gd name="T85" fmla="*/ 22 h 134"/>
                <a:gd name="T86" fmla="*/ 5 w 129"/>
                <a:gd name="T87" fmla="*/ 22 h 134"/>
                <a:gd name="T88" fmla="*/ 2 w 129"/>
                <a:gd name="T89" fmla="*/ 20 h 134"/>
                <a:gd name="T90" fmla="*/ 2 w 129"/>
                <a:gd name="T91" fmla="*/ 17 h 134"/>
                <a:gd name="T92" fmla="*/ 4 w 129"/>
                <a:gd name="T93" fmla="*/ 10 h 134"/>
                <a:gd name="T94" fmla="*/ 1 w 129"/>
                <a:gd name="T95" fmla="*/ 6 h 134"/>
                <a:gd name="T96" fmla="*/ 0 w 129"/>
                <a:gd name="T97" fmla="*/ 0 h 134"/>
                <a:gd name="T98" fmla="*/ 1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9"/>
                <a:gd name="T151" fmla="*/ 0 h 134"/>
                <a:gd name="T152" fmla="*/ 129 w 129"/>
                <a:gd name="T153" fmla="*/ 134 h 1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2" name="Freeform 111"/>
            <p:cNvSpPr>
              <a:spLocks/>
            </p:cNvSpPr>
            <p:nvPr/>
          </p:nvSpPr>
          <p:spPr bwMode="auto">
            <a:xfrm>
              <a:off x="325" y="1834"/>
              <a:ext cx="4" cy="1"/>
            </a:xfrm>
            <a:custGeom>
              <a:avLst/>
              <a:gdLst>
                <a:gd name="T0" fmla="*/ 0 w 20"/>
                <a:gd name="T1" fmla="*/ 1 h 5"/>
                <a:gd name="T2" fmla="*/ 1 w 20"/>
                <a:gd name="T3" fmla="*/ 1 h 5"/>
                <a:gd name="T4" fmla="*/ 4 w 20"/>
                <a:gd name="T5" fmla="*/ 1 h 5"/>
                <a:gd name="T6" fmla="*/ 1 w 20"/>
                <a:gd name="T7" fmla="*/ 0 h 5"/>
                <a:gd name="T8" fmla="*/ 0 w 20"/>
                <a:gd name="T9" fmla="*/ 1 h 5"/>
                <a:gd name="T10" fmla="*/ 0 60000 65536"/>
                <a:gd name="T11" fmla="*/ 0 60000 65536"/>
                <a:gd name="T12" fmla="*/ 0 60000 65536"/>
                <a:gd name="T13" fmla="*/ 0 60000 65536"/>
                <a:gd name="T14" fmla="*/ 0 60000 65536"/>
                <a:gd name="T15" fmla="*/ 0 w 20"/>
                <a:gd name="T16" fmla="*/ 0 h 5"/>
                <a:gd name="T17" fmla="*/ 20 w 20"/>
                <a:gd name="T18" fmla="*/ 5 h 5"/>
              </a:gdLst>
              <a:ahLst/>
              <a:cxnLst>
                <a:cxn ang="T10">
                  <a:pos x="T0" y="T1"/>
                </a:cxn>
                <a:cxn ang="T11">
                  <a:pos x="T2" y="T3"/>
                </a:cxn>
                <a:cxn ang="T12">
                  <a:pos x="T4" y="T5"/>
                </a:cxn>
                <a:cxn ang="T13">
                  <a:pos x="T6" y="T7"/>
                </a:cxn>
                <a:cxn ang="T14">
                  <a:pos x="T8" y="T9"/>
                </a:cxn>
              </a:cxnLst>
              <a:rect l="T15" t="T16" r="T17" b="T18"/>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3" name="Freeform 112"/>
            <p:cNvSpPr>
              <a:spLocks/>
            </p:cNvSpPr>
            <p:nvPr/>
          </p:nvSpPr>
          <p:spPr bwMode="auto">
            <a:xfrm>
              <a:off x="330" y="1838"/>
              <a:ext cx="6" cy="2"/>
            </a:xfrm>
            <a:custGeom>
              <a:avLst/>
              <a:gdLst>
                <a:gd name="T0" fmla="*/ 6 w 27"/>
                <a:gd name="T1" fmla="*/ 2 h 9"/>
                <a:gd name="T2" fmla="*/ 5 w 27"/>
                <a:gd name="T3" fmla="*/ 1 h 9"/>
                <a:gd name="T4" fmla="*/ 4 w 27"/>
                <a:gd name="T5" fmla="*/ 0 h 9"/>
                <a:gd name="T6" fmla="*/ 1 w 27"/>
                <a:gd name="T7" fmla="*/ 0 h 9"/>
                <a:gd name="T8" fmla="*/ 0 w 27"/>
                <a:gd name="T9" fmla="*/ 2 h 9"/>
                <a:gd name="T10" fmla="*/ 2 w 27"/>
                <a:gd name="T11" fmla="*/ 1 h 9"/>
                <a:gd name="T12" fmla="*/ 3 w 27"/>
                <a:gd name="T13" fmla="*/ 0 h 9"/>
                <a:gd name="T14" fmla="*/ 6 w 27"/>
                <a:gd name="T15" fmla="*/ 2 h 9"/>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
                <a:gd name="T26" fmla="*/ 27 w 27"/>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 name="Freeform 113"/>
            <p:cNvSpPr>
              <a:spLocks/>
            </p:cNvSpPr>
            <p:nvPr/>
          </p:nvSpPr>
          <p:spPr bwMode="auto">
            <a:xfrm>
              <a:off x="340" y="1841"/>
              <a:ext cx="4" cy="1"/>
            </a:xfrm>
            <a:custGeom>
              <a:avLst/>
              <a:gdLst>
                <a:gd name="T0" fmla="*/ 0 w 20"/>
                <a:gd name="T1" fmla="*/ 1 h 4"/>
                <a:gd name="T2" fmla="*/ 1 w 20"/>
                <a:gd name="T3" fmla="*/ 0 h 4"/>
                <a:gd name="T4" fmla="*/ 2 w 20"/>
                <a:gd name="T5" fmla="*/ 0 h 4"/>
                <a:gd name="T6" fmla="*/ 4 w 20"/>
                <a:gd name="T7" fmla="*/ 1 h 4"/>
                <a:gd name="T8" fmla="*/ 3 w 20"/>
                <a:gd name="T9" fmla="*/ 1 h 4"/>
                <a:gd name="T10" fmla="*/ 2 w 20"/>
                <a:gd name="T11" fmla="*/ 0 h 4"/>
                <a:gd name="T12" fmla="*/ 0 w 20"/>
                <a:gd name="T13" fmla="*/ 1 h 4"/>
                <a:gd name="T14" fmla="*/ 0 60000 65536"/>
                <a:gd name="T15" fmla="*/ 0 60000 65536"/>
                <a:gd name="T16" fmla="*/ 0 60000 65536"/>
                <a:gd name="T17" fmla="*/ 0 60000 65536"/>
                <a:gd name="T18" fmla="*/ 0 60000 65536"/>
                <a:gd name="T19" fmla="*/ 0 60000 65536"/>
                <a:gd name="T20" fmla="*/ 0 60000 65536"/>
                <a:gd name="T21" fmla="*/ 0 w 20"/>
                <a:gd name="T22" fmla="*/ 0 h 4"/>
                <a:gd name="T23" fmla="*/ 20 w 2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 name="Freeform 114"/>
            <p:cNvSpPr>
              <a:spLocks/>
            </p:cNvSpPr>
            <p:nvPr/>
          </p:nvSpPr>
          <p:spPr bwMode="auto">
            <a:xfrm>
              <a:off x="323" y="1845"/>
              <a:ext cx="6" cy="15"/>
            </a:xfrm>
            <a:custGeom>
              <a:avLst/>
              <a:gdLst>
                <a:gd name="T0" fmla="*/ 0 w 31"/>
                <a:gd name="T1" fmla="*/ 0 h 74"/>
                <a:gd name="T2" fmla="*/ 3 w 31"/>
                <a:gd name="T3" fmla="*/ 4 h 74"/>
                <a:gd name="T4" fmla="*/ 5 w 31"/>
                <a:gd name="T5" fmla="*/ 9 h 74"/>
                <a:gd name="T6" fmla="*/ 5 w 31"/>
                <a:gd name="T7" fmla="*/ 15 h 74"/>
                <a:gd name="T8" fmla="*/ 6 w 31"/>
                <a:gd name="T9" fmla="*/ 10 h 74"/>
                <a:gd name="T10" fmla="*/ 6 w 31"/>
                <a:gd name="T11" fmla="*/ 6 h 74"/>
                <a:gd name="T12" fmla="*/ 5 w 31"/>
                <a:gd name="T13" fmla="*/ 4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74"/>
                <a:gd name="T26" fmla="*/ 31 w 31"/>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 name="Freeform 115"/>
            <p:cNvSpPr>
              <a:spLocks/>
            </p:cNvSpPr>
            <p:nvPr/>
          </p:nvSpPr>
          <p:spPr bwMode="auto">
            <a:xfrm>
              <a:off x="308" y="1839"/>
              <a:ext cx="10" cy="5"/>
            </a:xfrm>
            <a:custGeom>
              <a:avLst/>
              <a:gdLst>
                <a:gd name="T0" fmla="*/ 0 w 50"/>
                <a:gd name="T1" fmla="*/ 2 h 25"/>
                <a:gd name="T2" fmla="*/ 4 w 50"/>
                <a:gd name="T3" fmla="*/ 3 h 25"/>
                <a:gd name="T4" fmla="*/ 10 w 50"/>
                <a:gd name="T5" fmla="*/ 5 h 25"/>
                <a:gd name="T6" fmla="*/ 6 w 50"/>
                <a:gd name="T7" fmla="*/ 2 h 25"/>
                <a:gd name="T8" fmla="*/ 0 w 50"/>
                <a:gd name="T9" fmla="*/ 0 h 25"/>
                <a:gd name="T10" fmla="*/ 0 w 50"/>
                <a:gd name="T11" fmla="*/ 2 h 25"/>
                <a:gd name="T12" fmla="*/ 0 60000 65536"/>
                <a:gd name="T13" fmla="*/ 0 60000 65536"/>
                <a:gd name="T14" fmla="*/ 0 60000 65536"/>
                <a:gd name="T15" fmla="*/ 0 60000 65536"/>
                <a:gd name="T16" fmla="*/ 0 60000 65536"/>
                <a:gd name="T17" fmla="*/ 0 60000 65536"/>
                <a:gd name="T18" fmla="*/ 0 w 50"/>
                <a:gd name="T19" fmla="*/ 0 h 25"/>
                <a:gd name="T20" fmla="*/ 50 w 50"/>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 name="Freeform 116"/>
            <p:cNvSpPr>
              <a:spLocks/>
            </p:cNvSpPr>
            <p:nvPr/>
          </p:nvSpPr>
          <p:spPr bwMode="auto">
            <a:xfrm>
              <a:off x="321" y="1862"/>
              <a:ext cx="7" cy="7"/>
            </a:xfrm>
            <a:custGeom>
              <a:avLst/>
              <a:gdLst>
                <a:gd name="T0" fmla="*/ 7 w 39"/>
                <a:gd name="T1" fmla="*/ 0 h 33"/>
                <a:gd name="T2" fmla="*/ 4 w 39"/>
                <a:gd name="T3" fmla="*/ 4 h 33"/>
                <a:gd name="T4" fmla="*/ 0 w 39"/>
                <a:gd name="T5" fmla="*/ 7 h 33"/>
                <a:gd name="T6" fmla="*/ 5 w 39"/>
                <a:gd name="T7" fmla="*/ 5 h 33"/>
                <a:gd name="T8" fmla="*/ 7 w 39"/>
                <a:gd name="T9" fmla="*/ 0 h 33"/>
                <a:gd name="T10" fmla="*/ 0 60000 65536"/>
                <a:gd name="T11" fmla="*/ 0 60000 65536"/>
                <a:gd name="T12" fmla="*/ 0 60000 65536"/>
                <a:gd name="T13" fmla="*/ 0 60000 65536"/>
                <a:gd name="T14" fmla="*/ 0 60000 65536"/>
                <a:gd name="T15" fmla="*/ 0 w 39"/>
                <a:gd name="T16" fmla="*/ 0 h 33"/>
                <a:gd name="T17" fmla="*/ 39 w 39"/>
                <a:gd name="T18" fmla="*/ 33 h 33"/>
              </a:gdLst>
              <a:ahLst/>
              <a:cxnLst>
                <a:cxn ang="T10">
                  <a:pos x="T0" y="T1"/>
                </a:cxn>
                <a:cxn ang="T11">
                  <a:pos x="T2" y="T3"/>
                </a:cxn>
                <a:cxn ang="T12">
                  <a:pos x="T4" y="T5"/>
                </a:cxn>
                <a:cxn ang="T13">
                  <a:pos x="T6" y="T7"/>
                </a:cxn>
                <a:cxn ang="T14">
                  <a:pos x="T8" y="T9"/>
                </a:cxn>
              </a:cxnLst>
              <a:rect l="T15" t="T16" r="T17" b="T18"/>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 name="Freeform 117"/>
            <p:cNvSpPr>
              <a:spLocks/>
            </p:cNvSpPr>
            <p:nvPr/>
          </p:nvSpPr>
          <p:spPr bwMode="auto">
            <a:xfrm>
              <a:off x="332" y="1858"/>
              <a:ext cx="7" cy="7"/>
            </a:xfrm>
            <a:custGeom>
              <a:avLst/>
              <a:gdLst>
                <a:gd name="T0" fmla="*/ 0 w 38"/>
                <a:gd name="T1" fmla="*/ 0 h 35"/>
                <a:gd name="T2" fmla="*/ 1 w 38"/>
                <a:gd name="T3" fmla="*/ 3 h 35"/>
                <a:gd name="T4" fmla="*/ 4 w 38"/>
                <a:gd name="T5" fmla="*/ 6 h 35"/>
                <a:gd name="T6" fmla="*/ 7 w 38"/>
                <a:gd name="T7" fmla="*/ 7 h 35"/>
                <a:gd name="T8" fmla="*/ 2 w 38"/>
                <a:gd name="T9" fmla="*/ 6 h 35"/>
                <a:gd name="T10" fmla="*/ 1 w 38"/>
                <a:gd name="T11" fmla="*/ 4 h 35"/>
                <a:gd name="T12" fmla="*/ 0 w 38"/>
                <a:gd name="T13" fmla="*/ 2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35"/>
                <a:gd name="T26" fmla="*/ 38 w 3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 name="Freeform 118"/>
            <p:cNvSpPr>
              <a:spLocks/>
            </p:cNvSpPr>
            <p:nvPr/>
          </p:nvSpPr>
          <p:spPr bwMode="auto">
            <a:xfrm>
              <a:off x="278" y="1810"/>
              <a:ext cx="41" cy="31"/>
            </a:xfrm>
            <a:custGeom>
              <a:avLst/>
              <a:gdLst>
                <a:gd name="T0" fmla="*/ 34 w 201"/>
                <a:gd name="T1" fmla="*/ 31 h 158"/>
                <a:gd name="T2" fmla="*/ 41 w 201"/>
                <a:gd name="T3" fmla="*/ 15 h 158"/>
                <a:gd name="T4" fmla="*/ 27 w 201"/>
                <a:gd name="T5" fmla="*/ 6 h 158"/>
                <a:gd name="T6" fmla="*/ 6 w 201"/>
                <a:gd name="T7" fmla="*/ 0 h 158"/>
                <a:gd name="T8" fmla="*/ 0 w 201"/>
                <a:gd name="T9" fmla="*/ 17 h 158"/>
                <a:gd name="T10" fmla="*/ 19 w 201"/>
                <a:gd name="T11" fmla="*/ 22 h 158"/>
                <a:gd name="T12" fmla="*/ 34 w 201"/>
                <a:gd name="T13" fmla="*/ 31 h 158"/>
                <a:gd name="T14" fmla="*/ 0 60000 65536"/>
                <a:gd name="T15" fmla="*/ 0 60000 65536"/>
                <a:gd name="T16" fmla="*/ 0 60000 65536"/>
                <a:gd name="T17" fmla="*/ 0 60000 65536"/>
                <a:gd name="T18" fmla="*/ 0 60000 65536"/>
                <a:gd name="T19" fmla="*/ 0 60000 65536"/>
                <a:gd name="T20" fmla="*/ 0 60000 65536"/>
                <a:gd name="T21" fmla="*/ 0 w 201"/>
                <a:gd name="T22" fmla="*/ 0 h 158"/>
                <a:gd name="T23" fmla="*/ 201 w 201"/>
                <a:gd name="T24" fmla="*/ 158 h 1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round/>
              <a:headEnd/>
              <a:tailEnd/>
            </a:ln>
          </p:spPr>
          <p:txBody>
            <a:bodyPr/>
            <a:lstStyle/>
            <a:p>
              <a:endParaRPr lang="zh-CN" altLang="en-US"/>
            </a:p>
          </p:txBody>
        </p:sp>
        <p:sp>
          <p:nvSpPr>
            <p:cNvPr id="2340"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endParaRPr lang="zh-CN" altLang="en-US"/>
            </a:p>
          </p:txBody>
        </p:sp>
        <p:sp>
          <p:nvSpPr>
            <p:cNvPr id="2341" name="Freeform 120"/>
            <p:cNvSpPr>
              <a:spLocks/>
            </p:cNvSpPr>
            <p:nvPr/>
          </p:nvSpPr>
          <p:spPr bwMode="auto">
            <a:xfrm>
              <a:off x="297" y="1826"/>
              <a:ext cx="10" cy="22"/>
            </a:xfrm>
            <a:custGeom>
              <a:avLst/>
              <a:gdLst>
                <a:gd name="T0" fmla="*/ 1 w 52"/>
                <a:gd name="T1" fmla="*/ 15 h 111"/>
                <a:gd name="T2" fmla="*/ 1 w 52"/>
                <a:gd name="T3" fmla="*/ 11 h 111"/>
                <a:gd name="T4" fmla="*/ 1 w 52"/>
                <a:gd name="T5" fmla="*/ 7 h 111"/>
                <a:gd name="T6" fmla="*/ 1 w 52"/>
                <a:gd name="T7" fmla="*/ 5 h 111"/>
                <a:gd name="T8" fmla="*/ 0 w 52"/>
                <a:gd name="T9" fmla="*/ 3 h 111"/>
                <a:gd name="T10" fmla="*/ 1 w 52"/>
                <a:gd name="T11" fmla="*/ 1 h 111"/>
                <a:gd name="T12" fmla="*/ 2 w 52"/>
                <a:gd name="T13" fmla="*/ 0 h 111"/>
                <a:gd name="T14" fmla="*/ 5 w 52"/>
                <a:gd name="T15" fmla="*/ 1 h 111"/>
                <a:gd name="T16" fmla="*/ 6 w 52"/>
                <a:gd name="T17" fmla="*/ 3 h 111"/>
                <a:gd name="T18" fmla="*/ 7 w 52"/>
                <a:gd name="T19" fmla="*/ 5 h 111"/>
                <a:gd name="T20" fmla="*/ 8 w 52"/>
                <a:gd name="T21" fmla="*/ 8 h 111"/>
                <a:gd name="T22" fmla="*/ 8 w 52"/>
                <a:gd name="T23" fmla="*/ 12 h 111"/>
                <a:gd name="T24" fmla="*/ 10 w 52"/>
                <a:gd name="T25" fmla="*/ 16 h 111"/>
                <a:gd name="T26" fmla="*/ 4 w 52"/>
                <a:gd name="T27" fmla="*/ 22 h 111"/>
                <a:gd name="T28" fmla="*/ 2 w 52"/>
                <a:gd name="T29" fmla="*/ 20 h 111"/>
                <a:gd name="T30" fmla="*/ 1 w 52"/>
                <a:gd name="T31" fmla="*/ 15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111"/>
                <a:gd name="T50" fmla="*/ 52 w 52"/>
                <a:gd name="T51" fmla="*/ 111 h 1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round/>
              <a:headEnd/>
              <a:tailEnd/>
            </a:ln>
          </p:spPr>
          <p:txBody>
            <a:bodyPr/>
            <a:lstStyle/>
            <a:p>
              <a:endParaRPr lang="zh-CN" altLang="en-US"/>
            </a:p>
          </p:txBody>
        </p:sp>
        <p:sp>
          <p:nvSpPr>
            <p:cNvPr id="2342" name="Freeform 121"/>
            <p:cNvSpPr>
              <a:spLocks/>
            </p:cNvSpPr>
            <p:nvPr/>
          </p:nvSpPr>
          <p:spPr bwMode="auto">
            <a:xfrm>
              <a:off x="301" y="1841"/>
              <a:ext cx="7" cy="7"/>
            </a:xfrm>
            <a:custGeom>
              <a:avLst/>
              <a:gdLst>
                <a:gd name="T0" fmla="*/ 5 w 35"/>
                <a:gd name="T1" fmla="*/ 0 h 34"/>
                <a:gd name="T2" fmla="*/ 7 w 35"/>
                <a:gd name="T3" fmla="*/ 1 h 34"/>
                <a:gd name="T4" fmla="*/ 2 w 35"/>
                <a:gd name="T5" fmla="*/ 7 h 34"/>
                <a:gd name="T6" fmla="*/ 0 w 35"/>
                <a:gd name="T7" fmla="*/ 5 h 34"/>
                <a:gd name="T8" fmla="*/ 5 w 35"/>
                <a:gd name="T9" fmla="*/ 0 h 34"/>
                <a:gd name="T10" fmla="*/ 0 60000 65536"/>
                <a:gd name="T11" fmla="*/ 0 60000 65536"/>
                <a:gd name="T12" fmla="*/ 0 60000 65536"/>
                <a:gd name="T13" fmla="*/ 0 60000 65536"/>
                <a:gd name="T14" fmla="*/ 0 60000 65536"/>
                <a:gd name="T15" fmla="*/ 0 w 35"/>
                <a:gd name="T16" fmla="*/ 0 h 34"/>
                <a:gd name="T17" fmla="*/ 35 w 35"/>
                <a:gd name="T18" fmla="*/ 34 h 34"/>
              </a:gdLst>
              <a:ahLst/>
              <a:cxnLst>
                <a:cxn ang="T10">
                  <a:pos x="T0" y="T1"/>
                </a:cxn>
                <a:cxn ang="T11">
                  <a:pos x="T2" y="T3"/>
                </a:cxn>
                <a:cxn ang="T12">
                  <a:pos x="T4" y="T5"/>
                </a:cxn>
                <a:cxn ang="T13">
                  <a:pos x="T6" y="T7"/>
                </a:cxn>
                <a:cxn ang="T14">
                  <a:pos x="T8" y="T9"/>
                </a:cxn>
              </a:cxnLst>
              <a:rect l="T15" t="T16" r="T17" b="T18"/>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3" name="Freeform 122"/>
            <p:cNvSpPr>
              <a:spLocks/>
            </p:cNvSpPr>
            <p:nvPr/>
          </p:nvSpPr>
          <p:spPr bwMode="auto">
            <a:xfrm>
              <a:off x="312" y="1815"/>
              <a:ext cx="9" cy="20"/>
            </a:xfrm>
            <a:custGeom>
              <a:avLst/>
              <a:gdLst>
                <a:gd name="T0" fmla="*/ 0 w 48"/>
                <a:gd name="T1" fmla="*/ 5 h 97"/>
                <a:gd name="T2" fmla="*/ 1 w 48"/>
                <a:gd name="T3" fmla="*/ 9 h 97"/>
                <a:gd name="T4" fmla="*/ 1 w 48"/>
                <a:gd name="T5" fmla="*/ 11 h 97"/>
                <a:gd name="T6" fmla="*/ 1 w 48"/>
                <a:gd name="T7" fmla="*/ 13 h 97"/>
                <a:gd name="T8" fmla="*/ 1 w 48"/>
                <a:gd name="T9" fmla="*/ 15 h 97"/>
                <a:gd name="T10" fmla="*/ 1 w 48"/>
                <a:gd name="T11" fmla="*/ 17 h 97"/>
                <a:gd name="T12" fmla="*/ 3 w 48"/>
                <a:gd name="T13" fmla="*/ 20 h 97"/>
                <a:gd name="T14" fmla="*/ 4 w 48"/>
                <a:gd name="T15" fmla="*/ 20 h 97"/>
                <a:gd name="T16" fmla="*/ 6 w 48"/>
                <a:gd name="T17" fmla="*/ 20 h 97"/>
                <a:gd name="T18" fmla="*/ 8 w 48"/>
                <a:gd name="T19" fmla="*/ 19 h 97"/>
                <a:gd name="T20" fmla="*/ 9 w 48"/>
                <a:gd name="T21" fmla="*/ 18 h 97"/>
                <a:gd name="T22" fmla="*/ 9 w 48"/>
                <a:gd name="T23" fmla="*/ 16 h 97"/>
                <a:gd name="T24" fmla="*/ 9 w 48"/>
                <a:gd name="T25" fmla="*/ 12 h 97"/>
                <a:gd name="T26" fmla="*/ 9 w 48"/>
                <a:gd name="T27" fmla="*/ 10 h 97"/>
                <a:gd name="T28" fmla="*/ 9 w 48"/>
                <a:gd name="T29" fmla="*/ 7 h 97"/>
                <a:gd name="T30" fmla="*/ 8 w 48"/>
                <a:gd name="T31" fmla="*/ 5 h 97"/>
                <a:gd name="T32" fmla="*/ 7 w 48"/>
                <a:gd name="T33" fmla="*/ 0 h 97"/>
                <a:gd name="T34" fmla="*/ 1 w 48"/>
                <a:gd name="T35" fmla="*/ 0 h 97"/>
                <a:gd name="T36" fmla="*/ 0 w 48"/>
                <a:gd name="T37" fmla="*/ 5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97"/>
                <a:gd name="T59" fmla="*/ 48 w 48"/>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round/>
              <a:headEnd/>
              <a:tailEnd/>
            </a:ln>
          </p:spPr>
          <p:txBody>
            <a:bodyPr/>
            <a:lstStyle/>
            <a:p>
              <a:endParaRPr lang="zh-CN" altLang="en-US"/>
            </a:p>
          </p:txBody>
        </p:sp>
        <p:sp>
          <p:nvSpPr>
            <p:cNvPr id="2344" name="Freeform 123"/>
            <p:cNvSpPr>
              <a:spLocks/>
            </p:cNvSpPr>
            <p:nvPr/>
          </p:nvSpPr>
          <p:spPr bwMode="auto">
            <a:xfrm>
              <a:off x="315" y="1828"/>
              <a:ext cx="5" cy="4"/>
            </a:xfrm>
            <a:custGeom>
              <a:avLst/>
              <a:gdLst>
                <a:gd name="T0" fmla="*/ 5 w 24"/>
                <a:gd name="T1" fmla="*/ 1 h 20"/>
                <a:gd name="T2" fmla="*/ 3 w 24"/>
                <a:gd name="T3" fmla="*/ 0 h 20"/>
                <a:gd name="T4" fmla="*/ 1 w 24"/>
                <a:gd name="T5" fmla="*/ 0 h 20"/>
                <a:gd name="T6" fmla="*/ 0 w 24"/>
                <a:gd name="T7" fmla="*/ 1 h 20"/>
                <a:gd name="T8" fmla="*/ 0 w 24"/>
                <a:gd name="T9" fmla="*/ 4 h 20"/>
                <a:gd name="T10" fmla="*/ 1 w 24"/>
                <a:gd name="T11" fmla="*/ 2 h 20"/>
                <a:gd name="T12" fmla="*/ 1 w 24"/>
                <a:gd name="T13" fmla="*/ 1 h 20"/>
                <a:gd name="T14" fmla="*/ 5 w 24"/>
                <a:gd name="T15" fmla="*/ 1 h 2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0"/>
                <a:gd name="T26" fmla="*/ 24 w 24"/>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65" name="Group 124"/>
          <p:cNvGrpSpPr>
            <a:grpSpLocks/>
          </p:cNvGrpSpPr>
          <p:nvPr/>
        </p:nvGrpSpPr>
        <p:grpSpPr bwMode="auto">
          <a:xfrm>
            <a:off x="627063" y="5437188"/>
            <a:ext cx="220662" cy="112712"/>
            <a:chOff x="375" y="2315"/>
            <a:chExt cx="139" cy="71"/>
          </a:xfrm>
        </p:grpSpPr>
        <p:sp>
          <p:nvSpPr>
            <p:cNvPr id="2325" name="Freeform 125"/>
            <p:cNvSpPr>
              <a:spLocks/>
            </p:cNvSpPr>
            <p:nvPr/>
          </p:nvSpPr>
          <p:spPr bwMode="auto">
            <a:xfrm>
              <a:off x="375" y="2315"/>
              <a:ext cx="139" cy="71"/>
            </a:xfrm>
            <a:custGeom>
              <a:avLst/>
              <a:gdLst>
                <a:gd name="T0" fmla="*/ 56 w 691"/>
                <a:gd name="T1" fmla="*/ 2 h 355"/>
                <a:gd name="T2" fmla="*/ 55 w 691"/>
                <a:gd name="T3" fmla="*/ 21 h 355"/>
                <a:gd name="T4" fmla="*/ 92 w 691"/>
                <a:gd name="T5" fmla="*/ 38 h 355"/>
                <a:gd name="T6" fmla="*/ 122 w 691"/>
                <a:gd name="T7" fmla="*/ 45 h 355"/>
                <a:gd name="T8" fmla="*/ 139 w 691"/>
                <a:gd name="T9" fmla="*/ 53 h 355"/>
                <a:gd name="T10" fmla="*/ 138 w 691"/>
                <a:gd name="T11" fmla="*/ 63 h 355"/>
                <a:gd name="T12" fmla="*/ 116 w 691"/>
                <a:gd name="T13" fmla="*/ 69 h 355"/>
                <a:gd name="T14" fmla="*/ 83 w 691"/>
                <a:gd name="T15" fmla="*/ 71 h 355"/>
                <a:gd name="T16" fmla="*/ 55 w 691"/>
                <a:gd name="T17" fmla="*/ 66 h 355"/>
                <a:gd name="T18" fmla="*/ 38 w 691"/>
                <a:gd name="T19" fmla="*/ 61 h 355"/>
                <a:gd name="T20" fmla="*/ 37 w 691"/>
                <a:gd name="T21" fmla="*/ 67 h 355"/>
                <a:gd name="T22" fmla="*/ 15 w 691"/>
                <a:gd name="T23" fmla="*/ 66 h 355"/>
                <a:gd name="T24" fmla="*/ 1 w 691"/>
                <a:gd name="T25" fmla="*/ 64 h 355"/>
                <a:gd name="T26" fmla="*/ 1 w 691"/>
                <a:gd name="T27" fmla="*/ 54 h 355"/>
                <a:gd name="T28" fmla="*/ 0 w 691"/>
                <a:gd name="T29" fmla="*/ 48 h 355"/>
                <a:gd name="T30" fmla="*/ 0 w 691"/>
                <a:gd name="T31" fmla="*/ 35 h 355"/>
                <a:gd name="T32" fmla="*/ 4 w 691"/>
                <a:gd name="T33" fmla="*/ 27 h 355"/>
                <a:gd name="T34" fmla="*/ 11 w 691"/>
                <a:gd name="T35" fmla="*/ 18 h 355"/>
                <a:gd name="T36" fmla="*/ 12 w 691"/>
                <a:gd name="T37" fmla="*/ 0 h 355"/>
                <a:gd name="T38" fmla="*/ 56 w 691"/>
                <a:gd name="T39" fmla="*/ 2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1"/>
                <a:gd name="T61" fmla="*/ 0 h 355"/>
                <a:gd name="T62" fmla="*/ 691 w 691"/>
                <a:gd name="T63" fmla="*/ 355 h 3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round/>
              <a:headEnd/>
              <a:tailEnd/>
            </a:ln>
          </p:spPr>
          <p:txBody>
            <a:bodyPr/>
            <a:lstStyle/>
            <a:p>
              <a:endParaRPr lang="zh-CN" altLang="en-US"/>
            </a:p>
          </p:txBody>
        </p:sp>
        <p:sp>
          <p:nvSpPr>
            <p:cNvPr id="2326" name="Freeform 126"/>
            <p:cNvSpPr>
              <a:spLocks/>
            </p:cNvSpPr>
            <p:nvPr/>
          </p:nvSpPr>
          <p:spPr bwMode="auto">
            <a:xfrm>
              <a:off x="421" y="2341"/>
              <a:ext cx="42" cy="22"/>
            </a:xfrm>
            <a:custGeom>
              <a:avLst/>
              <a:gdLst>
                <a:gd name="T0" fmla="*/ 11 w 208"/>
                <a:gd name="T1" fmla="*/ 0 h 110"/>
                <a:gd name="T2" fmla="*/ 0 w 208"/>
                <a:gd name="T3" fmla="*/ 12 h 110"/>
                <a:gd name="T4" fmla="*/ 38 w 208"/>
                <a:gd name="T5" fmla="*/ 22 h 110"/>
                <a:gd name="T6" fmla="*/ 42 w 208"/>
                <a:gd name="T7" fmla="*/ 14 h 110"/>
                <a:gd name="T8" fmla="*/ 11 w 208"/>
                <a:gd name="T9" fmla="*/ 0 h 110"/>
                <a:gd name="T10" fmla="*/ 0 60000 65536"/>
                <a:gd name="T11" fmla="*/ 0 60000 65536"/>
                <a:gd name="T12" fmla="*/ 0 60000 65536"/>
                <a:gd name="T13" fmla="*/ 0 60000 65536"/>
                <a:gd name="T14" fmla="*/ 0 60000 65536"/>
                <a:gd name="T15" fmla="*/ 0 w 208"/>
                <a:gd name="T16" fmla="*/ 0 h 110"/>
                <a:gd name="T17" fmla="*/ 208 w 208"/>
                <a:gd name="T18" fmla="*/ 110 h 110"/>
              </a:gdLst>
              <a:ahLst/>
              <a:cxnLst>
                <a:cxn ang="T10">
                  <a:pos x="T0" y="T1"/>
                </a:cxn>
                <a:cxn ang="T11">
                  <a:pos x="T2" y="T3"/>
                </a:cxn>
                <a:cxn ang="T12">
                  <a:pos x="T4" y="T5"/>
                </a:cxn>
                <a:cxn ang="T13">
                  <a:pos x="T6" y="T7"/>
                </a:cxn>
                <a:cxn ang="T14">
                  <a:pos x="T8" y="T9"/>
                </a:cxn>
              </a:cxnLst>
              <a:rect l="T15" t="T16" r="T17" b="T18"/>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7" name="Freeform 127"/>
            <p:cNvSpPr>
              <a:spLocks/>
            </p:cNvSpPr>
            <p:nvPr/>
          </p:nvSpPr>
          <p:spPr bwMode="auto">
            <a:xfrm>
              <a:off x="463" y="2356"/>
              <a:ext cx="46" cy="13"/>
            </a:xfrm>
            <a:custGeom>
              <a:avLst/>
              <a:gdLst>
                <a:gd name="T0" fmla="*/ 5 w 233"/>
                <a:gd name="T1" fmla="*/ 0 h 67"/>
                <a:gd name="T2" fmla="*/ 0 w 233"/>
                <a:gd name="T3" fmla="*/ 6 h 67"/>
                <a:gd name="T4" fmla="*/ 23 w 233"/>
                <a:gd name="T5" fmla="*/ 12 h 67"/>
                <a:gd name="T6" fmla="*/ 33 w 233"/>
                <a:gd name="T7" fmla="*/ 13 h 67"/>
                <a:gd name="T8" fmla="*/ 46 w 233"/>
                <a:gd name="T9" fmla="*/ 12 h 67"/>
                <a:gd name="T10" fmla="*/ 33 w 233"/>
                <a:gd name="T11" fmla="*/ 6 h 67"/>
                <a:gd name="T12" fmla="*/ 5 w 233"/>
                <a:gd name="T13" fmla="*/ 0 h 67"/>
                <a:gd name="T14" fmla="*/ 0 60000 65536"/>
                <a:gd name="T15" fmla="*/ 0 60000 65536"/>
                <a:gd name="T16" fmla="*/ 0 60000 65536"/>
                <a:gd name="T17" fmla="*/ 0 60000 65536"/>
                <a:gd name="T18" fmla="*/ 0 60000 65536"/>
                <a:gd name="T19" fmla="*/ 0 60000 65536"/>
                <a:gd name="T20" fmla="*/ 0 60000 65536"/>
                <a:gd name="T21" fmla="*/ 0 w 233"/>
                <a:gd name="T22" fmla="*/ 0 h 67"/>
                <a:gd name="T23" fmla="*/ 233 w 233"/>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8" name="Freeform 128"/>
            <p:cNvSpPr>
              <a:spLocks/>
            </p:cNvSpPr>
            <p:nvPr/>
          </p:nvSpPr>
          <p:spPr bwMode="auto">
            <a:xfrm>
              <a:off x="376" y="2341"/>
              <a:ext cx="134" cy="41"/>
            </a:xfrm>
            <a:custGeom>
              <a:avLst/>
              <a:gdLst>
                <a:gd name="T0" fmla="*/ 134 w 670"/>
                <a:gd name="T1" fmla="*/ 35 h 209"/>
                <a:gd name="T2" fmla="*/ 134 w 670"/>
                <a:gd name="T3" fmla="*/ 29 h 209"/>
                <a:gd name="T4" fmla="*/ 116 w 670"/>
                <a:gd name="T5" fmla="*/ 30 h 209"/>
                <a:gd name="T6" fmla="*/ 88 w 670"/>
                <a:gd name="T7" fmla="*/ 26 h 209"/>
                <a:gd name="T8" fmla="*/ 72 w 670"/>
                <a:gd name="T9" fmla="*/ 23 h 209"/>
                <a:gd name="T10" fmla="*/ 41 w 670"/>
                <a:gd name="T11" fmla="*/ 13 h 209"/>
                <a:gd name="T12" fmla="*/ 28 w 670"/>
                <a:gd name="T13" fmla="*/ 11 h 209"/>
                <a:gd name="T14" fmla="*/ 15 w 670"/>
                <a:gd name="T15" fmla="*/ 7 h 209"/>
                <a:gd name="T16" fmla="*/ 8 w 670"/>
                <a:gd name="T17" fmla="*/ 0 h 209"/>
                <a:gd name="T18" fmla="*/ 0 w 670"/>
                <a:gd name="T19" fmla="*/ 8 h 209"/>
                <a:gd name="T20" fmla="*/ 0 w 670"/>
                <a:gd name="T21" fmla="*/ 26 h 209"/>
                <a:gd name="T22" fmla="*/ 10 w 670"/>
                <a:gd name="T23" fmla="*/ 29 h 209"/>
                <a:gd name="T24" fmla="*/ 34 w 670"/>
                <a:gd name="T25" fmla="*/ 32 h 209"/>
                <a:gd name="T26" fmla="*/ 44 w 670"/>
                <a:gd name="T27" fmla="*/ 33 h 209"/>
                <a:gd name="T28" fmla="*/ 60 w 670"/>
                <a:gd name="T29" fmla="*/ 38 h 209"/>
                <a:gd name="T30" fmla="*/ 78 w 670"/>
                <a:gd name="T31" fmla="*/ 41 h 209"/>
                <a:gd name="T32" fmla="*/ 90 w 670"/>
                <a:gd name="T33" fmla="*/ 41 h 209"/>
                <a:gd name="T34" fmla="*/ 111 w 670"/>
                <a:gd name="T35" fmla="*/ 41 h 209"/>
                <a:gd name="T36" fmla="*/ 134 w 670"/>
                <a:gd name="T37" fmla="*/ 35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0"/>
                <a:gd name="T58" fmla="*/ 0 h 209"/>
                <a:gd name="T59" fmla="*/ 670 w 670"/>
                <a:gd name="T60" fmla="*/ 209 h 2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9" name="Freeform 129"/>
            <p:cNvSpPr>
              <a:spLocks/>
            </p:cNvSpPr>
            <p:nvPr/>
          </p:nvSpPr>
          <p:spPr bwMode="auto">
            <a:xfrm>
              <a:off x="386" y="2317"/>
              <a:ext cx="44" cy="34"/>
            </a:xfrm>
            <a:custGeom>
              <a:avLst/>
              <a:gdLst>
                <a:gd name="T0" fmla="*/ 43 w 219"/>
                <a:gd name="T1" fmla="*/ 2 h 171"/>
                <a:gd name="T2" fmla="*/ 42 w 219"/>
                <a:gd name="T3" fmla="*/ 19 h 171"/>
                <a:gd name="T4" fmla="*/ 44 w 219"/>
                <a:gd name="T5" fmla="*/ 23 h 171"/>
                <a:gd name="T6" fmla="*/ 34 w 219"/>
                <a:gd name="T7" fmla="*/ 34 h 171"/>
                <a:gd name="T8" fmla="*/ 21 w 219"/>
                <a:gd name="T9" fmla="*/ 34 h 171"/>
                <a:gd name="T10" fmla="*/ 5 w 219"/>
                <a:gd name="T11" fmla="*/ 29 h 171"/>
                <a:gd name="T12" fmla="*/ 0 w 219"/>
                <a:gd name="T13" fmla="*/ 22 h 171"/>
                <a:gd name="T14" fmla="*/ 3 w 219"/>
                <a:gd name="T15" fmla="*/ 18 h 171"/>
                <a:gd name="T16" fmla="*/ 4 w 219"/>
                <a:gd name="T17" fmla="*/ 0 h 171"/>
                <a:gd name="T18" fmla="*/ 43 w 219"/>
                <a:gd name="T19" fmla="*/ 2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
                <a:gd name="T31" fmla="*/ 0 h 171"/>
                <a:gd name="T32" fmla="*/ 219 w 219"/>
                <a:gd name="T33" fmla="*/ 171 h 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66" name="Group 130"/>
          <p:cNvGrpSpPr>
            <a:grpSpLocks/>
          </p:cNvGrpSpPr>
          <p:nvPr/>
        </p:nvGrpSpPr>
        <p:grpSpPr bwMode="auto">
          <a:xfrm>
            <a:off x="631825" y="5240338"/>
            <a:ext cx="92075" cy="225425"/>
            <a:chOff x="378" y="2191"/>
            <a:chExt cx="58" cy="142"/>
          </a:xfrm>
        </p:grpSpPr>
        <p:sp>
          <p:nvSpPr>
            <p:cNvPr id="2323" name="Freeform 131"/>
            <p:cNvSpPr>
              <a:spLocks/>
            </p:cNvSpPr>
            <p:nvPr/>
          </p:nvSpPr>
          <p:spPr bwMode="auto">
            <a:xfrm>
              <a:off x="378" y="2191"/>
              <a:ext cx="58" cy="142"/>
            </a:xfrm>
            <a:custGeom>
              <a:avLst/>
              <a:gdLst>
                <a:gd name="T0" fmla="*/ 5 w 292"/>
                <a:gd name="T1" fmla="*/ 3 h 710"/>
                <a:gd name="T2" fmla="*/ 1 w 292"/>
                <a:gd name="T3" fmla="*/ 51 h 710"/>
                <a:gd name="T4" fmla="*/ 2 w 292"/>
                <a:gd name="T5" fmla="*/ 91 h 710"/>
                <a:gd name="T6" fmla="*/ 0 w 292"/>
                <a:gd name="T7" fmla="*/ 136 h 710"/>
                <a:gd name="T8" fmla="*/ 29 w 292"/>
                <a:gd name="T9" fmla="*/ 142 h 710"/>
                <a:gd name="T10" fmla="*/ 56 w 292"/>
                <a:gd name="T11" fmla="*/ 142 h 710"/>
                <a:gd name="T12" fmla="*/ 58 w 292"/>
                <a:gd name="T13" fmla="*/ 0 h 710"/>
                <a:gd name="T14" fmla="*/ 5 w 292"/>
                <a:gd name="T15" fmla="*/ 3 h 710"/>
                <a:gd name="T16" fmla="*/ 0 60000 65536"/>
                <a:gd name="T17" fmla="*/ 0 60000 65536"/>
                <a:gd name="T18" fmla="*/ 0 60000 65536"/>
                <a:gd name="T19" fmla="*/ 0 60000 65536"/>
                <a:gd name="T20" fmla="*/ 0 60000 65536"/>
                <a:gd name="T21" fmla="*/ 0 60000 65536"/>
                <a:gd name="T22" fmla="*/ 0 60000 65536"/>
                <a:gd name="T23" fmla="*/ 0 60000 65536"/>
                <a:gd name="T24" fmla="*/ 0 w 292"/>
                <a:gd name="T25" fmla="*/ 0 h 710"/>
                <a:gd name="T26" fmla="*/ 292 w 292"/>
                <a:gd name="T27" fmla="*/ 710 h 7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round/>
              <a:headEnd/>
              <a:tailEnd/>
            </a:ln>
          </p:spPr>
          <p:txBody>
            <a:bodyPr/>
            <a:lstStyle/>
            <a:p>
              <a:endParaRPr lang="zh-CN" altLang="en-US"/>
            </a:p>
          </p:txBody>
        </p:sp>
        <p:sp>
          <p:nvSpPr>
            <p:cNvPr id="2324" name="Freeform 132"/>
            <p:cNvSpPr>
              <a:spLocks/>
            </p:cNvSpPr>
            <p:nvPr/>
          </p:nvSpPr>
          <p:spPr bwMode="auto">
            <a:xfrm>
              <a:off x="383" y="2193"/>
              <a:ext cx="50" cy="136"/>
            </a:xfrm>
            <a:custGeom>
              <a:avLst/>
              <a:gdLst>
                <a:gd name="T0" fmla="*/ 5 w 252"/>
                <a:gd name="T1" fmla="*/ 4 h 681"/>
                <a:gd name="T2" fmla="*/ 0 w 252"/>
                <a:gd name="T3" fmla="*/ 45 h 681"/>
                <a:gd name="T4" fmla="*/ 1 w 252"/>
                <a:gd name="T5" fmla="*/ 77 h 681"/>
                <a:gd name="T6" fmla="*/ 1 w 252"/>
                <a:gd name="T7" fmla="*/ 126 h 681"/>
                <a:gd name="T8" fmla="*/ 25 w 252"/>
                <a:gd name="T9" fmla="*/ 136 h 681"/>
                <a:gd name="T10" fmla="*/ 47 w 252"/>
                <a:gd name="T11" fmla="*/ 136 h 681"/>
                <a:gd name="T12" fmla="*/ 50 w 252"/>
                <a:gd name="T13" fmla="*/ 0 h 681"/>
                <a:gd name="T14" fmla="*/ 5 w 252"/>
                <a:gd name="T15" fmla="*/ 4 h 681"/>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681"/>
                <a:gd name="T26" fmla="*/ 252 w 252"/>
                <a:gd name="T27" fmla="*/ 681 h 6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67" name="Group 133"/>
          <p:cNvGrpSpPr>
            <a:grpSpLocks/>
          </p:cNvGrpSpPr>
          <p:nvPr/>
        </p:nvGrpSpPr>
        <p:grpSpPr bwMode="auto">
          <a:xfrm>
            <a:off x="679450" y="5468938"/>
            <a:ext cx="223838" cy="112712"/>
            <a:chOff x="408" y="2335"/>
            <a:chExt cx="141" cy="71"/>
          </a:xfrm>
        </p:grpSpPr>
        <p:sp>
          <p:nvSpPr>
            <p:cNvPr id="2318" name="Freeform 134"/>
            <p:cNvSpPr>
              <a:spLocks/>
            </p:cNvSpPr>
            <p:nvPr/>
          </p:nvSpPr>
          <p:spPr bwMode="auto">
            <a:xfrm>
              <a:off x="408" y="2335"/>
              <a:ext cx="141" cy="71"/>
            </a:xfrm>
            <a:custGeom>
              <a:avLst/>
              <a:gdLst>
                <a:gd name="T0" fmla="*/ 57 w 703"/>
                <a:gd name="T1" fmla="*/ 3 h 356"/>
                <a:gd name="T2" fmla="*/ 56 w 703"/>
                <a:gd name="T3" fmla="*/ 21 h 356"/>
                <a:gd name="T4" fmla="*/ 93 w 703"/>
                <a:gd name="T5" fmla="*/ 38 h 356"/>
                <a:gd name="T6" fmla="*/ 124 w 703"/>
                <a:gd name="T7" fmla="*/ 45 h 356"/>
                <a:gd name="T8" fmla="*/ 141 w 703"/>
                <a:gd name="T9" fmla="*/ 53 h 356"/>
                <a:gd name="T10" fmla="*/ 140 w 703"/>
                <a:gd name="T11" fmla="*/ 63 h 356"/>
                <a:gd name="T12" fmla="*/ 118 w 703"/>
                <a:gd name="T13" fmla="*/ 69 h 356"/>
                <a:gd name="T14" fmla="*/ 84 w 703"/>
                <a:gd name="T15" fmla="*/ 71 h 356"/>
                <a:gd name="T16" fmla="*/ 56 w 703"/>
                <a:gd name="T17" fmla="*/ 66 h 356"/>
                <a:gd name="T18" fmla="*/ 39 w 703"/>
                <a:gd name="T19" fmla="*/ 61 h 356"/>
                <a:gd name="T20" fmla="*/ 38 w 703"/>
                <a:gd name="T21" fmla="*/ 67 h 356"/>
                <a:gd name="T22" fmla="*/ 15 w 703"/>
                <a:gd name="T23" fmla="*/ 66 h 356"/>
                <a:gd name="T24" fmla="*/ 2 w 703"/>
                <a:gd name="T25" fmla="*/ 64 h 356"/>
                <a:gd name="T26" fmla="*/ 2 w 703"/>
                <a:gd name="T27" fmla="*/ 54 h 356"/>
                <a:gd name="T28" fmla="*/ 0 w 703"/>
                <a:gd name="T29" fmla="*/ 48 h 356"/>
                <a:gd name="T30" fmla="*/ 0 w 703"/>
                <a:gd name="T31" fmla="*/ 35 h 356"/>
                <a:gd name="T32" fmla="*/ 4 w 703"/>
                <a:gd name="T33" fmla="*/ 27 h 356"/>
                <a:gd name="T34" fmla="*/ 11 w 703"/>
                <a:gd name="T35" fmla="*/ 19 h 356"/>
                <a:gd name="T36" fmla="*/ 13 w 703"/>
                <a:gd name="T37" fmla="*/ 0 h 356"/>
                <a:gd name="T38" fmla="*/ 57 w 703"/>
                <a:gd name="T39" fmla="*/ 3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3"/>
                <a:gd name="T61" fmla="*/ 0 h 356"/>
                <a:gd name="T62" fmla="*/ 703 w 703"/>
                <a:gd name="T63" fmla="*/ 356 h 3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round/>
              <a:headEnd/>
              <a:tailEnd/>
            </a:ln>
          </p:spPr>
          <p:txBody>
            <a:bodyPr/>
            <a:lstStyle/>
            <a:p>
              <a:endParaRPr lang="zh-CN" altLang="en-US"/>
            </a:p>
          </p:txBody>
        </p:sp>
        <p:sp>
          <p:nvSpPr>
            <p:cNvPr id="2319" name="Freeform 135"/>
            <p:cNvSpPr>
              <a:spLocks/>
            </p:cNvSpPr>
            <p:nvPr/>
          </p:nvSpPr>
          <p:spPr bwMode="auto">
            <a:xfrm>
              <a:off x="455" y="2361"/>
              <a:ext cx="42" cy="22"/>
            </a:xfrm>
            <a:custGeom>
              <a:avLst/>
              <a:gdLst>
                <a:gd name="T0" fmla="*/ 11 w 210"/>
                <a:gd name="T1" fmla="*/ 0 h 111"/>
                <a:gd name="T2" fmla="*/ 0 w 210"/>
                <a:gd name="T3" fmla="*/ 12 h 111"/>
                <a:gd name="T4" fmla="*/ 37 w 210"/>
                <a:gd name="T5" fmla="*/ 22 h 111"/>
                <a:gd name="T6" fmla="*/ 42 w 210"/>
                <a:gd name="T7" fmla="*/ 14 h 111"/>
                <a:gd name="T8" fmla="*/ 11 w 210"/>
                <a:gd name="T9" fmla="*/ 0 h 111"/>
                <a:gd name="T10" fmla="*/ 0 60000 65536"/>
                <a:gd name="T11" fmla="*/ 0 60000 65536"/>
                <a:gd name="T12" fmla="*/ 0 60000 65536"/>
                <a:gd name="T13" fmla="*/ 0 60000 65536"/>
                <a:gd name="T14" fmla="*/ 0 60000 65536"/>
                <a:gd name="T15" fmla="*/ 0 w 210"/>
                <a:gd name="T16" fmla="*/ 0 h 111"/>
                <a:gd name="T17" fmla="*/ 210 w 210"/>
                <a:gd name="T18" fmla="*/ 111 h 111"/>
              </a:gdLst>
              <a:ahLst/>
              <a:cxnLst>
                <a:cxn ang="T10">
                  <a:pos x="T0" y="T1"/>
                </a:cxn>
                <a:cxn ang="T11">
                  <a:pos x="T2" y="T3"/>
                </a:cxn>
                <a:cxn ang="T12">
                  <a:pos x="T4" y="T5"/>
                </a:cxn>
                <a:cxn ang="T13">
                  <a:pos x="T6" y="T7"/>
                </a:cxn>
                <a:cxn ang="T14">
                  <a:pos x="T8" y="T9"/>
                </a:cxn>
              </a:cxnLst>
              <a:rect l="T15" t="T16" r="T17" b="T18"/>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0" name="Freeform 136"/>
            <p:cNvSpPr>
              <a:spLocks/>
            </p:cNvSpPr>
            <p:nvPr/>
          </p:nvSpPr>
          <p:spPr bwMode="auto">
            <a:xfrm>
              <a:off x="497" y="2377"/>
              <a:ext cx="47" cy="13"/>
            </a:xfrm>
            <a:custGeom>
              <a:avLst/>
              <a:gdLst>
                <a:gd name="T0" fmla="*/ 5 w 237"/>
                <a:gd name="T1" fmla="*/ 0 h 66"/>
                <a:gd name="T2" fmla="*/ 0 w 237"/>
                <a:gd name="T3" fmla="*/ 6 h 66"/>
                <a:gd name="T4" fmla="*/ 23 w 237"/>
                <a:gd name="T5" fmla="*/ 12 h 66"/>
                <a:gd name="T6" fmla="*/ 34 w 237"/>
                <a:gd name="T7" fmla="*/ 13 h 66"/>
                <a:gd name="T8" fmla="*/ 47 w 237"/>
                <a:gd name="T9" fmla="*/ 12 h 66"/>
                <a:gd name="T10" fmla="*/ 33 w 237"/>
                <a:gd name="T11" fmla="*/ 6 h 66"/>
                <a:gd name="T12" fmla="*/ 5 w 237"/>
                <a:gd name="T13" fmla="*/ 0 h 66"/>
                <a:gd name="T14" fmla="*/ 0 60000 65536"/>
                <a:gd name="T15" fmla="*/ 0 60000 65536"/>
                <a:gd name="T16" fmla="*/ 0 60000 65536"/>
                <a:gd name="T17" fmla="*/ 0 60000 65536"/>
                <a:gd name="T18" fmla="*/ 0 60000 65536"/>
                <a:gd name="T19" fmla="*/ 0 60000 65536"/>
                <a:gd name="T20" fmla="*/ 0 60000 65536"/>
                <a:gd name="T21" fmla="*/ 0 w 237"/>
                <a:gd name="T22" fmla="*/ 0 h 66"/>
                <a:gd name="T23" fmla="*/ 237 w 237"/>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1" name="Freeform 137"/>
            <p:cNvSpPr>
              <a:spLocks/>
            </p:cNvSpPr>
            <p:nvPr/>
          </p:nvSpPr>
          <p:spPr bwMode="auto">
            <a:xfrm>
              <a:off x="410" y="2361"/>
              <a:ext cx="135" cy="42"/>
            </a:xfrm>
            <a:custGeom>
              <a:avLst/>
              <a:gdLst>
                <a:gd name="T0" fmla="*/ 135 w 678"/>
                <a:gd name="T1" fmla="*/ 35 h 211"/>
                <a:gd name="T2" fmla="*/ 135 w 678"/>
                <a:gd name="T3" fmla="*/ 29 h 211"/>
                <a:gd name="T4" fmla="*/ 117 w 678"/>
                <a:gd name="T5" fmla="*/ 31 h 211"/>
                <a:gd name="T6" fmla="*/ 89 w 678"/>
                <a:gd name="T7" fmla="*/ 27 h 211"/>
                <a:gd name="T8" fmla="*/ 73 w 678"/>
                <a:gd name="T9" fmla="*/ 23 h 211"/>
                <a:gd name="T10" fmla="*/ 42 w 678"/>
                <a:gd name="T11" fmla="*/ 13 h 211"/>
                <a:gd name="T12" fmla="*/ 28 w 678"/>
                <a:gd name="T13" fmla="*/ 12 h 211"/>
                <a:gd name="T14" fmla="*/ 15 w 678"/>
                <a:gd name="T15" fmla="*/ 7 h 211"/>
                <a:gd name="T16" fmla="*/ 8 w 678"/>
                <a:gd name="T17" fmla="*/ 0 h 211"/>
                <a:gd name="T18" fmla="*/ 0 w 678"/>
                <a:gd name="T19" fmla="*/ 9 h 211"/>
                <a:gd name="T20" fmla="*/ 0 w 678"/>
                <a:gd name="T21" fmla="*/ 26 h 211"/>
                <a:gd name="T22" fmla="*/ 10 w 678"/>
                <a:gd name="T23" fmla="*/ 29 h 211"/>
                <a:gd name="T24" fmla="*/ 34 w 678"/>
                <a:gd name="T25" fmla="*/ 32 h 211"/>
                <a:gd name="T26" fmla="*/ 44 w 678"/>
                <a:gd name="T27" fmla="*/ 34 h 211"/>
                <a:gd name="T28" fmla="*/ 60 w 678"/>
                <a:gd name="T29" fmla="*/ 39 h 211"/>
                <a:gd name="T30" fmla="*/ 78 w 678"/>
                <a:gd name="T31" fmla="*/ 42 h 211"/>
                <a:gd name="T32" fmla="*/ 91 w 678"/>
                <a:gd name="T33" fmla="*/ 42 h 211"/>
                <a:gd name="T34" fmla="*/ 112 w 678"/>
                <a:gd name="T35" fmla="*/ 42 h 211"/>
                <a:gd name="T36" fmla="*/ 135 w 678"/>
                <a:gd name="T37" fmla="*/ 35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8"/>
                <a:gd name="T58" fmla="*/ 0 h 211"/>
                <a:gd name="T59" fmla="*/ 678 w 678"/>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2" name="Freeform 138"/>
            <p:cNvSpPr>
              <a:spLocks/>
            </p:cNvSpPr>
            <p:nvPr/>
          </p:nvSpPr>
          <p:spPr bwMode="auto">
            <a:xfrm>
              <a:off x="419" y="2337"/>
              <a:ext cx="45" cy="34"/>
            </a:xfrm>
            <a:custGeom>
              <a:avLst/>
              <a:gdLst>
                <a:gd name="T0" fmla="*/ 43 w 224"/>
                <a:gd name="T1" fmla="*/ 2 h 170"/>
                <a:gd name="T2" fmla="*/ 42 w 224"/>
                <a:gd name="T3" fmla="*/ 19 h 170"/>
                <a:gd name="T4" fmla="*/ 45 w 224"/>
                <a:gd name="T5" fmla="*/ 23 h 170"/>
                <a:gd name="T6" fmla="*/ 35 w 224"/>
                <a:gd name="T7" fmla="*/ 34 h 170"/>
                <a:gd name="T8" fmla="*/ 21 w 224"/>
                <a:gd name="T9" fmla="*/ 34 h 170"/>
                <a:gd name="T10" fmla="*/ 6 w 224"/>
                <a:gd name="T11" fmla="*/ 29 h 170"/>
                <a:gd name="T12" fmla="*/ 0 w 224"/>
                <a:gd name="T13" fmla="*/ 22 h 170"/>
                <a:gd name="T14" fmla="*/ 3 w 224"/>
                <a:gd name="T15" fmla="*/ 18 h 170"/>
                <a:gd name="T16" fmla="*/ 4 w 224"/>
                <a:gd name="T17" fmla="*/ 0 h 170"/>
                <a:gd name="T18" fmla="*/ 43 w 224"/>
                <a:gd name="T19" fmla="*/ 2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
                <a:gd name="T31" fmla="*/ 0 h 170"/>
                <a:gd name="T32" fmla="*/ 224 w 224"/>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68" name="Oval 139"/>
          <p:cNvSpPr>
            <a:spLocks noChangeArrowheads="1"/>
          </p:cNvSpPr>
          <p:nvPr/>
        </p:nvSpPr>
        <p:spPr bwMode="auto">
          <a:xfrm>
            <a:off x="346075" y="5470525"/>
            <a:ext cx="265113" cy="103188"/>
          </a:xfrm>
          <a:prstGeom prst="ellipse">
            <a:avLst/>
          </a:prstGeom>
          <a:solidFill>
            <a:srgbClr val="606060"/>
          </a:solidFill>
          <a:ln w="3175">
            <a:solidFill>
              <a:srgbClr val="000000"/>
            </a:solidFill>
            <a:round/>
            <a:headEnd/>
            <a:tailEnd/>
          </a:ln>
        </p:spPr>
        <p:txBody>
          <a:bodyPr/>
          <a:lstStyle/>
          <a:p>
            <a:endParaRPr lang="zh-CN" altLang="en-US"/>
          </a:p>
        </p:txBody>
      </p:sp>
      <p:sp>
        <p:nvSpPr>
          <p:cNvPr id="2069" name="Rectangle 140"/>
          <p:cNvSpPr>
            <a:spLocks noChangeArrowheads="1"/>
          </p:cNvSpPr>
          <p:nvPr/>
        </p:nvSpPr>
        <p:spPr bwMode="auto">
          <a:xfrm>
            <a:off x="442913" y="5265738"/>
            <a:ext cx="69850" cy="234950"/>
          </a:xfrm>
          <a:prstGeom prst="rect">
            <a:avLst/>
          </a:prstGeom>
          <a:solidFill>
            <a:srgbClr val="606060"/>
          </a:solidFill>
          <a:ln w="3175">
            <a:solidFill>
              <a:srgbClr val="000000"/>
            </a:solidFill>
            <a:miter lim="800000"/>
            <a:headEnd/>
            <a:tailEnd/>
          </a:ln>
        </p:spPr>
        <p:txBody>
          <a:bodyPr/>
          <a:lstStyle/>
          <a:p>
            <a:endParaRPr lang="zh-CN" altLang="en-US"/>
          </a:p>
        </p:txBody>
      </p:sp>
      <p:grpSp>
        <p:nvGrpSpPr>
          <p:cNvPr id="2070" name="Group 141"/>
          <p:cNvGrpSpPr>
            <a:grpSpLocks/>
          </p:cNvGrpSpPr>
          <p:nvPr/>
        </p:nvGrpSpPr>
        <p:grpSpPr bwMode="auto">
          <a:xfrm>
            <a:off x="320675" y="5176838"/>
            <a:ext cx="350838" cy="122237"/>
            <a:chOff x="182" y="2151"/>
            <a:chExt cx="221" cy="77"/>
          </a:xfrm>
        </p:grpSpPr>
        <p:sp>
          <p:nvSpPr>
            <p:cNvPr id="2316" name="Freeform 142"/>
            <p:cNvSpPr>
              <a:spLocks/>
            </p:cNvSpPr>
            <p:nvPr/>
          </p:nvSpPr>
          <p:spPr bwMode="auto">
            <a:xfrm>
              <a:off x="182" y="2151"/>
              <a:ext cx="221" cy="77"/>
            </a:xfrm>
            <a:custGeom>
              <a:avLst/>
              <a:gdLst>
                <a:gd name="T0" fmla="*/ 221 w 1106"/>
                <a:gd name="T1" fmla="*/ 40 h 386"/>
                <a:gd name="T2" fmla="*/ 220 w 1106"/>
                <a:gd name="T3" fmla="*/ 64 h 386"/>
                <a:gd name="T4" fmla="*/ 147 w 1106"/>
                <a:gd name="T5" fmla="*/ 77 h 386"/>
                <a:gd name="T6" fmla="*/ 67 w 1106"/>
                <a:gd name="T7" fmla="*/ 77 h 386"/>
                <a:gd name="T8" fmla="*/ 4 w 1106"/>
                <a:gd name="T9" fmla="*/ 57 h 386"/>
                <a:gd name="T10" fmla="*/ 0 w 1106"/>
                <a:gd name="T11" fmla="*/ 2 h 386"/>
                <a:gd name="T12" fmla="*/ 125 w 1106"/>
                <a:gd name="T13" fmla="*/ 0 h 386"/>
                <a:gd name="T14" fmla="*/ 221 w 1106"/>
                <a:gd name="T15" fmla="*/ 40 h 386"/>
                <a:gd name="T16" fmla="*/ 0 60000 65536"/>
                <a:gd name="T17" fmla="*/ 0 60000 65536"/>
                <a:gd name="T18" fmla="*/ 0 60000 65536"/>
                <a:gd name="T19" fmla="*/ 0 60000 65536"/>
                <a:gd name="T20" fmla="*/ 0 60000 65536"/>
                <a:gd name="T21" fmla="*/ 0 60000 65536"/>
                <a:gd name="T22" fmla="*/ 0 60000 65536"/>
                <a:gd name="T23" fmla="*/ 0 60000 65536"/>
                <a:gd name="T24" fmla="*/ 0 w 1106"/>
                <a:gd name="T25" fmla="*/ 0 h 386"/>
                <a:gd name="T26" fmla="*/ 1106 w 1106"/>
                <a:gd name="T27" fmla="*/ 386 h 3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round/>
              <a:headEnd/>
              <a:tailEnd/>
            </a:ln>
          </p:spPr>
          <p:txBody>
            <a:bodyPr/>
            <a:lstStyle/>
            <a:p>
              <a:endParaRPr lang="zh-CN" altLang="en-US"/>
            </a:p>
          </p:txBody>
        </p:sp>
        <p:sp>
          <p:nvSpPr>
            <p:cNvPr id="2317" name="Freeform 143"/>
            <p:cNvSpPr>
              <a:spLocks/>
            </p:cNvSpPr>
            <p:nvPr/>
          </p:nvSpPr>
          <p:spPr bwMode="auto">
            <a:xfrm>
              <a:off x="187" y="2180"/>
              <a:ext cx="211" cy="45"/>
            </a:xfrm>
            <a:custGeom>
              <a:avLst/>
              <a:gdLst>
                <a:gd name="T0" fmla="*/ 211 w 1055"/>
                <a:gd name="T1" fmla="*/ 15 h 221"/>
                <a:gd name="T2" fmla="*/ 210 w 1055"/>
                <a:gd name="T3" fmla="*/ 33 h 221"/>
                <a:gd name="T4" fmla="*/ 144 w 1055"/>
                <a:gd name="T5" fmla="*/ 45 h 221"/>
                <a:gd name="T6" fmla="*/ 59 w 1055"/>
                <a:gd name="T7" fmla="*/ 45 h 221"/>
                <a:gd name="T8" fmla="*/ 0 w 1055"/>
                <a:gd name="T9" fmla="*/ 24 h 221"/>
                <a:gd name="T10" fmla="*/ 0 w 1055"/>
                <a:gd name="T11" fmla="*/ 0 h 221"/>
                <a:gd name="T12" fmla="*/ 57 w 1055"/>
                <a:gd name="T13" fmla="*/ 24 h 221"/>
                <a:gd name="T14" fmla="*/ 143 w 1055"/>
                <a:gd name="T15" fmla="*/ 25 h 221"/>
                <a:gd name="T16" fmla="*/ 211 w 1055"/>
                <a:gd name="T17" fmla="*/ 15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5"/>
                <a:gd name="T28" fmla="*/ 0 h 221"/>
                <a:gd name="T29" fmla="*/ 1055 w 1055"/>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71" name="Freeform 144"/>
          <p:cNvSpPr>
            <a:spLocks/>
          </p:cNvSpPr>
          <p:nvPr/>
        </p:nvSpPr>
        <p:spPr bwMode="auto">
          <a:xfrm>
            <a:off x="309563" y="5048250"/>
            <a:ext cx="479425" cy="444500"/>
          </a:xfrm>
          <a:custGeom>
            <a:avLst/>
            <a:gdLst>
              <a:gd name="T0" fmla="*/ 477516 w 1507"/>
              <a:gd name="T1" fmla="*/ 250329 h 1401"/>
              <a:gd name="T2" fmla="*/ 474971 w 1507"/>
              <a:gd name="T3" fmla="*/ 205910 h 1401"/>
              <a:gd name="T4" fmla="*/ 475607 w 1507"/>
              <a:gd name="T5" fmla="*/ 158319 h 1401"/>
              <a:gd name="T6" fmla="*/ 473699 w 1507"/>
              <a:gd name="T7" fmla="*/ 122150 h 1401"/>
              <a:gd name="T8" fmla="*/ 453020 w 1507"/>
              <a:gd name="T9" fmla="*/ 100576 h 1401"/>
              <a:gd name="T10" fmla="*/ 427888 w 1507"/>
              <a:gd name="T11" fmla="*/ 88202 h 1401"/>
              <a:gd name="T12" fmla="*/ 370942 w 1507"/>
              <a:gd name="T13" fmla="*/ 67579 h 1401"/>
              <a:gd name="T14" fmla="*/ 287273 w 1507"/>
              <a:gd name="T15" fmla="*/ 47274 h 1401"/>
              <a:gd name="T16" fmla="*/ 271048 w 1507"/>
              <a:gd name="T17" fmla="*/ 45687 h 1401"/>
              <a:gd name="T18" fmla="*/ 259914 w 1507"/>
              <a:gd name="T19" fmla="*/ 47274 h 1401"/>
              <a:gd name="T20" fmla="*/ 257369 w 1507"/>
              <a:gd name="T21" fmla="*/ 42832 h 1401"/>
              <a:gd name="T22" fmla="*/ 252597 w 1507"/>
              <a:gd name="T23" fmla="*/ 38707 h 1401"/>
              <a:gd name="T24" fmla="*/ 247189 w 1507"/>
              <a:gd name="T25" fmla="*/ 39659 h 1401"/>
              <a:gd name="T26" fmla="*/ 239872 w 1507"/>
              <a:gd name="T27" fmla="*/ 39976 h 1401"/>
              <a:gd name="T28" fmla="*/ 237008 w 1507"/>
              <a:gd name="T29" fmla="*/ 31727 h 1401"/>
              <a:gd name="T30" fmla="*/ 230964 w 1507"/>
              <a:gd name="T31" fmla="*/ 26968 h 1401"/>
              <a:gd name="T32" fmla="*/ 223965 w 1507"/>
              <a:gd name="T33" fmla="*/ 26016 h 1401"/>
              <a:gd name="T34" fmla="*/ 215694 w 1507"/>
              <a:gd name="T35" fmla="*/ 26016 h 1401"/>
              <a:gd name="T36" fmla="*/ 216648 w 1507"/>
              <a:gd name="T37" fmla="*/ 18719 h 1401"/>
              <a:gd name="T38" fmla="*/ 207104 w 1507"/>
              <a:gd name="T39" fmla="*/ 0 h 1401"/>
              <a:gd name="T40" fmla="*/ 11771 w 1507"/>
              <a:gd name="T41" fmla="*/ 5076 h 1401"/>
              <a:gd name="T42" fmla="*/ 12407 w 1507"/>
              <a:gd name="T43" fmla="*/ 25065 h 1401"/>
              <a:gd name="T44" fmla="*/ 8908 w 1507"/>
              <a:gd name="T45" fmla="*/ 42832 h 1401"/>
              <a:gd name="T46" fmla="*/ 5726 w 1507"/>
              <a:gd name="T47" fmla="*/ 55523 h 1401"/>
              <a:gd name="T48" fmla="*/ 2545 w 1507"/>
              <a:gd name="T49" fmla="*/ 71387 h 1401"/>
              <a:gd name="T50" fmla="*/ 0 w 1507"/>
              <a:gd name="T51" fmla="*/ 97086 h 1401"/>
              <a:gd name="T52" fmla="*/ 2863 w 1507"/>
              <a:gd name="T53" fmla="*/ 112315 h 1401"/>
              <a:gd name="T54" fmla="*/ 8908 w 1507"/>
              <a:gd name="T55" fmla="*/ 126592 h 1401"/>
              <a:gd name="T56" fmla="*/ 15588 w 1507"/>
              <a:gd name="T57" fmla="*/ 138966 h 1401"/>
              <a:gd name="T58" fmla="*/ 24814 w 1507"/>
              <a:gd name="T59" fmla="*/ 143090 h 1401"/>
              <a:gd name="T60" fmla="*/ 38812 w 1507"/>
              <a:gd name="T61" fmla="*/ 147215 h 1401"/>
              <a:gd name="T62" fmla="*/ 57264 w 1507"/>
              <a:gd name="T63" fmla="*/ 153243 h 1401"/>
              <a:gd name="T64" fmla="*/ 66171 w 1507"/>
              <a:gd name="T65" fmla="*/ 163079 h 1401"/>
              <a:gd name="T66" fmla="*/ 76352 w 1507"/>
              <a:gd name="T67" fmla="*/ 171645 h 1401"/>
              <a:gd name="T68" fmla="*/ 91940 w 1507"/>
              <a:gd name="T69" fmla="*/ 178942 h 1401"/>
              <a:gd name="T70" fmla="*/ 110710 w 1507"/>
              <a:gd name="T71" fmla="*/ 184653 h 1401"/>
              <a:gd name="T72" fmla="*/ 140296 w 1507"/>
              <a:gd name="T73" fmla="*/ 188460 h 1401"/>
              <a:gd name="T74" fmla="*/ 165429 w 1507"/>
              <a:gd name="T75" fmla="*/ 188460 h 1401"/>
              <a:gd name="T76" fmla="*/ 184835 w 1507"/>
              <a:gd name="T77" fmla="*/ 186239 h 1401"/>
              <a:gd name="T78" fmla="*/ 202650 w 1507"/>
              <a:gd name="T79" fmla="*/ 184653 h 1401"/>
              <a:gd name="T80" fmla="*/ 215694 w 1507"/>
              <a:gd name="T81" fmla="*/ 191633 h 1401"/>
              <a:gd name="T82" fmla="*/ 241144 w 1507"/>
              <a:gd name="T83" fmla="*/ 190364 h 1401"/>
              <a:gd name="T84" fmla="*/ 342946 w 1507"/>
              <a:gd name="T85" fmla="*/ 204641 h 1401"/>
              <a:gd name="T86" fmla="*/ 370624 w 1507"/>
              <a:gd name="T87" fmla="*/ 207814 h 1401"/>
              <a:gd name="T88" fmla="*/ 360444 w 1507"/>
              <a:gd name="T89" fmla="*/ 268096 h 1401"/>
              <a:gd name="T90" fmla="*/ 359489 w 1507"/>
              <a:gd name="T91" fmla="*/ 298871 h 1401"/>
              <a:gd name="T92" fmla="*/ 365534 w 1507"/>
              <a:gd name="T93" fmla="*/ 338213 h 1401"/>
              <a:gd name="T94" fmla="*/ 371896 w 1507"/>
              <a:gd name="T95" fmla="*/ 384535 h 1401"/>
              <a:gd name="T96" fmla="*/ 371896 w 1507"/>
              <a:gd name="T97" fmla="*/ 432444 h 1401"/>
              <a:gd name="T98" fmla="*/ 395756 w 1507"/>
              <a:gd name="T99" fmla="*/ 439424 h 1401"/>
              <a:gd name="T100" fmla="*/ 425979 w 1507"/>
              <a:gd name="T101" fmla="*/ 442596 h 1401"/>
              <a:gd name="T102" fmla="*/ 451748 w 1507"/>
              <a:gd name="T103" fmla="*/ 444500 h 1401"/>
              <a:gd name="T104" fmla="*/ 479425 w 1507"/>
              <a:gd name="T105" fmla="*/ 441327 h 1401"/>
              <a:gd name="T106" fmla="*/ 477516 w 1507"/>
              <a:gd name="T107" fmla="*/ 397226 h 1401"/>
              <a:gd name="T108" fmla="*/ 477516 w 1507"/>
              <a:gd name="T109" fmla="*/ 324888 h 1401"/>
              <a:gd name="T110" fmla="*/ 477516 w 1507"/>
              <a:gd name="T111" fmla="*/ 261433 h 1401"/>
              <a:gd name="T112" fmla="*/ 477516 w 1507"/>
              <a:gd name="T113" fmla="*/ 250329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7"/>
              <a:gd name="T172" fmla="*/ 0 h 1401"/>
              <a:gd name="T173" fmla="*/ 1507 w 1507"/>
              <a:gd name="T174" fmla="*/ 1401 h 140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round/>
            <a:headEnd/>
            <a:tailEnd/>
          </a:ln>
        </p:spPr>
        <p:txBody>
          <a:bodyPr/>
          <a:lstStyle/>
          <a:p>
            <a:endParaRPr lang="zh-CN" altLang="en-US"/>
          </a:p>
        </p:txBody>
      </p:sp>
      <p:sp>
        <p:nvSpPr>
          <p:cNvPr id="2072" name="Freeform 145"/>
          <p:cNvSpPr>
            <a:spLocks/>
          </p:cNvSpPr>
          <p:nvPr/>
        </p:nvSpPr>
        <p:spPr bwMode="auto">
          <a:xfrm>
            <a:off x="315913" y="5065713"/>
            <a:ext cx="468312" cy="420687"/>
          </a:xfrm>
          <a:custGeom>
            <a:avLst/>
            <a:gdLst>
              <a:gd name="T0" fmla="*/ 14625 w 1473"/>
              <a:gd name="T1" fmla="*/ 20971 h 1324"/>
              <a:gd name="T2" fmla="*/ 3179 w 1473"/>
              <a:gd name="T3" fmla="*/ 45754 h 1324"/>
              <a:gd name="T4" fmla="*/ 12399 w 1473"/>
              <a:gd name="T5" fmla="*/ 116610 h 1324"/>
              <a:gd name="T6" fmla="*/ 38152 w 1473"/>
              <a:gd name="T7" fmla="*/ 116610 h 1324"/>
              <a:gd name="T8" fmla="*/ 67083 w 1473"/>
              <a:gd name="T9" fmla="*/ 142665 h 1324"/>
              <a:gd name="T10" fmla="*/ 133849 w 1473"/>
              <a:gd name="T11" fmla="*/ 160141 h 1324"/>
              <a:gd name="T12" fmla="*/ 197117 w 1473"/>
              <a:gd name="T13" fmla="*/ 160141 h 1324"/>
              <a:gd name="T14" fmla="*/ 173590 w 1473"/>
              <a:gd name="T15" fmla="*/ 134404 h 1324"/>
              <a:gd name="T16" fmla="*/ 203794 w 1473"/>
              <a:gd name="T17" fmla="*/ 159187 h 1324"/>
              <a:gd name="T18" fmla="*/ 234315 w 1473"/>
              <a:gd name="T19" fmla="*/ 165225 h 1324"/>
              <a:gd name="T20" fmla="*/ 213649 w 1473"/>
              <a:gd name="T21" fmla="*/ 149020 h 1324"/>
              <a:gd name="T22" fmla="*/ 246714 w 1473"/>
              <a:gd name="T23" fmla="*/ 167449 h 1324"/>
              <a:gd name="T24" fmla="*/ 354175 w 1473"/>
              <a:gd name="T25" fmla="*/ 181747 h 1324"/>
              <a:gd name="T26" fmla="*/ 356718 w 1473"/>
              <a:gd name="T27" fmla="*/ 264677 h 1324"/>
              <a:gd name="T28" fmla="*/ 368482 w 1473"/>
              <a:gd name="T29" fmla="*/ 409248 h 1324"/>
              <a:gd name="T30" fmla="*/ 432386 w 1473"/>
              <a:gd name="T31" fmla="*/ 420687 h 1324"/>
              <a:gd name="T32" fmla="*/ 466722 w 1473"/>
              <a:gd name="T33" fmla="*/ 317104 h 1324"/>
              <a:gd name="T34" fmla="*/ 461318 w 1473"/>
              <a:gd name="T35" fmla="*/ 183971 h 1324"/>
              <a:gd name="T36" fmla="*/ 462589 w 1473"/>
              <a:gd name="T37" fmla="*/ 121059 h 1324"/>
              <a:gd name="T38" fmla="*/ 430796 w 1473"/>
              <a:gd name="T39" fmla="*/ 82930 h 1324"/>
              <a:gd name="T40" fmla="*/ 336053 w 1473"/>
              <a:gd name="T41" fmla="*/ 47661 h 1324"/>
              <a:gd name="T42" fmla="*/ 257206 w 1473"/>
              <a:gd name="T43" fmla="*/ 31138 h 1324"/>
              <a:gd name="T44" fmla="*/ 210470 w 1473"/>
              <a:gd name="T45" fmla="*/ 65137 h 1324"/>
              <a:gd name="T46" fmla="*/ 243853 w 1473"/>
              <a:gd name="T47" fmla="*/ 41624 h 1324"/>
              <a:gd name="T48" fmla="*/ 246714 w 1473"/>
              <a:gd name="T49" fmla="*/ 25101 h 1324"/>
              <a:gd name="T50" fmla="*/ 230500 w 1473"/>
              <a:gd name="T51" fmla="*/ 31138 h 1324"/>
              <a:gd name="T52" fmla="*/ 208563 w 1473"/>
              <a:gd name="T53" fmla="*/ 43530 h 1324"/>
              <a:gd name="T54" fmla="*/ 229546 w 1473"/>
              <a:gd name="T55" fmla="*/ 21606 h 1324"/>
              <a:gd name="T56" fmla="*/ 212696 w 1473"/>
              <a:gd name="T57" fmla="*/ 11439 h 1324"/>
              <a:gd name="T58" fmla="*/ 180903 w 1473"/>
              <a:gd name="T59" fmla="*/ 35587 h 1324"/>
              <a:gd name="T60" fmla="*/ 205383 w 1473"/>
              <a:gd name="T61" fmla="*/ 6355 h 1324"/>
              <a:gd name="T62" fmla="*/ 189805 w 1473"/>
              <a:gd name="T63" fmla="*/ 2224 h 1324"/>
              <a:gd name="T64" fmla="*/ 166278 w 1473"/>
              <a:gd name="T65" fmla="*/ 20018 h 1324"/>
              <a:gd name="T66" fmla="*/ 122721 w 1473"/>
              <a:gd name="T67" fmla="*/ 12710 h 1324"/>
              <a:gd name="T68" fmla="*/ 109686 w 1473"/>
              <a:gd name="T69" fmla="*/ 22877 h 1324"/>
              <a:gd name="T70" fmla="*/ 67083 w 1473"/>
              <a:gd name="T71" fmla="*/ 30185 h 1324"/>
              <a:gd name="T72" fmla="*/ 58817 w 1473"/>
              <a:gd name="T73" fmla="*/ 14298 h 1324"/>
              <a:gd name="T74" fmla="*/ 41331 w 1473"/>
              <a:gd name="T75" fmla="*/ 28914 h 1324"/>
              <a:gd name="T76" fmla="*/ 22891 w 1473"/>
              <a:gd name="T77" fmla="*/ 12710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3"/>
              <a:gd name="T118" fmla="*/ 0 h 1324"/>
              <a:gd name="T119" fmla="*/ 1473 w 1473"/>
              <a:gd name="T120" fmla="*/ 1324 h 13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3" name="Freeform 146"/>
          <p:cNvSpPr>
            <a:spLocks/>
          </p:cNvSpPr>
          <p:nvPr/>
        </p:nvSpPr>
        <p:spPr bwMode="auto">
          <a:xfrm>
            <a:off x="381000" y="5135563"/>
            <a:ext cx="63500" cy="11112"/>
          </a:xfrm>
          <a:custGeom>
            <a:avLst/>
            <a:gdLst>
              <a:gd name="T0" fmla="*/ 0 w 199"/>
              <a:gd name="T1" fmla="*/ 0 h 33"/>
              <a:gd name="T2" fmla="*/ 29676 w 199"/>
              <a:gd name="T3" fmla="*/ 11112 h 33"/>
              <a:gd name="T4" fmla="*/ 63500 w 199"/>
              <a:gd name="T5" fmla="*/ 8418 h 33"/>
              <a:gd name="T6" fmla="*/ 0 w 199"/>
              <a:gd name="T7" fmla="*/ 0 h 33"/>
              <a:gd name="T8" fmla="*/ 0 60000 65536"/>
              <a:gd name="T9" fmla="*/ 0 60000 65536"/>
              <a:gd name="T10" fmla="*/ 0 60000 65536"/>
              <a:gd name="T11" fmla="*/ 0 60000 65536"/>
              <a:gd name="T12" fmla="*/ 0 w 199"/>
              <a:gd name="T13" fmla="*/ 0 h 33"/>
              <a:gd name="T14" fmla="*/ 199 w 199"/>
              <a:gd name="T15" fmla="*/ 33 h 33"/>
            </a:gdLst>
            <a:ahLst/>
            <a:cxnLst>
              <a:cxn ang="T8">
                <a:pos x="T0" y="T1"/>
              </a:cxn>
              <a:cxn ang="T9">
                <a:pos x="T2" y="T3"/>
              </a:cxn>
              <a:cxn ang="T10">
                <a:pos x="T4" y="T5"/>
              </a:cxn>
              <a:cxn ang="T11">
                <a:pos x="T6" y="T7"/>
              </a:cxn>
            </a:cxnLst>
            <a:rect l="T12" t="T13" r="T14" b="T15"/>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4" name="Freeform 147"/>
          <p:cNvSpPr>
            <a:spLocks/>
          </p:cNvSpPr>
          <p:nvPr/>
        </p:nvSpPr>
        <p:spPr bwMode="auto">
          <a:xfrm>
            <a:off x="317500" y="5118100"/>
            <a:ext cx="39688" cy="12700"/>
          </a:xfrm>
          <a:custGeom>
            <a:avLst/>
            <a:gdLst>
              <a:gd name="T0" fmla="*/ 0 w 122"/>
              <a:gd name="T1" fmla="*/ 0 h 40"/>
              <a:gd name="T2" fmla="*/ 10410 w 122"/>
              <a:gd name="T3" fmla="*/ 7937 h 40"/>
              <a:gd name="T4" fmla="*/ 39688 w 122"/>
              <a:gd name="T5" fmla="*/ 12065 h 40"/>
              <a:gd name="T6" fmla="*/ 9759 w 122"/>
              <a:gd name="T7" fmla="*/ 12700 h 40"/>
              <a:gd name="T8" fmla="*/ 0 w 122"/>
              <a:gd name="T9" fmla="*/ 0 h 40"/>
              <a:gd name="T10" fmla="*/ 0 60000 65536"/>
              <a:gd name="T11" fmla="*/ 0 60000 65536"/>
              <a:gd name="T12" fmla="*/ 0 60000 65536"/>
              <a:gd name="T13" fmla="*/ 0 60000 65536"/>
              <a:gd name="T14" fmla="*/ 0 60000 65536"/>
              <a:gd name="T15" fmla="*/ 0 w 122"/>
              <a:gd name="T16" fmla="*/ 0 h 40"/>
              <a:gd name="T17" fmla="*/ 122 w 122"/>
              <a:gd name="T18" fmla="*/ 40 h 40"/>
            </a:gdLst>
            <a:ahLst/>
            <a:cxnLst>
              <a:cxn ang="T10">
                <a:pos x="T0" y="T1"/>
              </a:cxn>
              <a:cxn ang="T11">
                <a:pos x="T2" y="T3"/>
              </a:cxn>
              <a:cxn ang="T12">
                <a:pos x="T4" y="T5"/>
              </a:cxn>
              <a:cxn ang="T13">
                <a:pos x="T6" y="T7"/>
              </a:cxn>
              <a:cxn ang="T14">
                <a:pos x="T8" y="T9"/>
              </a:cxn>
            </a:cxnLst>
            <a:rect l="T15" t="T16" r="T17" b="T18"/>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5" name="Freeform 148"/>
          <p:cNvSpPr>
            <a:spLocks/>
          </p:cNvSpPr>
          <p:nvPr/>
        </p:nvSpPr>
        <p:spPr bwMode="auto">
          <a:xfrm>
            <a:off x="479425" y="5108575"/>
            <a:ext cx="60325" cy="31750"/>
          </a:xfrm>
          <a:custGeom>
            <a:avLst/>
            <a:gdLst>
              <a:gd name="T0" fmla="*/ 0 w 187"/>
              <a:gd name="T1" fmla="*/ 0 h 102"/>
              <a:gd name="T2" fmla="*/ 27098 w 187"/>
              <a:gd name="T3" fmla="*/ 2801 h 102"/>
              <a:gd name="T4" fmla="*/ 32582 w 187"/>
              <a:gd name="T5" fmla="*/ 7159 h 102"/>
              <a:gd name="T6" fmla="*/ 32582 w 187"/>
              <a:gd name="T7" fmla="*/ 16809 h 102"/>
              <a:gd name="T8" fmla="*/ 34195 w 187"/>
              <a:gd name="T9" fmla="*/ 27703 h 102"/>
              <a:gd name="T10" fmla="*/ 60325 w 187"/>
              <a:gd name="T11" fmla="*/ 31750 h 102"/>
              <a:gd name="T12" fmla="*/ 29033 w 187"/>
              <a:gd name="T13" fmla="*/ 30505 h 102"/>
              <a:gd name="T14" fmla="*/ 23872 w 187"/>
              <a:gd name="T15" fmla="*/ 10583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7"/>
              <a:gd name="T28" fmla="*/ 0 h 102"/>
              <a:gd name="T29" fmla="*/ 187 w 18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6" name="Freeform 149"/>
          <p:cNvSpPr>
            <a:spLocks/>
          </p:cNvSpPr>
          <p:nvPr/>
        </p:nvSpPr>
        <p:spPr bwMode="auto">
          <a:xfrm>
            <a:off x="539750" y="5181600"/>
            <a:ext cx="193675" cy="47625"/>
          </a:xfrm>
          <a:custGeom>
            <a:avLst/>
            <a:gdLst>
              <a:gd name="T0" fmla="*/ 0 w 609"/>
              <a:gd name="T1" fmla="*/ 0 h 150"/>
              <a:gd name="T2" fmla="*/ 48975 w 609"/>
              <a:gd name="T3" fmla="*/ 2222 h 150"/>
              <a:gd name="T4" fmla="*/ 99541 w 609"/>
              <a:gd name="T5" fmla="*/ 13970 h 150"/>
              <a:gd name="T6" fmla="*/ 137067 w 609"/>
              <a:gd name="T7" fmla="*/ 16192 h 150"/>
              <a:gd name="T8" fmla="*/ 167597 w 609"/>
              <a:gd name="T9" fmla="*/ 22543 h 150"/>
              <a:gd name="T10" fmla="*/ 179046 w 609"/>
              <a:gd name="T11" fmla="*/ 38735 h 150"/>
              <a:gd name="T12" fmla="*/ 193675 w 609"/>
              <a:gd name="T13" fmla="*/ 47625 h 150"/>
              <a:gd name="T14" fmla="*/ 179046 w 609"/>
              <a:gd name="T15" fmla="*/ 44768 h 150"/>
              <a:gd name="T16" fmla="*/ 165689 w 609"/>
              <a:gd name="T17" fmla="*/ 26670 h 150"/>
              <a:gd name="T18" fmla="*/ 124664 w 609"/>
              <a:gd name="T19" fmla="*/ 18415 h 150"/>
              <a:gd name="T20" fmla="*/ 99541 w 609"/>
              <a:gd name="T21" fmla="*/ 18415 h 150"/>
              <a:gd name="T22" fmla="*/ 80141 w 609"/>
              <a:gd name="T23" fmla="*/ 13970 h 150"/>
              <a:gd name="T24" fmla="*/ 46431 w 609"/>
              <a:gd name="T25" fmla="*/ 5398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9"/>
              <a:gd name="T43" fmla="*/ 0 h 150"/>
              <a:gd name="T44" fmla="*/ 609 w 609"/>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7" name="Freeform 150"/>
          <p:cNvSpPr>
            <a:spLocks/>
          </p:cNvSpPr>
          <p:nvPr/>
        </p:nvSpPr>
        <p:spPr bwMode="auto">
          <a:xfrm>
            <a:off x="346075" y="4530725"/>
            <a:ext cx="168275" cy="184150"/>
          </a:xfrm>
          <a:custGeom>
            <a:avLst/>
            <a:gdLst>
              <a:gd name="T0" fmla="*/ 113562 w 529"/>
              <a:gd name="T1" fmla="*/ 6350 h 580"/>
              <a:gd name="T2" fmla="*/ 128194 w 529"/>
              <a:gd name="T3" fmla="*/ 16827 h 580"/>
              <a:gd name="T4" fmla="*/ 136147 w 529"/>
              <a:gd name="T5" fmla="*/ 29845 h 580"/>
              <a:gd name="T6" fmla="*/ 143463 w 529"/>
              <a:gd name="T7" fmla="*/ 43815 h 580"/>
              <a:gd name="T8" fmla="*/ 147598 w 529"/>
              <a:gd name="T9" fmla="*/ 51117 h 580"/>
              <a:gd name="T10" fmla="*/ 147598 w 529"/>
              <a:gd name="T11" fmla="*/ 59055 h 580"/>
              <a:gd name="T12" fmla="*/ 144099 w 529"/>
              <a:gd name="T13" fmla="*/ 68580 h 580"/>
              <a:gd name="T14" fmla="*/ 151416 w 529"/>
              <a:gd name="T15" fmla="*/ 75882 h 580"/>
              <a:gd name="T16" fmla="*/ 162549 w 529"/>
              <a:gd name="T17" fmla="*/ 95567 h 580"/>
              <a:gd name="T18" fmla="*/ 168275 w 529"/>
              <a:gd name="T19" fmla="*/ 106045 h 580"/>
              <a:gd name="T20" fmla="*/ 168275 w 529"/>
              <a:gd name="T21" fmla="*/ 109855 h 580"/>
              <a:gd name="T22" fmla="*/ 167321 w 529"/>
              <a:gd name="T23" fmla="*/ 113347 h 580"/>
              <a:gd name="T24" fmla="*/ 162231 w 529"/>
              <a:gd name="T25" fmla="*/ 114617 h 580"/>
              <a:gd name="T26" fmla="*/ 154915 w 529"/>
              <a:gd name="T27" fmla="*/ 114935 h 580"/>
              <a:gd name="T28" fmla="*/ 151098 w 529"/>
              <a:gd name="T29" fmla="*/ 116205 h 580"/>
              <a:gd name="T30" fmla="*/ 151416 w 529"/>
              <a:gd name="T31" fmla="*/ 124142 h 580"/>
              <a:gd name="T32" fmla="*/ 153642 w 529"/>
              <a:gd name="T33" fmla="*/ 133667 h 580"/>
              <a:gd name="T34" fmla="*/ 149189 w 529"/>
              <a:gd name="T35" fmla="*/ 138747 h 580"/>
              <a:gd name="T36" fmla="*/ 150461 w 529"/>
              <a:gd name="T37" fmla="*/ 145732 h 580"/>
              <a:gd name="T38" fmla="*/ 146962 w 529"/>
              <a:gd name="T39" fmla="*/ 149860 h 580"/>
              <a:gd name="T40" fmla="*/ 143781 w 529"/>
              <a:gd name="T41" fmla="*/ 162242 h 580"/>
              <a:gd name="T42" fmla="*/ 138692 w 529"/>
              <a:gd name="T43" fmla="*/ 166053 h 580"/>
              <a:gd name="T44" fmla="*/ 130739 w 529"/>
              <a:gd name="T45" fmla="*/ 166053 h 580"/>
              <a:gd name="T46" fmla="*/ 119288 w 529"/>
              <a:gd name="T47" fmla="*/ 164148 h 580"/>
              <a:gd name="T48" fmla="*/ 107836 w 529"/>
              <a:gd name="T49" fmla="*/ 162242 h 580"/>
              <a:gd name="T50" fmla="*/ 108790 w 529"/>
              <a:gd name="T51" fmla="*/ 184150 h 580"/>
              <a:gd name="T52" fmla="*/ 19086 w 529"/>
              <a:gd name="T53" fmla="*/ 154940 h 580"/>
              <a:gd name="T54" fmla="*/ 26402 w 529"/>
              <a:gd name="T55" fmla="*/ 138112 h 580"/>
              <a:gd name="T56" fmla="*/ 24812 w 529"/>
              <a:gd name="T57" fmla="*/ 125095 h 580"/>
              <a:gd name="T58" fmla="*/ 0 w 529"/>
              <a:gd name="T59" fmla="*/ 100330 h 580"/>
              <a:gd name="T60" fmla="*/ 0 w 529"/>
              <a:gd name="T61" fmla="*/ 35242 h 580"/>
              <a:gd name="T62" fmla="*/ 16541 w 529"/>
              <a:gd name="T63" fmla="*/ 17462 h 580"/>
              <a:gd name="T64" fmla="*/ 37218 w 529"/>
              <a:gd name="T65" fmla="*/ 7937 h 580"/>
              <a:gd name="T66" fmla="*/ 59167 w 529"/>
              <a:gd name="T67" fmla="*/ 0 h 580"/>
              <a:gd name="T68" fmla="*/ 87796 w 529"/>
              <a:gd name="T69" fmla="*/ 4127 h 580"/>
              <a:gd name="T70" fmla="*/ 113562 w 529"/>
              <a:gd name="T71" fmla="*/ 6350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9"/>
              <a:gd name="T109" fmla="*/ 0 h 580"/>
              <a:gd name="T110" fmla="*/ 529 w 529"/>
              <a:gd name="T111" fmla="*/ 580 h 5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round/>
            <a:headEnd/>
            <a:tailEnd/>
          </a:ln>
        </p:spPr>
        <p:txBody>
          <a:bodyPr/>
          <a:lstStyle/>
          <a:p>
            <a:endParaRPr lang="zh-CN" altLang="en-US"/>
          </a:p>
        </p:txBody>
      </p:sp>
      <p:sp>
        <p:nvSpPr>
          <p:cNvPr id="2078" name="Freeform 151"/>
          <p:cNvSpPr>
            <a:spLocks/>
          </p:cNvSpPr>
          <p:nvPr/>
        </p:nvSpPr>
        <p:spPr bwMode="auto">
          <a:xfrm>
            <a:off x="495300" y="4641850"/>
            <a:ext cx="9525" cy="1588"/>
          </a:xfrm>
          <a:custGeom>
            <a:avLst/>
            <a:gdLst>
              <a:gd name="T0" fmla="*/ 9525 w 30"/>
              <a:gd name="T1" fmla="*/ 529 h 6"/>
              <a:gd name="T2" fmla="*/ 7303 w 30"/>
              <a:gd name="T3" fmla="*/ 1588 h 6"/>
              <a:gd name="T4" fmla="*/ 2540 w 30"/>
              <a:gd name="T5" fmla="*/ 1323 h 6"/>
              <a:gd name="T6" fmla="*/ 635 w 30"/>
              <a:gd name="T7" fmla="*/ 1588 h 6"/>
              <a:gd name="T8" fmla="*/ 0 w 30"/>
              <a:gd name="T9" fmla="*/ 265 h 6"/>
              <a:gd name="T10" fmla="*/ 2858 w 30"/>
              <a:gd name="T11" fmla="*/ 0 h 6"/>
              <a:gd name="T12" fmla="*/ 9525 w 30"/>
              <a:gd name="T13" fmla="*/ 529 h 6"/>
              <a:gd name="T14" fmla="*/ 0 60000 65536"/>
              <a:gd name="T15" fmla="*/ 0 60000 65536"/>
              <a:gd name="T16" fmla="*/ 0 60000 65536"/>
              <a:gd name="T17" fmla="*/ 0 60000 65536"/>
              <a:gd name="T18" fmla="*/ 0 60000 65536"/>
              <a:gd name="T19" fmla="*/ 0 60000 65536"/>
              <a:gd name="T20" fmla="*/ 0 60000 65536"/>
              <a:gd name="T21" fmla="*/ 0 w 30"/>
              <a:gd name="T22" fmla="*/ 0 h 6"/>
              <a:gd name="T23" fmla="*/ 30 w 3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9" name="Freeform 152"/>
          <p:cNvSpPr>
            <a:spLocks/>
          </p:cNvSpPr>
          <p:nvPr/>
        </p:nvSpPr>
        <p:spPr bwMode="auto">
          <a:xfrm>
            <a:off x="492125" y="4635500"/>
            <a:ext cx="3175" cy="6350"/>
          </a:xfrm>
          <a:custGeom>
            <a:avLst/>
            <a:gdLst>
              <a:gd name="T0" fmla="*/ 3175 w 11"/>
              <a:gd name="T1" fmla="*/ 0 h 22"/>
              <a:gd name="T2" fmla="*/ 866 w 11"/>
              <a:gd name="T3" fmla="*/ 1732 h 22"/>
              <a:gd name="T4" fmla="*/ 866 w 11"/>
              <a:gd name="T5" fmla="*/ 3464 h 22"/>
              <a:gd name="T6" fmla="*/ 577 w 11"/>
              <a:gd name="T7" fmla="*/ 6350 h 22"/>
              <a:gd name="T8" fmla="*/ 0 w 11"/>
              <a:gd name="T9" fmla="*/ 2309 h 22"/>
              <a:gd name="T10" fmla="*/ 0 w 11"/>
              <a:gd name="T11" fmla="*/ 289 h 22"/>
              <a:gd name="T12" fmla="*/ 3175 w 11"/>
              <a:gd name="T13" fmla="*/ 0 h 22"/>
              <a:gd name="T14" fmla="*/ 0 60000 65536"/>
              <a:gd name="T15" fmla="*/ 0 60000 65536"/>
              <a:gd name="T16" fmla="*/ 0 60000 65536"/>
              <a:gd name="T17" fmla="*/ 0 60000 65536"/>
              <a:gd name="T18" fmla="*/ 0 60000 65536"/>
              <a:gd name="T19" fmla="*/ 0 60000 65536"/>
              <a:gd name="T20" fmla="*/ 0 60000 65536"/>
              <a:gd name="T21" fmla="*/ 0 w 11"/>
              <a:gd name="T22" fmla="*/ 0 h 22"/>
              <a:gd name="T23" fmla="*/ 11 w 1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0" name="Freeform 153"/>
          <p:cNvSpPr>
            <a:spLocks/>
          </p:cNvSpPr>
          <p:nvPr/>
        </p:nvSpPr>
        <p:spPr bwMode="auto">
          <a:xfrm>
            <a:off x="484188" y="4613275"/>
            <a:ext cx="4762" cy="12700"/>
          </a:xfrm>
          <a:custGeom>
            <a:avLst/>
            <a:gdLst>
              <a:gd name="T0" fmla="*/ 0 w 13"/>
              <a:gd name="T1" fmla="*/ 0 h 42"/>
              <a:gd name="T2" fmla="*/ 3297 w 13"/>
              <a:gd name="T3" fmla="*/ 7257 h 42"/>
              <a:gd name="T4" fmla="*/ 4762 w 13"/>
              <a:gd name="T5" fmla="*/ 12700 h 42"/>
              <a:gd name="T6" fmla="*/ 2198 w 13"/>
              <a:gd name="T7" fmla="*/ 9071 h 42"/>
              <a:gd name="T8" fmla="*/ 0 w 13"/>
              <a:gd name="T9" fmla="*/ 0 h 42"/>
              <a:gd name="T10" fmla="*/ 0 60000 65536"/>
              <a:gd name="T11" fmla="*/ 0 60000 65536"/>
              <a:gd name="T12" fmla="*/ 0 60000 65536"/>
              <a:gd name="T13" fmla="*/ 0 60000 65536"/>
              <a:gd name="T14" fmla="*/ 0 60000 65536"/>
              <a:gd name="T15" fmla="*/ 0 w 13"/>
              <a:gd name="T16" fmla="*/ 0 h 42"/>
              <a:gd name="T17" fmla="*/ 13 w 13"/>
              <a:gd name="T18" fmla="*/ 42 h 42"/>
            </a:gdLst>
            <a:ahLst/>
            <a:cxnLst>
              <a:cxn ang="T10">
                <a:pos x="T0" y="T1"/>
              </a:cxn>
              <a:cxn ang="T11">
                <a:pos x="T2" y="T3"/>
              </a:cxn>
              <a:cxn ang="T12">
                <a:pos x="T4" y="T5"/>
              </a:cxn>
              <a:cxn ang="T13">
                <a:pos x="T6" y="T7"/>
              </a:cxn>
              <a:cxn ang="T14">
                <a:pos x="T8" y="T9"/>
              </a:cxn>
            </a:cxnLst>
            <a:rect l="T15" t="T16" r="T17" b="T18"/>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1" name="Freeform 154"/>
          <p:cNvSpPr>
            <a:spLocks/>
          </p:cNvSpPr>
          <p:nvPr/>
        </p:nvSpPr>
        <p:spPr bwMode="auto">
          <a:xfrm>
            <a:off x="466725" y="4598988"/>
            <a:ext cx="19050" cy="11112"/>
          </a:xfrm>
          <a:custGeom>
            <a:avLst/>
            <a:gdLst>
              <a:gd name="T0" fmla="*/ 19050 w 56"/>
              <a:gd name="T1" fmla="*/ 0 h 36"/>
              <a:gd name="T2" fmla="*/ 15308 w 56"/>
              <a:gd name="T3" fmla="*/ 6173 h 36"/>
              <a:gd name="T4" fmla="*/ 15988 w 56"/>
              <a:gd name="T5" fmla="*/ 8025 h 36"/>
              <a:gd name="T6" fmla="*/ 15988 w 56"/>
              <a:gd name="T7" fmla="*/ 8951 h 36"/>
              <a:gd name="T8" fmla="*/ 17349 w 56"/>
              <a:gd name="T9" fmla="*/ 11112 h 36"/>
              <a:gd name="T10" fmla="*/ 14628 w 56"/>
              <a:gd name="T11" fmla="*/ 7408 h 36"/>
              <a:gd name="T12" fmla="*/ 10886 w 56"/>
              <a:gd name="T13" fmla="*/ 7408 h 36"/>
              <a:gd name="T14" fmla="*/ 6804 w 56"/>
              <a:gd name="T15" fmla="*/ 6173 h 36"/>
              <a:gd name="T16" fmla="*/ 0 w 56"/>
              <a:gd name="T17" fmla="*/ 5865 h 36"/>
              <a:gd name="T18" fmla="*/ 6804 w 56"/>
              <a:gd name="T19" fmla="*/ 2161 h 36"/>
              <a:gd name="T20" fmla="*/ 19050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36"/>
              <a:gd name="T35" fmla="*/ 56 w 56"/>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2" name="Freeform 155"/>
          <p:cNvSpPr>
            <a:spLocks/>
          </p:cNvSpPr>
          <p:nvPr/>
        </p:nvSpPr>
        <p:spPr bwMode="auto">
          <a:xfrm>
            <a:off x="458788" y="4581525"/>
            <a:ext cx="31750" cy="11113"/>
          </a:xfrm>
          <a:custGeom>
            <a:avLst/>
            <a:gdLst>
              <a:gd name="T0" fmla="*/ 31750 w 96"/>
              <a:gd name="T1" fmla="*/ 5557 h 34"/>
              <a:gd name="T2" fmla="*/ 30427 w 96"/>
              <a:gd name="T3" fmla="*/ 9479 h 34"/>
              <a:gd name="T4" fmla="*/ 26789 w 96"/>
              <a:gd name="T5" fmla="*/ 11113 h 34"/>
              <a:gd name="T6" fmla="*/ 21828 w 96"/>
              <a:gd name="T7" fmla="*/ 7844 h 34"/>
              <a:gd name="T8" fmla="*/ 15544 w 96"/>
              <a:gd name="T9" fmla="*/ 5557 h 34"/>
              <a:gd name="T10" fmla="*/ 4961 w 96"/>
              <a:gd name="T11" fmla="*/ 5557 h 34"/>
              <a:gd name="T12" fmla="*/ 0 w 96"/>
              <a:gd name="T13" fmla="*/ 5883 h 34"/>
              <a:gd name="T14" fmla="*/ 7938 w 96"/>
              <a:gd name="T15" fmla="*/ 2942 h 34"/>
              <a:gd name="T16" fmla="*/ 13560 w 96"/>
              <a:gd name="T17" fmla="*/ 1307 h 34"/>
              <a:gd name="T18" fmla="*/ 12898 w 96"/>
              <a:gd name="T19" fmla="*/ 0 h 34"/>
              <a:gd name="T20" fmla="*/ 18521 w 96"/>
              <a:gd name="T21" fmla="*/ 2288 h 34"/>
              <a:gd name="T22" fmla="*/ 17859 w 96"/>
              <a:gd name="T23" fmla="*/ 654 h 34"/>
              <a:gd name="T24" fmla="*/ 22490 w 96"/>
              <a:gd name="T25" fmla="*/ 2942 h 34"/>
              <a:gd name="T26" fmla="*/ 26128 w 96"/>
              <a:gd name="T27" fmla="*/ 2942 h 34"/>
              <a:gd name="T28" fmla="*/ 31750 w 96"/>
              <a:gd name="T29" fmla="*/ 555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6"/>
              <a:gd name="T46" fmla="*/ 0 h 34"/>
              <a:gd name="T47" fmla="*/ 96 w 96"/>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3" name="Freeform 156"/>
          <p:cNvSpPr>
            <a:spLocks/>
          </p:cNvSpPr>
          <p:nvPr/>
        </p:nvSpPr>
        <p:spPr bwMode="auto">
          <a:xfrm>
            <a:off x="403225" y="4597400"/>
            <a:ext cx="17463" cy="34925"/>
          </a:xfrm>
          <a:custGeom>
            <a:avLst/>
            <a:gdLst>
              <a:gd name="T0" fmla="*/ 17463 w 56"/>
              <a:gd name="T1" fmla="*/ 6490 h 113"/>
              <a:gd name="T2" fmla="*/ 12162 w 56"/>
              <a:gd name="T3" fmla="*/ 2473 h 113"/>
              <a:gd name="T4" fmla="*/ 5925 w 56"/>
              <a:gd name="T5" fmla="*/ 3400 h 113"/>
              <a:gd name="T6" fmla="*/ 2495 w 56"/>
              <a:gd name="T7" fmla="*/ 8963 h 113"/>
              <a:gd name="T8" fmla="*/ 1871 w 56"/>
              <a:gd name="T9" fmla="*/ 16999 h 113"/>
              <a:gd name="T10" fmla="*/ 2495 w 56"/>
              <a:gd name="T11" fmla="*/ 23180 h 113"/>
              <a:gd name="T12" fmla="*/ 4678 w 56"/>
              <a:gd name="T13" fmla="*/ 28125 h 113"/>
              <a:gd name="T14" fmla="*/ 7484 w 56"/>
              <a:gd name="T15" fmla="*/ 20399 h 113"/>
              <a:gd name="T16" fmla="*/ 10914 w 56"/>
              <a:gd name="T17" fmla="*/ 16072 h 113"/>
              <a:gd name="T18" fmla="*/ 16527 w 56"/>
              <a:gd name="T19" fmla="*/ 12981 h 113"/>
              <a:gd name="T20" fmla="*/ 11850 w 56"/>
              <a:gd name="T21" fmla="*/ 19162 h 113"/>
              <a:gd name="T22" fmla="*/ 6860 w 56"/>
              <a:gd name="T23" fmla="*/ 24417 h 113"/>
              <a:gd name="T24" fmla="*/ 6549 w 56"/>
              <a:gd name="T25" fmla="*/ 29362 h 113"/>
              <a:gd name="T26" fmla="*/ 8732 w 56"/>
              <a:gd name="T27" fmla="*/ 33998 h 113"/>
              <a:gd name="T28" fmla="*/ 11538 w 56"/>
              <a:gd name="T29" fmla="*/ 34925 h 113"/>
              <a:gd name="T30" fmla="*/ 4366 w 56"/>
              <a:gd name="T31" fmla="*/ 33071 h 113"/>
              <a:gd name="T32" fmla="*/ 624 w 56"/>
              <a:gd name="T33" fmla="*/ 25653 h 113"/>
              <a:gd name="T34" fmla="*/ 0 w 56"/>
              <a:gd name="T35" fmla="*/ 16072 h 113"/>
              <a:gd name="T36" fmla="*/ 624 w 56"/>
              <a:gd name="T37" fmla="*/ 7418 h 113"/>
              <a:gd name="T38" fmla="*/ 4678 w 56"/>
              <a:gd name="T39" fmla="*/ 1545 h 113"/>
              <a:gd name="T40" fmla="*/ 9979 w 56"/>
              <a:gd name="T41" fmla="*/ 0 h 113"/>
              <a:gd name="T42" fmla="*/ 14968 w 56"/>
              <a:gd name="T43" fmla="*/ 927 h 113"/>
              <a:gd name="T44" fmla="*/ 17463 w 56"/>
              <a:gd name="T45" fmla="*/ 6490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
              <a:gd name="T70" fmla="*/ 0 h 113"/>
              <a:gd name="T71" fmla="*/ 56 w 56"/>
              <a:gd name="T72" fmla="*/ 113 h 1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4" name="Freeform 157"/>
          <p:cNvSpPr>
            <a:spLocks/>
          </p:cNvSpPr>
          <p:nvPr/>
        </p:nvSpPr>
        <p:spPr bwMode="auto">
          <a:xfrm>
            <a:off x="396875" y="4591050"/>
            <a:ext cx="28575" cy="49213"/>
          </a:xfrm>
          <a:custGeom>
            <a:avLst/>
            <a:gdLst>
              <a:gd name="T0" fmla="*/ 28575 w 91"/>
              <a:gd name="T1" fmla="*/ 12223 h 153"/>
              <a:gd name="T2" fmla="*/ 23865 w 91"/>
              <a:gd name="T3" fmla="*/ 4181 h 153"/>
              <a:gd name="T4" fmla="*/ 16957 w 91"/>
              <a:gd name="T5" fmla="*/ 2252 h 153"/>
              <a:gd name="T6" fmla="*/ 7536 w 91"/>
              <a:gd name="T7" fmla="*/ 3860 h 153"/>
              <a:gd name="T8" fmla="*/ 4396 w 91"/>
              <a:gd name="T9" fmla="*/ 8041 h 153"/>
              <a:gd name="T10" fmla="*/ 2198 w 91"/>
              <a:gd name="T11" fmla="*/ 15439 h 153"/>
              <a:gd name="T12" fmla="*/ 2198 w 91"/>
              <a:gd name="T13" fmla="*/ 21229 h 153"/>
              <a:gd name="T14" fmla="*/ 3454 w 91"/>
              <a:gd name="T15" fmla="*/ 25411 h 153"/>
              <a:gd name="T16" fmla="*/ 3454 w 91"/>
              <a:gd name="T17" fmla="*/ 31522 h 153"/>
              <a:gd name="T18" fmla="*/ 4710 w 91"/>
              <a:gd name="T19" fmla="*/ 38598 h 153"/>
              <a:gd name="T20" fmla="*/ 10676 w 91"/>
              <a:gd name="T21" fmla="*/ 45675 h 153"/>
              <a:gd name="T22" fmla="*/ 14759 w 91"/>
              <a:gd name="T23" fmla="*/ 45675 h 153"/>
              <a:gd name="T24" fmla="*/ 19783 w 91"/>
              <a:gd name="T25" fmla="*/ 45675 h 153"/>
              <a:gd name="T26" fmla="*/ 19783 w 91"/>
              <a:gd name="T27" fmla="*/ 46318 h 153"/>
              <a:gd name="T28" fmla="*/ 16015 w 91"/>
              <a:gd name="T29" fmla="*/ 49213 h 153"/>
              <a:gd name="T30" fmla="*/ 11304 w 91"/>
              <a:gd name="T31" fmla="*/ 48570 h 153"/>
              <a:gd name="T32" fmla="*/ 5966 w 91"/>
              <a:gd name="T33" fmla="*/ 46318 h 153"/>
              <a:gd name="T34" fmla="*/ 1884 w 91"/>
              <a:gd name="T35" fmla="*/ 38920 h 153"/>
              <a:gd name="T36" fmla="*/ 1570 w 91"/>
              <a:gd name="T37" fmla="*/ 27662 h 153"/>
              <a:gd name="T38" fmla="*/ 0 w 91"/>
              <a:gd name="T39" fmla="*/ 19943 h 153"/>
              <a:gd name="T40" fmla="*/ 0 w 91"/>
              <a:gd name="T41" fmla="*/ 13188 h 153"/>
              <a:gd name="T42" fmla="*/ 2826 w 91"/>
              <a:gd name="T43" fmla="*/ 7398 h 153"/>
              <a:gd name="T44" fmla="*/ 5652 w 91"/>
              <a:gd name="T45" fmla="*/ 2252 h 153"/>
              <a:gd name="T46" fmla="*/ 13188 w 91"/>
              <a:gd name="T47" fmla="*/ 0 h 153"/>
              <a:gd name="T48" fmla="*/ 23865 w 91"/>
              <a:gd name="T49" fmla="*/ 1608 h 153"/>
              <a:gd name="T50" fmla="*/ 27947 w 91"/>
              <a:gd name="T51" fmla="*/ 4181 h 153"/>
              <a:gd name="T52" fmla="*/ 28575 w 91"/>
              <a:gd name="T53" fmla="*/ 12223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1"/>
              <a:gd name="T82" fmla="*/ 0 h 153"/>
              <a:gd name="T83" fmla="*/ 91 w 91"/>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5" name="Freeform 158"/>
          <p:cNvSpPr>
            <a:spLocks/>
          </p:cNvSpPr>
          <p:nvPr/>
        </p:nvSpPr>
        <p:spPr bwMode="auto">
          <a:xfrm>
            <a:off x="414338" y="4643438"/>
            <a:ext cx="26987" cy="41275"/>
          </a:xfrm>
          <a:custGeom>
            <a:avLst/>
            <a:gdLst>
              <a:gd name="T0" fmla="*/ 0 w 83"/>
              <a:gd name="T1" fmla="*/ 0 h 127"/>
              <a:gd name="T2" fmla="*/ 3251 w 83"/>
              <a:gd name="T3" fmla="*/ 8775 h 127"/>
              <a:gd name="T4" fmla="*/ 8779 w 83"/>
              <a:gd name="T5" fmla="*/ 18525 h 127"/>
              <a:gd name="T6" fmla="*/ 14632 w 83"/>
              <a:gd name="T7" fmla="*/ 26975 h 127"/>
              <a:gd name="T8" fmla="*/ 22760 w 83"/>
              <a:gd name="T9" fmla="*/ 37700 h 127"/>
              <a:gd name="T10" fmla="*/ 26987 w 83"/>
              <a:gd name="T11" fmla="*/ 41275 h 127"/>
              <a:gd name="T12" fmla="*/ 17883 w 83"/>
              <a:gd name="T13" fmla="*/ 36725 h 127"/>
              <a:gd name="T14" fmla="*/ 10730 w 83"/>
              <a:gd name="T15" fmla="*/ 26650 h 127"/>
              <a:gd name="T16" fmla="*/ 3902 w 83"/>
              <a:gd name="T17" fmla="*/ 14950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3"/>
              <a:gd name="T31" fmla="*/ 0 h 127"/>
              <a:gd name="T32" fmla="*/ 83 w 83"/>
              <a:gd name="T33" fmla="*/ 127 h 1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6" name="Freeform 159"/>
          <p:cNvSpPr>
            <a:spLocks/>
          </p:cNvSpPr>
          <p:nvPr/>
        </p:nvSpPr>
        <p:spPr bwMode="auto">
          <a:xfrm>
            <a:off x="333375" y="4505325"/>
            <a:ext cx="150813" cy="152400"/>
          </a:xfrm>
          <a:custGeom>
            <a:avLst/>
            <a:gdLst>
              <a:gd name="T0" fmla="*/ 138824 w 478"/>
              <a:gd name="T1" fmla="*/ 43815 h 480"/>
              <a:gd name="T2" fmla="*/ 115792 w 478"/>
              <a:gd name="T3" fmla="*/ 40322 h 480"/>
              <a:gd name="T4" fmla="*/ 100963 w 478"/>
              <a:gd name="T5" fmla="*/ 42228 h 480"/>
              <a:gd name="T6" fmla="*/ 91497 w 478"/>
              <a:gd name="T7" fmla="*/ 53340 h 480"/>
              <a:gd name="T8" fmla="*/ 97177 w 478"/>
              <a:gd name="T9" fmla="*/ 66358 h 480"/>
              <a:gd name="T10" fmla="*/ 104433 w 478"/>
              <a:gd name="T11" fmla="*/ 71120 h 480"/>
              <a:gd name="T12" fmla="*/ 106642 w 478"/>
              <a:gd name="T13" fmla="*/ 83185 h 480"/>
              <a:gd name="T14" fmla="*/ 102225 w 478"/>
              <a:gd name="T15" fmla="*/ 91123 h 480"/>
              <a:gd name="T16" fmla="*/ 105695 w 478"/>
              <a:gd name="T17" fmla="*/ 103188 h 480"/>
              <a:gd name="T18" fmla="*/ 96546 w 478"/>
              <a:gd name="T19" fmla="*/ 103188 h 480"/>
              <a:gd name="T20" fmla="*/ 94022 w 478"/>
              <a:gd name="T21" fmla="*/ 89535 h 480"/>
              <a:gd name="T22" fmla="*/ 88342 w 478"/>
              <a:gd name="T23" fmla="*/ 83185 h 480"/>
              <a:gd name="T24" fmla="*/ 76669 w 478"/>
              <a:gd name="T25" fmla="*/ 83185 h 480"/>
              <a:gd name="T26" fmla="*/ 65941 w 478"/>
              <a:gd name="T27" fmla="*/ 86043 h 480"/>
              <a:gd name="T28" fmla="*/ 62155 w 478"/>
              <a:gd name="T29" fmla="*/ 95568 h 480"/>
              <a:gd name="T30" fmla="*/ 60893 w 478"/>
              <a:gd name="T31" fmla="*/ 108268 h 480"/>
              <a:gd name="T32" fmla="*/ 62155 w 478"/>
              <a:gd name="T33" fmla="*/ 117475 h 480"/>
              <a:gd name="T34" fmla="*/ 62155 w 478"/>
              <a:gd name="T35" fmla="*/ 124143 h 480"/>
              <a:gd name="T36" fmla="*/ 61524 w 478"/>
              <a:gd name="T37" fmla="*/ 132080 h 480"/>
              <a:gd name="T38" fmla="*/ 54267 w 478"/>
              <a:gd name="T39" fmla="*/ 139383 h 480"/>
              <a:gd name="T40" fmla="*/ 49219 w 478"/>
              <a:gd name="T41" fmla="*/ 143828 h 480"/>
              <a:gd name="T42" fmla="*/ 36283 w 478"/>
              <a:gd name="T43" fmla="*/ 152400 h 480"/>
              <a:gd name="T44" fmla="*/ 11674 w 478"/>
              <a:gd name="T45" fmla="*/ 126683 h 480"/>
              <a:gd name="T46" fmla="*/ 4417 w 478"/>
              <a:gd name="T47" fmla="*/ 106045 h 480"/>
              <a:gd name="T48" fmla="*/ 1578 w 478"/>
              <a:gd name="T49" fmla="*/ 72708 h 480"/>
              <a:gd name="T50" fmla="*/ 0 w 478"/>
              <a:gd name="T51" fmla="*/ 48895 h 480"/>
              <a:gd name="T52" fmla="*/ 2840 w 478"/>
              <a:gd name="T53" fmla="*/ 26035 h 480"/>
              <a:gd name="T54" fmla="*/ 9465 w 478"/>
              <a:gd name="T55" fmla="*/ 13335 h 480"/>
              <a:gd name="T56" fmla="*/ 24610 w 478"/>
              <a:gd name="T57" fmla="*/ 4763 h 480"/>
              <a:gd name="T58" fmla="*/ 38177 w 478"/>
              <a:gd name="T59" fmla="*/ 2223 h 480"/>
              <a:gd name="T60" fmla="*/ 64364 w 478"/>
              <a:gd name="T61" fmla="*/ 0 h 480"/>
              <a:gd name="T62" fmla="*/ 89920 w 478"/>
              <a:gd name="T63" fmla="*/ 1588 h 480"/>
              <a:gd name="T64" fmla="*/ 122102 w 478"/>
              <a:gd name="T65" fmla="*/ 6985 h 480"/>
              <a:gd name="T66" fmla="*/ 136300 w 478"/>
              <a:gd name="T67" fmla="*/ 13970 h 480"/>
              <a:gd name="T68" fmla="*/ 143556 w 478"/>
              <a:gd name="T69" fmla="*/ 21273 h 480"/>
              <a:gd name="T70" fmla="*/ 150813 w 478"/>
              <a:gd name="T71" fmla="*/ 32385 h 480"/>
              <a:gd name="T72" fmla="*/ 149866 w 478"/>
              <a:gd name="T73" fmla="*/ 38100 h 480"/>
              <a:gd name="T74" fmla="*/ 138824 w 478"/>
              <a:gd name="T75" fmla="*/ 43815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8"/>
              <a:gd name="T115" fmla="*/ 0 h 480"/>
              <a:gd name="T116" fmla="*/ 478 w 478"/>
              <a:gd name="T117" fmla="*/ 480 h 4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7" name="Freeform 160"/>
          <p:cNvSpPr>
            <a:spLocks/>
          </p:cNvSpPr>
          <p:nvPr/>
        </p:nvSpPr>
        <p:spPr bwMode="auto">
          <a:xfrm>
            <a:off x="336550" y="4506913"/>
            <a:ext cx="144463" cy="146050"/>
          </a:xfrm>
          <a:custGeom>
            <a:avLst/>
            <a:gdLst>
              <a:gd name="T0" fmla="*/ 138430 w 455"/>
              <a:gd name="T1" fmla="*/ 21908 h 460"/>
              <a:gd name="T2" fmla="*/ 140970 w 455"/>
              <a:gd name="T3" fmla="*/ 34290 h 460"/>
              <a:gd name="T4" fmla="*/ 107633 w 455"/>
              <a:gd name="T5" fmla="*/ 35878 h 460"/>
              <a:gd name="T6" fmla="*/ 78423 w 455"/>
              <a:gd name="T7" fmla="*/ 28575 h 460"/>
              <a:gd name="T8" fmla="*/ 92393 w 455"/>
              <a:gd name="T9" fmla="*/ 33338 h 460"/>
              <a:gd name="T10" fmla="*/ 95885 w 455"/>
              <a:gd name="T11" fmla="*/ 38100 h 460"/>
              <a:gd name="T12" fmla="*/ 81280 w 455"/>
              <a:gd name="T13" fmla="*/ 36830 h 460"/>
              <a:gd name="T14" fmla="*/ 78105 w 455"/>
              <a:gd name="T15" fmla="*/ 38735 h 460"/>
              <a:gd name="T16" fmla="*/ 86360 w 455"/>
              <a:gd name="T17" fmla="*/ 48895 h 460"/>
              <a:gd name="T18" fmla="*/ 83820 w 455"/>
              <a:gd name="T19" fmla="*/ 51118 h 460"/>
              <a:gd name="T20" fmla="*/ 91758 w 455"/>
              <a:gd name="T21" fmla="*/ 63183 h 460"/>
              <a:gd name="T22" fmla="*/ 65088 w 455"/>
              <a:gd name="T23" fmla="*/ 57468 h 460"/>
              <a:gd name="T24" fmla="*/ 100013 w 455"/>
              <a:gd name="T25" fmla="*/ 70485 h 460"/>
              <a:gd name="T26" fmla="*/ 80645 w 455"/>
              <a:gd name="T27" fmla="*/ 67945 h 460"/>
              <a:gd name="T28" fmla="*/ 98108 w 455"/>
              <a:gd name="T29" fmla="*/ 76835 h 460"/>
              <a:gd name="T30" fmla="*/ 92393 w 455"/>
              <a:gd name="T31" fmla="*/ 80962 h 460"/>
              <a:gd name="T32" fmla="*/ 64135 w 455"/>
              <a:gd name="T33" fmla="*/ 78105 h 460"/>
              <a:gd name="T34" fmla="*/ 43498 w 455"/>
              <a:gd name="T35" fmla="*/ 80327 h 460"/>
              <a:gd name="T36" fmla="*/ 44768 w 455"/>
              <a:gd name="T37" fmla="*/ 86043 h 460"/>
              <a:gd name="T38" fmla="*/ 40005 w 455"/>
              <a:gd name="T39" fmla="*/ 88900 h 460"/>
              <a:gd name="T40" fmla="*/ 56515 w 455"/>
              <a:gd name="T41" fmla="*/ 100648 h 460"/>
              <a:gd name="T42" fmla="*/ 41593 w 455"/>
              <a:gd name="T43" fmla="*/ 100013 h 460"/>
              <a:gd name="T44" fmla="*/ 56515 w 455"/>
              <a:gd name="T45" fmla="*/ 115888 h 460"/>
              <a:gd name="T46" fmla="*/ 46038 w 455"/>
              <a:gd name="T47" fmla="*/ 115253 h 460"/>
              <a:gd name="T48" fmla="*/ 50483 w 455"/>
              <a:gd name="T49" fmla="*/ 132715 h 460"/>
              <a:gd name="T50" fmla="*/ 31750 w 455"/>
              <a:gd name="T51" fmla="*/ 106998 h 460"/>
              <a:gd name="T52" fmla="*/ 49530 w 455"/>
              <a:gd name="T53" fmla="*/ 136208 h 460"/>
              <a:gd name="T54" fmla="*/ 27940 w 455"/>
              <a:gd name="T55" fmla="*/ 125413 h 460"/>
              <a:gd name="T56" fmla="*/ 33020 w 455"/>
              <a:gd name="T57" fmla="*/ 136525 h 460"/>
              <a:gd name="T58" fmla="*/ 21908 w 455"/>
              <a:gd name="T59" fmla="*/ 136208 h 460"/>
              <a:gd name="T60" fmla="*/ 3810 w 455"/>
              <a:gd name="T61" fmla="*/ 87313 h 460"/>
              <a:gd name="T62" fmla="*/ 12383 w 455"/>
              <a:gd name="T63" fmla="*/ 57468 h 460"/>
              <a:gd name="T64" fmla="*/ 27940 w 455"/>
              <a:gd name="T65" fmla="*/ 60008 h 460"/>
              <a:gd name="T66" fmla="*/ 1588 w 455"/>
              <a:gd name="T67" fmla="*/ 50165 h 460"/>
              <a:gd name="T68" fmla="*/ 19368 w 455"/>
              <a:gd name="T69" fmla="*/ 31750 h 460"/>
              <a:gd name="T70" fmla="*/ 30798 w 455"/>
              <a:gd name="T71" fmla="*/ 31750 h 460"/>
              <a:gd name="T72" fmla="*/ 6668 w 455"/>
              <a:gd name="T73" fmla="*/ 15558 h 460"/>
              <a:gd name="T74" fmla="*/ 35243 w 455"/>
              <a:gd name="T75" fmla="*/ 8890 h 460"/>
              <a:gd name="T76" fmla="*/ 27305 w 455"/>
              <a:gd name="T77" fmla="*/ 3175 h 460"/>
              <a:gd name="T78" fmla="*/ 62865 w 455"/>
              <a:gd name="T79" fmla="*/ 2540 h 460"/>
              <a:gd name="T80" fmla="*/ 76518 w 455"/>
              <a:gd name="T81" fmla="*/ 7303 h 460"/>
              <a:gd name="T82" fmla="*/ 79058 w 455"/>
              <a:gd name="T83" fmla="*/ 635 h 460"/>
              <a:gd name="T84" fmla="*/ 106998 w 455"/>
              <a:gd name="T85" fmla="*/ 11748 h 460"/>
              <a:gd name="T86" fmla="*/ 102235 w 455"/>
              <a:gd name="T87" fmla="*/ 3175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5"/>
              <a:gd name="T133" fmla="*/ 0 h 460"/>
              <a:gd name="T134" fmla="*/ 455 w 455"/>
              <a:gd name="T135" fmla="*/ 460 h 4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8" name="Group 161"/>
          <p:cNvGrpSpPr>
            <a:grpSpLocks/>
          </p:cNvGrpSpPr>
          <p:nvPr/>
        </p:nvGrpSpPr>
        <p:grpSpPr bwMode="auto">
          <a:xfrm>
            <a:off x="630238" y="4876800"/>
            <a:ext cx="157162" cy="96838"/>
            <a:chOff x="377" y="1962"/>
            <a:chExt cx="99" cy="61"/>
          </a:xfrm>
        </p:grpSpPr>
        <p:sp>
          <p:nvSpPr>
            <p:cNvPr id="2306" name="Freeform 162"/>
            <p:cNvSpPr>
              <a:spLocks/>
            </p:cNvSpPr>
            <p:nvPr/>
          </p:nvSpPr>
          <p:spPr bwMode="auto">
            <a:xfrm>
              <a:off x="377" y="1962"/>
              <a:ext cx="99" cy="61"/>
            </a:xfrm>
            <a:custGeom>
              <a:avLst/>
              <a:gdLst>
                <a:gd name="T0" fmla="*/ 0 w 497"/>
                <a:gd name="T1" fmla="*/ 36 h 305"/>
                <a:gd name="T2" fmla="*/ 12 w 497"/>
                <a:gd name="T3" fmla="*/ 34 h 305"/>
                <a:gd name="T4" fmla="*/ 17 w 497"/>
                <a:gd name="T5" fmla="*/ 33 h 305"/>
                <a:gd name="T6" fmla="*/ 20 w 497"/>
                <a:gd name="T7" fmla="*/ 30 h 305"/>
                <a:gd name="T8" fmla="*/ 22 w 497"/>
                <a:gd name="T9" fmla="*/ 26 h 305"/>
                <a:gd name="T10" fmla="*/ 28 w 497"/>
                <a:gd name="T11" fmla="*/ 20 h 305"/>
                <a:gd name="T12" fmla="*/ 39 w 497"/>
                <a:gd name="T13" fmla="*/ 11 h 305"/>
                <a:gd name="T14" fmla="*/ 41 w 497"/>
                <a:gd name="T15" fmla="*/ 8 h 305"/>
                <a:gd name="T16" fmla="*/ 44 w 497"/>
                <a:gd name="T17" fmla="*/ 6 h 305"/>
                <a:gd name="T18" fmla="*/ 50 w 497"/>
                <a:gd name="T19" fmla="*/ 5 h 305"/>
                <a:gd name="T20" fmla="*/ 67 w 497"/>
                <a:gd name="T21" fmla="*/ 2 h 305"/>
                <a:gd name="T22" fmla="*/ 72 w 497"/>
                <a:gd name="T23" fmla="*/ 0 h 305"/>
                <a:gd name="T24" fmla="*/ 76 w 497"/>
                <a:gd name="T25" fmla="*/ 2 h 305"/>
                <a:gd name="T26" fmla="*/ 78 w 497"/>
                <a:gd name="T27" fmla="*/ 4 h 305"/>
                <a:gd name="T28" fmla="*/ 88 w 497"/>
                <a:gd name="T29" fmla="*/ 7 h 305"/>
                <a:gd name="T30" fmla="*/ 92 w 497"/>
                <a:gd name="T31" fmla="*/ 9 h 305"/>
                <a:gd name="T32" fmla="*/ 94 w 497"/>
                <a:gd name="T33" fmla="*/ 11 h 305"/>
                <a:gd name="T34" fmla="*/ 96 w 497"/>
                <a:gd name="T35" fmla="*/ 16 h 305"/>
                <a:gd name="T36" fmla="*/ 97 w 497"/>
                <a:gd name="T37" fmla="*/ 19 h 305"/>
                <a:gd name="T38" fmla="*/ 98 w 497"/>
                <a:gd name="T39" fmla="*/ 21 h 305"/>
                <a:gd name="T40" fmla="*/ 99 w 497"/>
                <a:gd name="T41" fmla="*/ 24 h 305"/>
                <a:gd name="T42" fmla="*/ 99 w 497"/>
                <a:gd name="T43" fmla="*/ 26 h 305"/>
                <a:gd name="T44" fmla="*/ 97 w 497"/>
                <a:gd name="T45" fmla="*/ 27 h 305"/>
                <a:gd name="T46" fmla="*/ 93 w 497"/>
                <a:gd name="T47" fmla="*/ 27 h 305"/>
                <a:gd name="T48" fmla="*/ 86 w 497"/>
                <a:gd name="T49" fmla="*/ 24 h 305"/>
                <a:gd name="T50" fmla="*/ 78 w 497"/>
                <a:gd name="T51" fmla="*/ 23 h 305"/>
                <a:gd name="T52" fmla="*/ 71 w 497"/>
                <a:gd name="T53" fmla="*/ 24 h 305"/>
                <a:gd name="T54" fmla="*/ 79 w 497"/>
                <a:gd name="T55" fmla="*/ 26 h 305"/>
                <a:gd name="T56" fmla="*/ 84 w 497"/>
                <a:gd name="T57" fmla="*/ 27 h 305"/>
                <a:gd name="T58" fmla="*/ 90 w 497"/>
                <a:gd name="T59" fmla="*/ 30 h 305"/>
                <a:gd name="T60" fmla="*/ 92 w 497"/>
                <a:gd name="T61" fmla="*/ 32 h 305"/>
                <a:gd name="T62" fmla="*/ 92 w 497"/>
                <a:gd name="T63" fmla="*/ 35 h 305"/>
                <a:gd name="T64" fmla="*/ 89 w 497"/>
                <a:gd name="T65" fmla="*/ 36 h 305"/>
                <a:gd name="T66" fmla="*/ 87 w 497"/>
                <a:gd name="T67" fmla="*/ 36 h 305"/>
                <a:gd name="T68" fmla="*/ 78 w 497"/>
                <a:gd name="T69" fmla="*/ 34 h 305"/>
                <a:gd name="T70" fmla="*/ 70 w 497"/>
                <a:gd name="T71" fmla="*/ 33 h 305"/>
                <a:gd name="T72" fmla="*/ 64 w 497"/>
                <a:gd name="T73" fmla="*/ 34 h 305"/>
                <a:gd name="T74" fmla="*/ 60 w 497"/>
                <a:gd name="T75" fmla="*/ 36 h 305"/>
                <a:gd name="T76" fmla="*/ 56 w 497"/>
                <a:gd name="T77" fmla="*/ 40 h 305"/>
                <a:gd name="T78" fmla="*/ 53 w 497"/>
                <a:gd name="T79" fmla="*/ 45 h 305"/>
                <a:gd name="T80" fmla="*/ 50 w 497"/>
                <a:gd name="T81" fmla="*/ 49 h 305"/>
                <a:gd name="T82" fmla="*/ 47 w 497"/>
                <a:gd name="T83" fmla="*/ 53 h 305"/>
                <a:gd name="T84" fmla="*/ 42 w 497"/>
                <a:gd name="T85" fmla="*/ 56 h 305"/>
                <a:gd name="T86" fmla="*/ 38 w 497"/>
                <a:gd name="T87" fmla="*/ 57 h 305"/>
                <a:gd name="T88" fmla="*/ 33 w 497"/>
                <a:gd name="T89" fmla="*/ 57 h 305"/>
                <a:gd name="T90" fmla="*/ 27 w 497"/>
                <a:gd name="T91" fmla="*/ 57 h 305"/>
                <a:gd name="T92" fmla="*/ 22 w 497"/>
                <a:gd name="T93" fmla="*/ 56 h 305"/>
                <a:gd name="T94" fmla="*/ 16 w 497"/>
                <a:gd name="T95" fmla="*/ 58 h 305"/>
                <a:gd name="T96" fmla="*/ 0 w 497"/>
                <a:gd name="T97" fmla="*/ 61 h 305"/>
                <a:gd name="T98" fmla="*/ 0 w 497"/>
                <a:gd name="T99" fmla="*/ 36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7"/>
                <a:gd name="T151" fmla="*/ 0 h 305"/>
                <a:gd name="T152" fmla="*/ 497 w 497"/>
                <a:gd name="T153" fmla="*/ 305 h 3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round/>
              <a:headEnd/>
              <a:tailEnd/>
            </a:ln>
          </p:spPr>
          <p:txBody>
            <a:bodyPr/>
            <a:lstStyle/>
            <a:p>
              <a:endParaRPr lang="zh-CN" altLang="en-US"/>
            </a:p>
          </p:txBody>
        </p:sp>
        <p:sp>
          <p:nvSpPr>
            <p:cNvPr id="2307" name="Freeform 163"/>
            <p:cNvSpPr>
              <a:spLocks/>
            </p:cNvSpPr>
            <p:nvPr/>
          </p:nvSpPr>
          <p:spPr bwMode="auto">
            <a:xfrm>
              <a:off x="439" y="1973"/>
              <a:ext cx="32" cy="7"/>
            </a:xfrm>
            <a:custGeom>
              <a:avLst/>
              <a:gdLst>
                <a:gd name="T0" fmla="*/ 32 w 159"/>
                <a:gd name="T1" fmla="*/ 7 h 37"/>
                <a:gd name="T2" fmla="*/ 27 w 159"/>
                <a:gd name="T3" fmla="*/ 5 h 37"/>
                <a:gd name="T4" fmla="*/ 22 w 159"/>
                <a:gd name="T5" fmla="*/ 4 h 37"/>
                <a:gd name="T6" fmla="*/ 17 w 159"/>
                <a:gd name="T7" fmla="*/ 2 h 37"/>
                <a:gd name="T8" fmla="*/ 12 w 159"/>
                <a:gd name="T9" fmla="*/ 1 h 37"/>
                <a:gd name="T10" fmla="*/ 5 w 159"/>
                <a:gd name="T11" fmla="*/ 2 h 37"/>
                <a:gd name="T12" fmla="*/ 0 w 159"/>
                <a:gd name="T13" fmla="*/ 2 h 37"/>
                <a:gd name="T14" fmla="*/ 8 w 159"/>
                <a:gd name="T15" fmla="*/ 1 h 37"/>
                <a:gd name="T16" fmla="*/ 14 w 159"/>
                <a:gd name="T17" fmla="*/ 0 h 37"/>
                <a:gd name="T18" fmla="*/ 22 w 159"/>
                <a:gd name="T19" fmla="*/ 3 h 37"/>
                <a:gd name="T20" fmla="*/ 27 w 159"/>
                <a:gd name="T21" fmla="*/ 4 h 37"/>
                <a:gd name="T22" fmla="*/ 32 w 159"/>
                <a:gd name="T23" fmla="*/ 6 h 37"/>
                <a:gd name="T24" fmla="*/ 32 w 159"/>
                <a:gd name="T25" fmla="*/ 7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9"/>
                <a:gd name="T40" fmla="*/ 0 h 37"/>
                <a:gd name="T41" fmla="*/ 159 w 15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8" name="Freeform 164"/>
            <p:cNvSpPr>
              <a:spLocks/>
            </p:cNvSpPr>
            <p:nvPr/>
          </p:nvSpPr>
          <p:spPr bwMode="auto">
            <a:xfrm>
              <a:off x="427" y="1965"/>
              <a:ext cx="27" cy="5"/>
            </a:xfrm>
            <a:custGeom>
              <a:avLst/>
              <a:gdLst>
                <a:gd name="T0" fmla="*/ 20 w 133"/>
                <a:gd name="T1" fmla="*/ 0 h 25"/>
                <a:gd name="T2" fmla="*/ 23 w 133"/>
                <a:gd name="T3" fmla="*/ 0 h 25"/>
                <a:gd name="T4" fmla="*/ 27 w 133"/>
                <a:gd name="T5" fmla="*/ 2 h 25"/>
                <a:gd name="T6" fmla="*/ 24 w 133"/>
                <a:gd name="T7" fmla="*/ 1 h 25"/>
                <a:gd name="T8" fmla="*/ 20 w 133"/>
                <a:gd name="T9" fmla="*/ 1 h 25"/>
                <a:gd name="T10" fmla="*/ 11 w 133"/>
                <a:gd name="T11" fmla="*/ 3 h 25"/>
                <a:gd name="T12" fmla="*/ 6 w 133"/>
                <a:gd name="T13" fmla="*/ 4 h 25"/>
                <a:gd name="T14" fmla="*/ 1 w 133"/>
                <a:gd name="T15" fmla="*/ 5 h 25"/>
                <a:gd name="T16" fmla="*/ 0 w 133"/>
                <a:gd name="T17" fmla="*/ 4 h 25"/>
                <a:gd name="T18" fmla="*/ 6 w 133"/>
                <a:gd name="T19" fmla="*/ 3 h 25"/>
                <a:gd name="T20" fmla="*/ 13 w 133"/>
                <a:gd name="T21" fmla="*/ 2 h 25"/>
                <a:gd name="T22" fmla="*/ 2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3"/>
                <a:gd name="T37" fmla="*/ 0 h 25"/>
                <a:gd name="T38" fmla="*/ 133 w 133"/>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9" name="Freeform 165"/>
            <p:cNvSpPr>
              <a:spLocks/>
            </p:cNvSpPr>
            <p:nvPr/>
          </p:nvSpPr>
          <p:spPr bwMode="auto">
            <a:xfrm>
              <a:off x="438" y="1984"/>
              <a:ext cx="11" cy="2"/>
            </a:xfrm>
            <a:custGeom>
              <a:avLst/>
              <a:gdLst>
                <a:gd name="T0" fmla="*/ 11 w 53"/>
                <a:gd name="T1" fmla="*/ 1 h 12"/>
                <a:gd name="T2" fmla="*/ 10 w 53"/>
                <a:gd name="T3" fmla="*/ 2 h 12"/>
                <a:gd name="T4" fmla="*/ 6 w 53"/>
                <a:gd name="T5" fmla="*/ 2 h 12"/>
                <a:gd name="T6" fmla="*/ 1 w 53"/>
                <a:gd name="T7" fmla="*/ 2 h 12"/>
                <a:gd name="T8" fmla="*/ 0 w 53"/>
                <a:gd name="T9" fmla="*/ 0 h 12"/>
                <a:gd name="T10" fmla="*/ 3 w 53"/>
                <a:gd name="T11" fmla="*/ 1 h 12"/>
                <a:gd name="T12" fmla="*/ 11 w 53"/>
                <a:gd name="T13" fmla="*/ 1 h 12"/>
                <a:gd name="T14" fmla="*/ 0 60000 65536"/>
                <a:gd name="T15" fmla="*/ 0 60000 65536"/>
                <a:gd name="T16" fmla="*/ 0 60000 65536"/>
                <a:gd name="T17" fmla="*/ 0 60000 65536"/>
                <a:gd name="T18" fmla="*/ 0 60000 65536"/>
                <a:gd name="T19" fmla="*/ 0 60000 65536"/>
                <a:gd name="T20" fmla="*/ 0 60000 65536"/>
                <a:gd name="T21" fmla="*/ 0 w 53"/>
                <a:gd name="T22" fmla="*/ 0 h 12"/>
                <a:gd name="T23" fmla="*/ 53 w 5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0" name="Freeform 166"/>
            <p:cNvSpPr>
              <a:spLocks/>
            </p:cNvSpPr>
            <p:nvPr/>
          </p:nvSpPr>
          <p:spPr bwMode="auto">
            <a:xfrm>
              <a:off x="469" y="1982"/>
              <a:ext cx="3" cy="4"/>
            </a:xfrm>
            <a:custGeom>
              <a:avLst/>
              <a:gdLst>
                <a:gd name="T0" fmla="*/ 0 w 11"/>
                <a:gd name="T1" fmla="*/ 0 h 23"/>
                <a:gd name="T2" fmla="*/ 0 w 11"/>
                <a:gd name="T3" fmla="*/ 1 h 23"/>
                <a:gd name="T4" fmla="*/ 1 w 11"/>
                <a:gd name="T5" fmla="*/ 3 h 23"/>
                <a:gd name="T6" fmla="*/ 3 w 11"/>
                <a:gd name="T7" fmla="*/ 4 h 23"/>
                <a:gd name="T8" fmla="*/ 0 w 11"/>
                <a:gd name="T9" fmla="*/ 0 h 23"/>
                <a:gd name="T10" fmla="*/ 0 60000 65536"/>
                <a:gd name="T11" fmla="*/ 0 60000 65536"/>
                <a:gd name="T12" fmla="*/ 0 60000 65536"/>
                <a:gd name="T13" fmla="*/ 0 60000 65536"/>
                <a:gd name="T14" fmla="*/ 0 60000 65536"/>
                <a:gd name="T15" fmla="*/ 0 w 11"/>
                <a:gd name="T16" fmla="*/ 0 h 23"/>
                <a:gd name="T17" fmla="*/ 11 w 11"/>
                <a:gd name="T18" fmla="*/ 23 h 23"/>
              </a:gdLst>
              <a:ahLst/>
              <a:cxnLst>
                <a:cxn ang="T10">
                  <a:pos x="T0" y="T1"/>
                </a:cxn>
                <a:cxn ang="T11">
                  <a:pos x="T2" y="T3"/>
                </a:cxn>
                <a:cxn ang="T12">
                  <a:pos x="T4" y="T5"/>
                </a:cxn>
                <a:cxn ang="T13">
                  <a:pos x="T6" y="T7"/>
                </a:cxn>
                <a:cxn ang="T14">
                  <a:pos x="T8" y="T9"/>
                </a:cxn>
              </a:cxnLst>
              <a:rect l="T15" t="T16" r="T17" b="T18"/>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1" name="Freeform 167"/>
            <p:cNvSpPr>
              <a:spLocks/>
            </p:cNvSpPr>
            <p:nvPr/>
          </p:nvSpPr>
          <p:spPr bwMode="auto">
            <a:xfrm>
              <a:off x="462" y="1993"/>
              <a:ext cx="2" cy="2"/>
            </a:xfrm>
            <a:custGeom>
              <a:avLst/>
              <a:gdLst>
                <a:gd name="T0" fmla="*/ 0 w 11"/>
                <a:gd name="T1" fmla="*/ 0 h 13"/>
                <a:gd name="T2" fmla="*/ 1 w 11"/>
                <a:gd name="T3" fmla="*/ 1 h 13"/>
                <a:gd name="T4" fmla="*/ 2 w 11"/>
                <a:gd name="T5" fmla="*/ 2 h 13"/>
                <a:gd name="T6" fmla="*/ 0 w 11"/>
                <a:gd name="T7" fmla="*/ 0 h 13"/>
                <a:gd name="T8" fmla="*/ 0 60000 65536"/>
                <a:gd name="T9" fmla="*/ 0 60000 65536"/>
                <a:gd name="T10" fmla="*/ 0 60000 65536"/>
                <a:gd name="T11" fmla="*/ 0 60000 65536"/>
                <a:gd name="T12" fmla="*/ 0 w 11"/>
                <a:gd name="T13" fmla="*/ 0 h 13"/>
                <a:gd name="T14" fmla="*/ 11 w 11"/>
                <a:gd name="T15" fmla="*/ 13 h 13"/>
              </a:gdLst>
              <a:ahLst/>
              <a:cxnLst>
                <a:cxn ang="T8">
                  <a:pos x="T0" y="T1"/>
                </a:cxn>
                <a:cxn ang="T9">
                  <a:pos x="T2" y="T3"/>
                </a:cxn>
                <a:cxn ang="T10">
                  <a:pos x="T4" y="T5"/>
                </a:cxn>
                <a:cxn ang="T11">
                  <a:pos x="T6" y="T7"/>
                </a:cxn>
              </a:cxnLst>
              <a:rect l="T12" t="T13" r="T14" b="T15"/>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2" name="Freeform 168"/>
            <p:cNvSpPr>
              <a:spLocks/>
            </p:cNvSpPr>
            <p:nvPr/>
          </p:nvSpPr>
          <p:spPr bwMode="auto">
            <a:xfrm>
              <a:off x="423" y="1977"/>
              <a:ext cx="5" cy="6"/>
            </a:xfrm>
            <a:custGeom>
              <a:avLst/>
              <a:gdLst>
                <a:gd name="T0" fmla="*/ 5 w 25"/>
                <a:gd name="T1" fmla="*/ 0 h 29"/>
                <a:gd name="T2" fmla="*/ 4 w 25"/>
                <a:gd name="T3" fmla="*/ 2 h 29"/>
                <a:gd name="T4" fmla="*/ 4 w 25"/>
                <a:gd name="T5" fmla="*/ 4 h 29"/>
                <a:gd name="T6" fmla="*/ 0 w 25"/>
                <a:gd name="T7" fmla="*/ 6 h 29"/>
                <a:gd name="T8" fmla="*/ 5 w 25"/>
                <a:gd name="T9" fmla="*/ 0 h 29"/>
                <a:gd name="T10" fmla="*/ 0 60000 65536"/>
                <a:gd name="T11" fmla="*/ 0 60000 65536"/>
                <a:gd name="T12" fmla="*/ 0 60000 65536"/>
                <a:gd name="T13" fmla="*/ 0 60000 65536"/>
                <a:gd name="T14" fmla="*/ 0 60000 65536"/>
                <a:gd name="T15" fmla="*/ 0 w 25"/>
                <a:gd name="T16" fmla="*/ 0 h 29"/>
                <a:gd name="T17" fmla="*/ 25 w 25"/>
                <a:gd name="T18" fmla="*/ 29 h 29"/>
              </a:gdLst>
              <a:ahLst/>
              <a:cxnLst>
                <a:cxn ang="T10">
                  <a:pos x="T0" y="T1"/>
                </a:cxn>
                <a:cxn ang="T11">
                  <a:pos x="T2" y="T3"/>
                </a:cxn>
                <a:cxn ang="T12">
                  <a:pos x="T4" y="T5"/>
                </a:cxn>
                <a:cxn ang="T13">
                  <a:pos x="T6" y="T7"/>
                </a:cxn>
                <a:cxn ang="T14">
                  <a:pos x="T8" y="T9"/>
                </a:cxn>
              </a:cxnLst>
              <a:rect l="T15" t="T16" r="T17" b="T18"/>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3" name="Freeform 169"/>
            <p:cNvSpPr>
              <a:spLocks/>
            </p:cNvSpPr>
            <p:nvPr/>
          </p:nvSpPr>
          <p:spPr bwMode="auto">
            <a:xfrm>
              <a:off x="403" y="1977"/>
              <a:ext cx="16" cy="16"/>
            </a:xfrm>
            <a:custGeom>
              <a:avLst/>
              <a:gdLst>
                <a:gd name="T0" fmla="*/ 16 w 80"/>
                <a:gd name="T1" fmla="*/ 0 h 81"/>
                <a:gd name="T2" fmla="*/ 13 w 80"/>
                <a:gd name="T3" fmla="*/ 5 h 81"/>
                <a:gd name="T4" fmla="*/ 10 w 80"/>
                <a:gd name="T5" fmla="*/ 9 h 81"/>
                <a:gd name="T6" fmla="*/ 0 w 80"/>
                <a:gd name="T7" fmla="*/ 16 h 81"/>
                <a:gd name="T8" fmla="*/ 9 w 80"/>
                <a:gd name="T9" fmla="*/ 8 h 81"/>
                <a:gd name="T10" fmla="*/ 16 w 80"/>
                <a:gd name="T11" fmla="*/ 0 h 81"/>
                <a:gd name="T12" fmla="*/ 0 60000 65536"/>
                <a:gd name="T13" fmla="*/ 0 60000 65536"/>
                <a:gd name="T14" fmla="*/ 0 60000 65536"/>
                <a:gd name="T15" fmla="*/ 0 60000 65536"/>
                <a:gd name="T16" fmla="*/ 0 60000 65536"/>
                <a:gd name="T17" fmla="*/ 0 60000 65536"/>
                <a:gd name="T18" fmla="*/ 0 w 80"/>
                <a:gd name="T19" fmla="*/ 0 h 81"/>
                <a:gd name="T20" fmla="*/ 80 w 8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4" name="Freeform 170"/>
            <p:cNvSpPr>
              <a:spLocks/>
            </p:cNvSpPr>
            <p:nvPr/>
          </p:nvSpPr>
          <p:spPr bwMode="auto">
            <a:xfrm>
              <a:off x="395" y="2000"/>
              <a:ext cx="4" cy="12"/>
            </a:xfrm>
            <a:custGeom>
              <a:avLst/>
              <a:gdLst>
                <a:gd name="T0" fmla="*/ 0 w 18"/>
                <a:gd name="T1" fmla="*/ 0 h 58"/>
                <a:gd name="T2" fmla="*/ 2 w 18"/>
                <a:gd name="T3" fmla="*/ 4 h 58"/>
                <a:gd name="T4" fmla="*/ 3 w 18"/>
                <a:gd name="T5" fmla="*/ 8 h 58"/>
                <a:gd name="T6" fmla="*/ 4 w 18"/>
                <a:gd name="T7" fmla="*/ 12 h 58"/>
                <a:gd name="T8" fmla="*/ 4 w 18"/>
                <a:gd name="T9" fmla="*/ 7 h 58"/>
                <a:gd name="T10" fmla="*/ 4 w 18"/>
                <a:gd name="T11" fmla="*/ 3 h 58"/>
                <a:gd name="T12" fmla="*/ 0 w 18"/>
                <a:gd name="T13" fmla="*/ 0 h 58"/>
                <a:gd name="T14" fmla="*/ 0 60000 65536"/>
                <a:gd name="T15" fmla="*/ 0 60000 65536"/>
                <a:gd name="T16" fmla="*/ 0 60000 65536"/>
                <a:gd name="T17" fmla="*/ 0 60000 65536"/>
                <a:gd name="T18" fmla="*/ 0 60000 65536"/>
                <a:gd name="T19" fmla="*/ 0 60000 65536"/>
                <a:gd name="T20" fmla="*/ 0 60000 65536"/>
                <a:gd name="T21" fmla="*/ 0 w 18"/>
                <a:gd name="T22" fmla="*/ 0 h 58"/>
                <a:gd name="T23" fmla="*/ 18 w 18"/>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5" name="Freeform 171"/>
            <p:cNvSpPr>
              <a:spLocks/>
            </p:cNvSpPr>
            <p:nvPr/>
          </p:nvSpPr>
          <p:spPr bwMode="auto">
            <a:xfrm>
              <a:off x="432" y="1988"/>
              <a:ext cx="2" cy="4"/>
            </a:xfrm>
            <a:custGeom>
              <a:avLst/>
              <a:gdLst>
                <a:gd name="T0" fmla="*/ 0 w 9"/>
                <a:gd name="T1" fmla="*/ 0 h 21"/>
                <a:gd name="T2" fmla="*/ 0 w 9"/>
                <a:gd name="T3" fmla="*/ 2 h 21"/>
                <a:gd name="T4" fmla="*/ 2 w 9"/>
                <a:gd name="T5" fmla="*/ 4 h 21"/>
                <a:gd name="T6" fmla="*/ 0 w 9"/>
                <a:gd name="T7" fmla="*/ 0 h 21"/>
                <a:gd name="T8" fmla="*/ 0 60000 65536"/>
                <a:gd name="T9" fmla="*/ 0 60000 65536"/>
                <a:gd name="T10" fmla="*/ 0 60000 65536"/>
                <a:gd name="T11" fmla="*/ 0 60000 65536"/>
                <a:gd name="T12" fmla="*/ 0 w 9"/>
                <a:gd name="T13" fmla="*/ 0 h 21"/>
                <a:gd name="T14" fmla="*/ 9 w 9"/>
                <a:gd name="T15" fmla="*/ 21 h 21"/>
              </a:gdLst>
              <a:ahLst/>
              <a:cxnLst>
                <a:cxn ang="T8">
                  <a:pos x="T0" y="T1"/>
                </a:cxn>
                <a:cxn ang="T9">
                  <a:pos x="T2" y="T3"/>
                </a:cxn>
                <a:cxn ang="T10">
                  <a:pos x="T4" y="T5"/>
                </a:cxn>
                <a:cxn ang="T11">
                  <a:pos x="T6" y="T7"/>
                </a:cxn>
              </a:cxnLst>
              <a:rect l="T12" t="T13" r="T14" b="T15"/>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89" name="Group 172"/>
          <p:cNvGrpSpPr>
            <a:grpSpLocks/>
          </p:cNvGrpSpPr>
          <p:nvPr/>
        </p:nvGrpSpPr>
        <p:grpSpPr bwMode="auto">
          <a:xfrm>
            <a:off x="288925" y="4664075"/>
            <a:ext cx="363538" cy="415925"/>
            <a:chOff x="162" y="1828"/>
            <a:chExt cx="229" cy="262"/>
          </a:xfrm>
        </p:grpSpPr>
        <p:sp>
          <p:nvSpPr>
            <p:cNvPr id="2292" name="Freeform 173"/>
            <p:cNvSpPr>
              <a:spLocks/>
            </p:cNvSpPr>
            <p:nvPr/>
          </p:nvSpPr>
          <p:spPr bwMode="auto">
            <a:xfrm>
              <a:off x="286" y="1828"/>
              <a:ext cx="7" cy="5"/>
            </a:xfrm>
            <a:custGeom>
              <a:avLst/>
              <a:gdLst>
                <a:gd name="T0" fmla="*/ 7 w 37"/>
                <a:gd name="T1" fmla="*/ 0 h 25"/>
                <a:gd name="T2" fmla="*/ 5 w 37"/>
                <a:gd name="T3" fmla="*/ 1 h 25"/>
                <a:gd name="T4" fmla="*/ 3 w 37"/>
                <a:gd name="T5" fmla="*/ 2 h 25"/>
                <a:gd name="T6" fmla="*/ 1 w 37"/>
                <a:gd name="T7" fmla="*/ 3 h 25"/>
                <a:gd name="T8" fmla="*/ 0 w 37"/>
                <a:gd name="T9" fmla="*/ 5 h 25"/>
                <a:gd name="T10" fmla="*/ 2 w 37"/>
                <a:gd name="T11" fmla="*/ 4 h 25"/>
                <a:gd name="T12" fmla="*/ 5 w 37"/>
                <a:gd name="T13" fmla="*/ 3 h 25"/>
                <a:gd name="T14" fmla="*/ 7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5"/>
                <a:gd name="T26" fmla="*/ 37 w 37"/>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3" name="Freeform 174"/>
            <p:cNvSpPr>
              <a:spLocks/>
            </p:cNvSpPr>
            <p:nvPr/>
          </p:nvSpPr>
          <p:spPr bwMode="auto">
            <a:xfrm>
              <a:off x="289" y="1837"/>
              <a:ext cx="2" cy="3"/>
            </a:xfrm>
            <a:custGeom>
              <a:avLst/>
              <a:gdLst>
                <a:gd name="T0" fmla="*/ 2 w 9"/>
                <a:gd name="T1" fmla="*/ 0 h 16"/>
                <a:gd name="T2" fmla="*/ 0 w 9"/>
                <a:gd name="T3" fmla="*/ 0 h 16"/>
                <a:gd name="T4" fmla="*/ 0 w 9"/>
                <a:gd name="T5" fmla="*/ 3 h 16"/>
                <a:gd name="T6" fmla="*/ 2 w 9"/>
                <a:gd name="T7" fmla="*/ 0 h 16"/>
                <a:gd name="T8" fmla="*/ 0 60000 65536"/>
                <a:gd name="T9" fmla="*/ 0 60000 65536"/>
                <a:gd name="T10" fmla="*/ 0 60000 65536"/>
                <a:gd name="T11" fmla="*/ 0 60000 65536"/>
                <a:gd name="T12" fmla="*/ 0 w 9"/>
                <a:gd name="T13" fmla="*/ 0 h 16"/>
                <a:gd name="T14" fmla="*/ 9 w 9"/>
                <a:gd name="T15" fmla="*/ 16 h 16"/>
              </a:gdLst>
              <a:ahLst/>
              <a:cxnLst>
                <a:cxn ang="T8">
                  <a:pos x="T0" y="T1"/>
                </a:cxn>
                <a:cxn ang="T9">
                  <a:pos x="T2" y="T3"/>
                </a:cxn>
                <a:cxn ang="T10">
                  <a:pos x="T4" y="T5"/>
                </a:cxn>
                <a:cxn ang="T11">
                  <a:pos x="T6" y="T7"/>
                </a:cxn>
              </a:cxnLst>
              <a:rect l="T12" t="T13" r="T14" b="T15"/>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4" name="Freeform 175"/>
            <p:cNvSpPr>
              <a:spLocks/>
            </p:cNvSpPr>
            <p:nvPr/>
          </p:nvSpPr>
          <p:spPr bwMode="auto">
            <a:xfrm>
              <a:off x="260" y="1863"/>
              <a:ext cx="62" cy="154"/>
            </a:xfrm>
            <a:custGeom>
              <a:avLst/>
              <a:gdLst>
                <a:gd name="T0" fmla="*/ 9 w 309"/>
                <a:gd name="T1" fmla="*/ 0 h 772"/>
                <a:gd name="T2" fmla="*/ 15 w 309"/>
                <a:gd name="T3" fmla="*/ 6 h 772"/>
                <a:gd name="T4" fmla="*/ 17 w 309"/>
                <a:gd name="T5" fmla="*/ 16 h 772"/>
                <a:gd name="T6" fmla="*/ 25 w 309"/>
                <a:gd name="T7" fmla="*/ 24 h 772"/>
                <a:gd name="T8" fmla="*/ 44 w 309"/>
                <a:gd name="T9" fmla="*/ 66 h 772"/>
                <a:gd name="T10" fmla="*/ 54 w 309"/>
                <a:gd name="T11" fmla="*/ 104 h 772"/>
                <a:gd name="T12" fmla="*/ 62 w 309"/>
                <a:gd name="T13" fmla="*/ 154 h 772"/>
                <a:gd name="T14" fmla="*/ 37 w 309"/>
                <a:gd name="T15" fmla="*/ 131 h 772"/>
                <a:gd name="T16" fmla="*/ 0 w 309"/>
                <a:gd name="T17" fmla="*/ 20 h 772"/>
                <a:gd name="T18" fmla="*/ 9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9"/>
                <a:gd name="T31" fmla="*/ 0 h 772"/>
                <a:gd name="T32" fmla="*/ 309 w 309"/>
                <a:gd name="T33" fmla="*/ 772 h 7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round/>
              <a:headEnd/>
              <a:tailEnd/>
            </a:ln>
          </p:spPr>
          <p:txBody>
            <a:bodyPr/>
            <a:lstStyle/>
            <a:p>
              <a:endParaRPr lang="zh-CN" altLang="en-US"/>
            </a:p>
          </p:txBody>
        </p:sp>
        <p:sp>
          <p:nvSpPr>
            <p:cNvPr id="2295" name="Freeform 176"/>
            <p:cNvSpPr>
              <a:spLocks/>
            </p:cNvSpPr>
            <p:nvPr/>
          </p:nvSpPr>
          <p:spPr bwMode="auto">
            <a:xfrm>
              <a:off x="162" y="1833"/>
              <a:ext cx="229" cy="257"/>
            </a:xfrm>
            <a:custGeom>
              <a:avLst/>
              <a:gdLst>
                <a:gd name="T0" fmla="*/ 42 w 1147"/>
                <a:gd name="T1" fmla="*/ 13 h 1285"/>
                <a:gd name="T2" fmla="*/ 49 w 1147"/>
                <a:gd name="T3" fmla="*/ 0 h 1285"/>
                <a:gd name="T4" fmla="*/ 105 w 1147"/>
                <a:gd name="T5" fmla="*/ 23 h 1285"/>
                <a:gd name="T6" fmla="*/ 108 w 1147"/>
                <a:gd name="T7" fmla="*/ 41 h 1285"/>
                <a:gd name="T8" fmla="*/ 112 w 1147"/>
                <a:gd name="T9" fmla="*/ 48 h 1285"/>
                <a:gd name="T10" fmla="*/ 119 w 1147"/>
                <a:gd name="T11" fmla="*/ 55 h 1285"/>
                <a:gd name="T12" fmla="*/ 123 w 1147"/>
                <a:gd name="T13" fmla="*/ 68 h 1285"/>
                <a:gd name="T14" fmla="*/ 135 w 1147"/>
                <a:gd name="T15" fmla="*/ 97 h 1285"/>
                <a:gd name="T16" fmla="*/ 145 w 1147"/>
                <a:gd name="T17" fmla="*/ 133 h 1285"/>
                <a:gd name="T18" fmla="*/ 149 w 1147"/>
                <a:gd name="T19" fmla="*/ 156 h 1285"/>
                <a:gd name="T20" fmla="*/ 194 w 1147"/>
                <a:gd name="T21" fmla="*/ 157 h 1285"/>
                <a:gd name="T22" fmla="*/ 202 w 1147"/>
                <a:gd name="T23" fmla="*/ 161 h 1285"/>
                <a:gd name="T24" fmla="*/ 223 w 1147"/>
                <a:gd name="T25" fmla="*/ 161 h 1285"/>
                <a:gd name="T26" fmla="*/ 228 w 1147"/>
                <a:gd name="T27" fmla="*/ 171 h 1285"/>
                <a:gd name="T28" fmla="*/ 229 w 1147"/>
                <a:gd name="T29" fmla="*/ 181 h 1285"/>
                <a:gd name="T30" fmla="*/ 227 w 1147"/>
                <a:gd name="T31" fmla="*/ 191 h 1285"/>
                <a:gd name="T32" fmla="*/ 208 w 1147"/>
                <a:gd name="T33" fmla="*/ 195 h 1285"/>
                <a:gd name="T34" fmla="*/ 199 w 1147"/>
                <a:gd name="T35" fmla="*/ 208 h 1285"/>
                <a:gd name="T36" fmla="*/ 181 w 1147"/>
                <a:gd name="T37" fmla="*/ 213 h 1285"/>
                <a:gd name="T38" fmla="*/ 168 w 1147"/>
                <a:gd name="T39" fmla="*/ 213 h 1285"/>
                <a:gd name="T40" fmla="*/ 152 w 1147"/>
                <a:gd name="T41" fmla="*/ 216 h 1285"/>
                <a:gd name="T42" fmla="*/ 152 w 1147"/>
                <a:gd name="T43" fmla="*/ 222 h 1285"/>
                <a:gd name="T44" fmla="*/ 152 w 1147"/>
                <a:gd name="T45" fmla="*/ 235 h 1285"/>
                <a:gd name="T46" fmla="*/ 151 w 1147"/>
                <a:gd name="T47" fmla="*/ 245 h 1285"/>
                <a:gd name="T48" fmla="*/ 142 w 1147"/>
                <a:gd name="T49" fmla="*/ 245 h 1285"/>
                <a:gd name="T50" fmla="*/ 132 w 1147"/>
                <a:gd name="T51" fmla="*/ 247 h 1285"/>
                <a:gd name="T52" fmla="*/ 123 w 1147"/>
                <a:gd name="T53" fmla="*/ 256 h 1285"/>
                <a:gd name="T54" fmla="*/ 111 w 1147"/>
                <a:gd name="T55" fmla="*/ 256 h 1285"/>
                <a:gd name="T56" fmla="*/ 100 w 1147"/>
                <a:gd name="T57" fmla="*/ 255 h 1285"/>
                <a:gd name="T58" fmla="*/ 84 w 1147"/>
                <a:gd name="T59" fmla="*/ 250 h 1285"/>
                <a:gd name="T60" fmla="*/ 66 w 1147"/>
                <a:gd name="T61" fmla="*/ 252 h 1285"/>
                <a:gd name="T62" fmla="*/ 48 w 1147"/>
                <a:gd name="T63" fmla="*/ 257 h 1285"/>
                <a:gd name="T64" fmla="*/ 31 w 1147"/>
                <a:gd name="T65" fmla="*/ 253 h 1285"/>
                <a:gd name="T66" fmla="*/ 19 w 1147"/>
                <a:gd name="T67" fmla="*/ 240 h 1285"/>
                <a:gd name="T68" fmla="*/ 20 w 1147"/>
                <a:gd name="T69" fmla="*/ 226 h 1285"/>
                <a:gd name="T70" fmla="*/ 15 w 1147"/>
                <a:gd name="T71" fmla="*/ 208 h 1285"/>
                <a:gd name="T72" fmla="*/ 13 w 1147"/>
                <a:gd name="T73" fmla="*/ 184 h 1285"/>
                <a:gd name="T74" fmla="*/ 7 w 1147"/>
                <a:gd name="T75" fmla="*/ 162 h 1285"/>
                <a:gd name="T76" fmla="*/ 0 w 1147"/>
                <a:gd name="T77" fmla="*/ 130 h 1285"/>
                <a:gd name="T78" fmla="*/ 1 w 1147"/>
                <a:gd name="T79" fmla="*/ 97 h 1285"/>
                <a:gd name="T80" fmla="*/ 1 w 1147"/>
                <a:gd name="T81" fmla="*/ 68 h 1285"/>
                <a:gd name="T82" fmla="*/ 3 w 1147"/>
                <a:gd name="T83" fmla="*/ 49 h 1285"/>
                <a:gd name="T84" fmla="*/ 7 w 1147"/>
                <a:gd name="T85" fmla="*/ 40 h 1285"/>
                <a:gd name="T86" fmla="*/ 17 w 1147"/>
                <a:gd name="T87" fmla="*/ 32 h 1285"/>
                <a:gd name="T88" fmla="*/ 29 w 1147"/>
                <a:gd name="T89" fmla="*/ 20 h 1285"/>
                <a:gd name="T90" fmla="*/ 42 w 1147"/>
                <a:gd name="T91" fmla="*/ 13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47"/>
                <a:gd name="T139" fmla="*/ 0 h 1285"/>
                <a:gd name="T140" fmla="*/ 1147 w 1147"/>
                <a:gd name="T141" fmla="*/ 1285 h 12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round/>
              <a:headEnd/>
              <a:tailEnd/>
            </a:ln>
          </p:spPr>
          <p:txBody>
            <a:bodyPr/>
            <a:lstStyle/>
            <a:p>
              <a:endParaRPr lang="zh-CN" altLang="en-US"/>
            </a:p>
          </p:txBody>
        </p:sp>
        <p:sp>
          <p:nvSpPr>
            <p:cNvPr id="2296" name="Freeform 177"/>
            <p:cNvSpPr>
              <a:spLocks/>
            </p:cNvSpPr>
            <p:nvPr/>
          </p:nvSpPr>
          <p:spPr bwMode="auto">
            <a:xfrm>
              <a:off x="166" y="1848"/>
              <a:ext cx="145" cy="240"/>
            </a:xfrm>
            <a:custGeom>
              <a:avLst/>
              <a:gdLst>
                <a:gd name="T0" fmla="*/ 126 w 725"/>
                <a:gd name="T1" fmla="*/ 198 h 1198"/>
                <a:gd name="T2" fmla="*/ 92 w 725"/>
                <a:gd name="T3" fmla="*/ 196 h 1198"/>
                <a:gd name="T4" fmla="*/ 63 w 725"/>
                <a:gd name="T5" fmla="*/ 187 h 1198"/>
                <a:gd name="T6" fmla="*/ 51 w 725"/>
                <a:gd name="T7" fmla="*/ 165 h 1198"/>
                <a:gd name="T8" fmla="*/ 55 w 725"/>
                <a:gd name="T9" fmla="*/ 151 h 1198"/>
                <a:gd name="T10" fmla="*/ 32 w 725"/>
                <a:gd name="T11" fmla="*/ 120 h 1198"/>
                <a:gd name="T12" fmla="*/ 53 w 725"/>
                <a:gd name="T13" fmla="*/ 134 h 1198"/>
                <a:gd name="T14" fmla="*/ 42 w 725"/>
                <a:gd name="T15" fmla="*/ 107 h 1198"/>
                <a:gd name="T16" fmla="*/ 24 w 725"/>
                <a:gd name="T17" fmla="*/ 71 h 1198"/>
                <a:gd name="T18" fmla="*/ 51 w 725"/>
                <a:gd name="T19" fmla="*/ 101 h 1198"/>
                <a:gd name="T20" fmla="*/ 55 w 725"/>
                <a:gd name="T21" fmla="*/ 54 h 1198"/>
                <a:gd name="T22" fmla="*/ 68 w 725"/>
                <a:gd name="T23" fmla="*/ 38 h 1198"/>
                <a:gd name="T24" fmla="*/ 87 w 725"/>
                <a:gd name="T25" fmla="*/ 31 h 1198"/>
                <a:gd name="T26" fmla="*/ 50 w 725"/>
                <a:gd name="T27" fmla="*/ 18 h 1198"/>
                <a:gd name="T28" fmla="*/ 33 w 725"/>
                <a:gd name="T29" fmla="*/ 32 h 1198"/>
                <a:gd name="T30" fmla="*/ 44 w 725"/>
                <a:gd name="T31" fmla="*/ 18 h 1198"/>
                <a:gd name="T32" fmla="*/ 65 w 725"/>
                <a:gd name="T33" fmla="*/ 12 h 1198"/>
                <a:gd name="T34" fmla="*/ 50 w 725"/>
                <a:gd name="T35" fmla="*/ 6 h 1198"/>
                <a:gd name="T36" fmla="*/ 38 w 725"/>
                <a:gd name="T37" fmla="*/ 0 h 1198"/>
                <a:gd name="T38" fmla="*/ 21 w 725"/>
                <a:gd name="T39" fmla="*/ 14 h 1198"/>
                <a:gd name="T40" fmla="*/ 5 w 725"/>
                <a:gd name="T41" fmla="*/ 26 h 1198"/>
                <a:gd name="T42" fmla="*/ 0 w 725"/>
                <a:gd name="T43" fmla="*/ 48 h 1198"/>
                <a:gd name="T44" fmla="*/ 1 w 725"/>
                <a:gd name="T45" fmla="*/ 90 h 1198"/>
                <a:gd name="T46" fmla="*/ 6 w 725"/>
                <a:gd name="T47" fmla="*/ 140 h 1198"/>
                <a:gd name="T48" fmla="*/ 15 w 725"/>
                <a:gd name="T49" fmla="*/ 189 h 1198"/>
                <a:gd name="T50" fmla="*/ 18 w 725"/>
                <a:gd name="T51" fmla="*/ 219 h 1198"/>
                <a:gd name="T52" fmla="*/ 26 w 725"/>
                <a:gd name="T53" fmla="*/ 234 h 1198"/>
                <a:gd name="T54" fmla="*/ 45 w 725"/>
                <a:gd name="T55" fmla="*/ 240 h 1198"/>
                <a:gd name="T56" fmla="*/ 58 w 725"/>
                <a:gd name="T57" fmla="*/ 237 h 1198"/>
                <a:gd name="T58" fmla="*/ 67 w 725"/>
                <a:gd name="T59" fmla="*/ 224 h 1198"/>
                <a:gd name="T60" fmla="*/ 71 w 725"/>
                <a:gd name="T61" fmla="*/ 220 h 1198"/>
                <a:gd name="T62" fmla="*/ 87 w 725"/>
                <a:gd name="T63" fmla="*/ 233 h 1198"/>
                <a:gd name="T64" fmla="*/ 105 w 725"/>
                <a:gd name="T65" fmla="*/ 237 h 1198"/>
                <a:gd name="T66" fmla="*/ 121 w 725"/>
                <a:gd name="T67" fmla="*/ 235 h 1198"/>
                <a:gd name="T68" fmla="*/ 111 w 725"/>
                <a:gd name="T69" fmla="*/ 225 h 1198"/>
                <a:gd name="T70" fmla="*/ 94 w 725"/>
                <a:gd name="T71" fmla="*/ 208 h 1198"/>
                <a:gd name="T72" fmla="*/ 120 w 725"/>
                <a:gd name="T73" fmla="*/ 222 h 1198"/>
                <a:gd name="T74" fmla="*/ 140 w 725"/>
                <a:gd name="T75" fmla="*/ 228 h 1198"/>
                <a:gd name="T76" fmla="*/ 145 w 725"/>
                <a:gd name="T77" fmla="*/ 219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5"/>
                <a:gd name="T118" fmla="*/ 0 h 1198"/>
                <a:gd name="T119" fmla="*/ 725 w 725"/>
                <a:gd name="T120" fmla="*/ 1198 h 119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7" name="Freeform 178"/>
            <p:cNvSpPr>
              <a:spLocks/>
            </p:cNvSpPr>
            <p:nvPr/>
          </p:nvSpPr>
          <p:spPr bwMode="auto">
            <a:xfrm>
              <a:off x="176" y="1968"/>
              <a:ext cx="43" cy="110"/>
            </a:xfrm>
            <a:custGeom>
              <a:avLst/>
              <a:gdLst>
                <a:gd name="T0" fmla="*/ 43 w 211"/>
                <a:gd name="T1" fmla="*/ 110 h 553"/>
                <a:gd name="T2" fmla="*/ 35 w 211"/>
                <a:gd name="T3" fmla="*/ 106 h 553"/>
                <a:gd name="T4" fmla="*/ 27 w 211"/>
                <a:gd name="T5" fmla="*/ 97 h 553"/>
                <a:gd name="T6" fmla="*/ 20 w 211"/>
                <a:gd name="T7" fmla="*/ 82 h 553"/>
                <a:gd name="T8" fmla="*/ 17 w 211"/>
                <a:gd name="T9" fmla="*/ 68 h 553"/>
                <a:gd name="T10" fmla="*/ 11 w 211"/>
                <a:gd name="T11" fmla="*/ 53 h 553"/>
                <a:gd name="T12" fmla="*/ 8 w 211"/>
                <a:gd name="T13" fmla="*/ 38 h 553"/>
                <a:gd name="T14" fmla="*/ 4 w 211"/>
                <a:gd name="T15" fmla="*/ 16 h 553"/>
                <a:gd name="T16" fmla="*/ 0 w 211"/>
                <a:gd name="T17" fmla="*/ 0 h 553"/>
                <a:gd name="T18" fmla="*/ 9 w 211"/>
                <a:gd name="T19" fmla="*/ 32 h 553"/>
                <a:gd name="T20" fmla="*/ 17 w 211"/>
                <a:gd name="T21" fmla="*/ 57 h 553"/>
                <a:gd name="T22" fmla="*/ 25 w 211"/>
                <a:gd name="T23" fmla="*/ 74 h 553"/>
                <a:gd name="T24" fmla="*/ 37 w 211"/>
                <a:gd name="T25" fmla="*/ 92 h 553"/>
                <a:gd name="T26" fmla="*/ 43 w 211"/>
                <a:gd name="T27" fmla="*/ 11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1"/>
                <a:gd name="T43" fmla="*/ 0 h 553"/>
                <a:gd name="T44" fmla="*/ 211 w 211"/>
                <a:gd name="T45" fmla="*/ 553 h 5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8" name="Freeform 179"/>
            <p:cNvSpPr>
              <a:spLocks/>
            </p:cNvSpPr>
            <p:nvPr/>
          </p:nvSpPr>
          <p:spPr bwMode="auto">
            <a:xfrm>
              <a:off x="220" y="1878"/>
              <a:ext cx="167" cy="167"/>
            </a:xfrm>
            <a:custGeom>
              <a:avLst/>
              <a:gdLst>
                <a:gd name="T0" fmla="*/ 50 w 838"/>
                <a:gd name="T1" fmla="*/ 6 h 832"/>
                <a:gd name="T2" fmla="*/ 65 w 838"/>
                <a:gd name="T3" fmla="*/ 31 h 832"/>
                <a:gd name="T4" fmla="*/ 62 w 838"/>
                <a:gd name="T5" fmla="*/ 55 h 832"/>
                <a:gd name="T6" fmla="*/ 64 w 838"/>
                <a:gd name="T7" fmla="*/ 82 h 832"/>
                <a:gd name="T8" fmla="*/ 64 w 838"/>
                <a:gd name="T9" fmla="*/ 89 h 832"/>
                <a:gd name="T10" fmla="*/ 62 w 838"/>
                <a:gd name="T11" fmla="*/ 98 h 832"/>
                <a:gd name="T12" fmla="*/ 69 w 838"/>
                <a:gd name="T13" fmla="*/ 105 h 832"/>
                <a:gd name="T14" fmla="*/ 75 w 838"/>
                <a:gd name="T15" fmla="*/ 112 h 832"/>
                <a:gd name="T16" fmla="*/ 86 w 838"/>
                <a:gd name="T17" fmla="*/ 112 h 832"/>
                <a:gd name="T18" fmla="*/ 124 w 838"/>
                <a:gd name="T19" fmla="*/ 114 h 832"/>
                <a:gd name="T20" fmla="*/ 143 w 838"/>
                <a:gd name="T21" fmla="*/ 119 h 832"/>
                <a:gd name="T22" fmla="*/ 167 w 838"/>
                <a:gd name="T23" fmla="*/ 125 h 832"/>
                <a:gd name="T24" fmla="*/ 166 w 838"/>
                <a:gd name="T25" fmla="*/ 144 h 832"/>
                <a:gd name="T26" fmla="*/ 152 w 838"/>
                <a:gd name="T27" fmla="*/ 141 h 832"/>
                <a:gd name="T28" fmla="*/ 148 w 838"/>
                <a:gd name="T29" fmla="*/ 132 h 832"/>
                <a:gd name="T30" fmla="*/ 146 w 838"/>
                <a:gd name="T31" fmla="*/ 148 h 832"/>
                <a:gd name="T32" fmla="*/ 137 w 838"/>
                <a:gd name="T33" fmla="*/ 161 h 832"/>
                <a:gd name="T34" fmla="*/ 110 w 838"/>
                <a:gd name="T35" fmla="*/ 166 h 832"/>
                <a:gd name="T36" fmla="*/ 113 w 838"/>
                <a:gd name="T37" fmla="*/ 157 h 832"/>
                <a:gd name="T38" fmla="*/ 127 w 838"/>
                <a:gd name="T39" fmla="*/ 141 h 832"/>
                <a:gd name="T40" fmla="*/ 116 w 838"/>
                <a:gd name="T41" fmla="*/ 133 h 832"/>
                <a:gd name="T42" fmla="*/ 110 w 838"/>
                <a:gd name="T43" fmla="*/ 149 h 832"/>
                <a:gd name="T44" fmla="*/ 91 w 838"/>
                <a:gd name="T45" fmla="*/ 165 h 832"/>
                <a:gd name="T46" fmla="*/ 66 w 838"/>
                <a:gd name="T47" fmla="*/ 165 h 832"/>
                <a:gd name="T48" fmla="*/ 93 w 838"/>
                <a:gd name="T49" fmla="*/ 146 h 832"/>
                <a:gd name="T50" fmla="*/ 105 w 838"/>
                <a:gd name="T51" fmla="*/ 133 h 832"/>
                <a:gd name="T52" fmla="*/ 99 w 838"/>
                <a:gd name="T53" fmla="*/ 127 h 832"/>
                <a:gd name="T54" fmla="*/ 89 w 838"/>
                <a:gd name="T55" fmla="*/ 140 h 832"/>
                <a:gd name="T56" fmla="*/ 71 w 838"/>
                <a:gd name="T57" fmla="*/ 154 h 832"/>
                <a:gd name="T58" fmla="*/ 56 w 838"/>
                <a:gd name="T59" fmla="*/ 162 h 832"/>
                <a:gd name="T60" fmla="*/ 36 w 838"/>
                <a:gd name="T61" fmla="*/ 163 h 832"/>
                <a:gd name="T62" fmla="*/ 49 w 838"/>
                <a:gd name="T63" fmla="*/ 154 h 832"/>
                <a:gd name="T64" fmla="*/ 64 w 838"/>
                <a:gd name="T65" fmla="*/ 141 h 832"/>
                <a:gd name="T66" fmla="*/ 59 w 838"/>
                <a:gd name="T67" fmla="*/ 133 h 832"/>
                <a:gd name="T68" fmla="*/ 52 w 838"/>
                <a:gd name="T69" fmla="*/ 145 h 832"/>
                <a:gd name="T70" fmla="*/ 37 w 838"/>
                <a:gd name="T71" fmla="*/ 156 h 832"/>
                <a:gd name="T72" fmla="*/ 18 w 838"/>
                <a:gd name="T73" fmla="*/ 158 h 832"/>
                <a:gd name="T74" fmla="*/ 8 w 838"/>
                <a:gd name="T75" fmla="*/ 142 h 832"/>
                <a:gd name="T76" fmla="*/ 42 w 838"/>
                <a:gd name="T77" fmla="*/ 137 h 832"/>
                <a:gd name="T78" fmla="*/ 63 w 838"/>
                <a:gd name="T79" fmla="*/ 125 h 832"/>
                <a:gd name="T80" fmla="*/ 67 w 838"/>
                <a:gd name="T81" fmla="*/ 114 h 832"/>
                <a:gd name="T82" fmla="*/ 58 w 838"/>
                <a:gd name="T83" fmla="*/ 119 h 832"/>
                <a:gd name="T84" fmla="*/ 35 w 838"/>
                <a:gd name="T85" fmla="*/ 134 h 832"/>
                <a:gd name="T86" fmla="*/ 8 w 838"/>
                <a:gd name="T87" fmla="*/ 142 h 832"/>
                <a:gd name="T88" fmla="*/ 3 w 838"/>
                <a:gd name="T89" fmla="*/ 110 h 832"/>
                <a:gd name="T90" fmla="*/ 18 w 838"/>
                <a:gd name="T91" fmla="*/ 106 h 832"/>
                <a:gd name="T92" fmla="*/ 50 w 838"/>
                <a:gd name="T93" fmla="*/ 109 h 832"/>
                <a:gd name="T94" fmla="*/ 56 w 838"/>
                <a:gd name="T95" fmla="*/ 103 h 832"/>
                <a:gd name="T96" fmla="*/ 39 w 838"/>
                <a:gd name="T97" fmla="*/ 106 h 832"/>
                <a:gd name="T98" fmla="*/ 3 w 838"/>
                <a:gd name="T99" fmla="*/ 98 h 832"/>
                <a:gd name="T100" fmla="*/ 1 w 838"/>
                <a:gd name="T101" fmla="*/ 69 h 832"/>
                <a:gd name="T102" fmla="*/ 2 w 838"/>
                <a:gd name="T103" fmla="*/ 38 h 832"/>
                <a:gd name="T104" fmla="*/ 20 w 838"/>
                <a:gd name="T105" fmla="*/ 22 h 832"/>
                <a:gd name="T106" fmla="*/ 2 w 838"/>
                <a:gd name="T107" fmla="*/ 29 h 832"/>
                <a:gd name="T108" fmla="*/ 12 w 838"/>
                <a:gd name="T109" fmla="*/ 10 h 832"/>
                <a:gd name="T110" fmla="*/ 31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38"/>
                <a:gd name="T169" fmla="*/ 0 h 832"/>
                <a:gd name="T170" fmla="*/ 838 w 838"/>
                <a:gd name="T171" fmla="*/ 832 h 8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9" name="Freeform 180"/>
            <p:cNvSpPr>
              <a:spLocks/>
            </p:cNvSpPr>
            <p:nvPr/>
          </p:nvSpPr>
          <p:spPr bwMode="auto">
            <a:xfrm>
              <a:off x="231" y="1940"/>
              <a:ext cx="42" cy="38"/>
            </a:xfrm>
            <a:custGeom>
              <a:avLst/>
              <a:gdLst>
                <a:gd name="T0" fmla="*/ 42 w 209"/>
                <a:gd name="T1" fmla="*/ 0 h 187"/>
                <a:gd name="T2" fmla="*/ 42 w 209"/>
                <a:gd name="T3" fmla="*/ 3 h 187"/>
                <a:gd name="T4" fmla="*/ 37 w 209"/>
                <a:gd name="T5" fmla="*/ 10 h 187"/>
                <a:gd name="T6" fmla="*/ 32 w 209"/>
                <a:gd name="T7" fmla="*/ 14 h 187"/>
                <a:gd name="T8" fmla="*/ 20 w 209"/>
                <a:gd name="T9" fmla="*/ 23 h 187"/>
                <a:gd name="T10" fmla="*/ 15 w 209"/>
                <a:gd name="T11" fmla="*/ 26 h 187"/>
                <a:gd name="T12" fmla="*/ 5 w 209"/>
                <a:gd name="T13" fmla="*/ 35 h 187"/>
                <a:gd name="T14" fmla="*/ 16 w 209"/>
                <a:gd name="T15" fmla="*/ 31 h 187"/>
                <a:gd name="T16" fmla="*/ 28 w 209"/>
                <a:gd name="T17" fmla="*/ 27 h 187"/>
                <a:gd name="T18" fmla="*/ 40 w 209"/>
                <a:gd name="T19" fmla="*/ 26 h 187"/>
                <a:gd name="T20" fmla="*/ 39 w 209"/>
                <a:gd name="T21" fmla="*/ 30 h 187"/>
                <a:gd name="T22" fmla="*/ 20 w 209"/>
                <a:gd name="T23" fmla="*/ 33 h 187"/>
                <a:gd name="T24" fmla="*/ 10 w 209"/>
                <a:gd name="T25" fmla="*/ 37 h 187"/>
                <a:gd name="T26" fmla="*/ 5 w 209"/>
                <a:gd name="T27" fmla="*/ 38 h 187"/>
                <a:gd name="T28" fmla="*/ 0 w 209"/>
                <a:gd name="T29" fmla="*/ 37 h 187"/>
                <a:gd name="T30" fmla="*/ 0 w 209"/>
                <a:gd name="T31" fmla="*/ 32 h 187"/>
                <a:gd name="T32" fmla="*/ 4 w 209"/>
                <a:gd name="T33" fmla="*/ 29 h 187"/>
                <a:gd name="T34" fmla="*/ 9 w 209"/>
                <a:gd name="T35" fmla="*/ 24 h 187"/>
                <a:gd name="T36" fmla="*/ 15 w 209"/>
                <a:gd name="T37" fmla="*/ 16 h 187"/>
                <a:gd name="T38" fmla="*/ 22 w 209"/>
                <a:gd name="T39" fmla="*/ 8 h 187"/>
                <a:gd name="T40" fmla="*/ 29 w 209"/>
                <a:gd name="T41" fmla="*/ 2 h 187"/>
                <a:gd name="T42" fmla="*/ 37 w 209"/>
                <a:gd name="T43" fmla="*/ 0 h 187"/>
                <a:gd name="T44" fmla="*/ 42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9"/>
                <a:gd name="T70" fmla="*/ 0 h 187"/>
                <a:gd name="T71" fmla="*/ 209 w 209"/>
                <a:gd name="T72" fmla="*/ 187 h 1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0" name="Freeform 181"/>
            <p:cNvSpPr>
              <a:spLocks/>
            </p:cNvSpPr>
            <p:nvPr/>
          </p:nvSpPr>
          <p:spPr bwMode="auto">
            <a:xfrm>
              <a:off x="232" y="1909"/>
              <a:ext cx="39" cy="49"/>
            </a:xfrm>
            <a:custGeom>
              <a:avLst/>
              <a:gdLst>
                <a:gd name="T0" fmla="*/ 32 w 192"/>
                <a:gd name="T1" fmla="*/ 0 h 246"/>
                <a:gd name="T2" fmla="*/ 37 w 192"/>
                <a:gd name="T3" fmla="*/ 1 h 246"/>
                <a:gd name="T4" fmla="*/ 39 w 192"/>
                <a:gd name="T5" fmla="*/ 5 h 246"/>
                <a:gd name="T6" fmla="*/ 39 w 192"/>
                <a:gd name="T7" fmla="*/ 9 h 246"/>
                <a:gd name="T8" fmla="*/ 35 w 192"/>
                <a:gd name="T9" fmla="*/ 14 h 246"/>
                <a:gd name="T10" fmla="*/ 31 w 192"/>
                <a:gd name="T11" fmla="*/ 16 h 246"/>
                <a:gd name="T12" fmla="*/ 22 w 192"/>
                <a:gd name="T13" fmla="*/ 21 h 246"/>
                <a:gd name="T14" fmla="*/ 14 w 192"/>
                <a:gd name="T15" fmla="*/ 28 h 246"/>
                <a:gd name="T16" fmla="*/ 8 w 192"/>
                <a:gd name="T17" fmla="*/ 37 h 246"/>
                <a:gd name="T18" fmla="*/ 2 w 192"/>
                <a:gd name="T19" fmla="*/ 46 h 246"/>
                <a:gd name="T20" fmla="*/ 0 w 192"/>
                <a:gd name="T21" fmla="*/ 49 h 246"/>
                <a:gd name="T22" fmla="*/ 2 w 192"/>
                <a:gd name="T23" fmla="*/ 38 h 246"/>
                <a:gd name="T24" fmla="*/ 3 w 192"/>
                <a:gd name="T25" fmla="*/ 28 h 246"/>
                <a:gd name="T26" fmla="*/ 6 w 192"/>
                <a:gd name="T27" fmla="*/ 20 h 246"/>
                <a:gd name="T28" fmla="*/ 12 w 192"/>
                <a:gd name="T29" fmla="*/ 12 h 246"/>
                <a:gd name="T30" fmla="*/ 26 w 192"/>
                <a:gd name="T31" fmla="*/ 1 h 246"/>
                <a:gd name="T32" fmla="*/ 32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46"/>
                <a:gd name="T53" fmla="*/ 192 w 192"/>
                <a:gd name="T54" fmla="*/ 246 h 2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1" name="Freeform 182"/>
            <p:cNvSpPr>
              <a:spLocks/>
            </p:cNvSpPr>
            <p:nvPr/>
          </p:nvSpPr>
          <p:spPr bwMode="auto">
            <a:xfrm>
              <a:off x="237" y="1860"/>
              <a:ext cx="41" cy="29"/>
            </a:xfrm>
            <a:custGeom>
              <a:avLst/>
              <a:gdLst>
                <a:gd name="T0" fmla="*/ 41 w 204"/>
                <a:gd name="T1" fmla="*/ 29 h 141"/>
                <a:gd name="T2" fmla="*/ 34 w 204"/>
                <a:gd name="T3" fmla="*/ 23 h 141"/>
                <a:gd name="T4" fmla="*/ 22 w 204"/>
                <a:gd name="T5" fmla="*/ 18 h 141"/>
                <a:gd name="T6" fmla="*/ 14 w 204"/>
                <a:gd name="T7" fmla="*/ 16 h 141"/>
                <a:gd name="T8" fmla="*/ 0 w 204"/>
                <a:gd name="T9" fmla="*/ 0 h 141"/>
                <a:gd name="T10" fmla="*/ 11 w 204"/>
                <a:gd name="T11" fmla="*/ 6 h 141"/>
                <a:gd name="T12" fmla="*/ 21 w 204"/>
                <a:gd name="T13" fmla="*/ 10 h 141"/>
                <a:gd name="T14" fmla="*/ 28 w 204"/>
                <a:gd name="T15" fmla="*/ 14 h 141"/>
                <a:gd name="T16" fmla="*/ 31 w 204"/>
                <a:gd name="T17" fmla="*/ 18 h 141"/>
                <a:gd name="T18" fmla="*/ 41 w 204"/>
                <a:gd name="T19" fmla="*/ 29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4"/>
                <a:gd name="T31" fmla="*/ 0 h 141"/>
                <a:gd name="T32" fmla="*/ 204 w 204"/>
                <a:gd name="T33" fmla="*/ 141 h 1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2" name="Freeform 183"/>
            <p:cNvSpPr>
              <a:spLocks/>
            </p:cNvSpPr>
            <p:nvPr/>
          </p:nvSpPr>
          <p:spPr bwMode="auto">
            <a:xfrm>
              <a:off x="286" y="1913"/>
              <a:ext cx="23" cy="73"/>
            </a:xfrm>
            <a:custGeom>
              <a:avLst/>
              <a:gdLst>
                <a:gd name="T0" fmla="*/ 23 w 115"/>
                <a:gd name="T1" fmla="*/ 73 h 368"/>
                <a:gd name="T2" fmla="*/ 12 w 115"/>
                <a:gd name="T3" fmla="*/ 73 h 368"/>
                <a:gd name="T4" fmla="*/ 8 w 115"/>
                <a:gd name="T5" fmla="*/ 72 h 368"/>
                <a:gd name="T6" fmla="*/ 8 w 115"/>
                <a:gd name="T7" fmla="*/ 69 h 368"/>
                <a:gd name="T8" fmla="*/ 6 w 115"/>
                <a:gd name="T9" fmla="*/ 67 h 368"/>
                <a:gd name="T10" fmla="*/ 2 w 115"/>
                <a:gd name="T11" fmla="*/ 64 h 368"/>
                <a:gd name="T12" fmla="*/ 4 w 115"/>
                <a:gd name="T13" fmla="*/ 61 h 368"/>
                <a:gd name="T14" fmla="*/ 4 w 115"/>
                <a:gd name="T15" fmla="*/ 58 h 368"/>
                <a:gd name="T16" fmla="*/ 1 w 115"/>
                <a:gd name="T17" fmla="*/ 53 h 368"/>
                <a:gd name="T18" fmla="*/ 1 w 115"/>
                <a:gd name="T19" fmla="*/ 49 h 368"/>
                <a:gd name="T20" fmla="*/ 3 w 115"/>
                <a:gd name="T21" fmla="*/ 43 h 368"/>
                <a:gd name="T22" fmla="*/ 3 w 115"/>
                <a:gd name="T23" fmla="*/ 32 h 368"/>
                <a:gd name="T24" fmla="*/ 0 w 115"/>
                <a:gd name="T25" fmla="*/ 21 h 368"/>
                <a:gd name="T26" fmla="*/ 1 w 115"/>
                <a:gd name="T27" fmla="*/ 13 h 368"/>
                <a:gd name="T28" fmla="*/ 1 w 115"/>
                <a:gd name="T29" fmla="*/ 0 h 368"/>
                <a:gd name="T30" fmla="*/ 8 w 115"/>
                <a:gd name="T31" fmla="*/ 20 h 368"/>
                <a:gd name="T32" fmla="*/ 14 w 115"/>
                <a:gd name="T33" fmla="*/ 39 h 368"/>
                <a:gd name="T34" fmla="*/ 19 w 115"/>
                <a:gd name="T35" fmla="*/ 60 h 368"/>
                <a:gd name="T36" fmla="*/ 23 w 115"/>
                <a:gd name="T37" fmla="*/ 73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368"/>
                <a:gd name="T59" fmla="*/ 115 w 115"/>
                <a:gd name="T60" fmla="*/ 368 h 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3" name="Freeform 184"/>
            <p:cNvSpPr>
              <a:spLocks/>
            </p:cNvSpPr>
            <p:nvPr/>
          </p:nvSpPr>
          <p:spPr bwMode="auto">
            <a:xfrm>
              <a:off x="233" y="1992"/>
              <a:ext cx="41" cy="14"/>
            </a:xfrm>
            <a:custGeom>
              <a:avLst/>
              <a:gdLst>
                <a:gd name="T0" fmla="*/ 8 w 206"/>
                <a:gd name="T1" fmla="*/ 7 h 69"/>
                <a:gd name="T2" fmla="*/ 17 w 206"/>
                <a:gd name="T3" fmla="*/ 3 h 69"/>
                <a:gd name="T4" fmla="*/ 26 w 206"/>
                <a:gd name="T5" fmla="*/ 1 h 69"/>
                <a:gd name="T6" fmla="*/ 37 w 206"/>
                <a:gd name="T7" fmla="*/ 0 h 69"/>
                <a:gd name="T8" fmla="*/ 41 w 206"/>
                <a:gd name="T9" fmla="*/ 1 h 69"/>
                <a:gd name="T10" fmla="*/ 39 w 206"/>
                <a:gd name="T11" fmla="*/ 5 h 69"/>
                <a:gd name="T12" fmla="*/ 35 w 206"/>
                <a:gd name="T13" fmla="*/ 9 h 69"/>
                <a:gd name="T14" fmla="*/ 25 w 206"/>
                <a:gd name="T15" fmla="*/ 12 h 69"/>
                <a:gd name="T16" fmla="*/ 10 w 206"/>
                <a:gd name="T17" fmla="*/ 14 h 69"/>
                <a:gd name="T18" fmla="*/ 0 w 206"/>
                <a:gd name="T19" fmla="*/ 13 h 69"/>
                <a:gd name="T20" fmla="*/ 8 w 206"/>
                <a:gd name="T21" fmla="*/ 7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6"/>
                <a:gd name="T34" fmla="*/ 0 h 69"/>
                <a:gd name="T35" fmla="*/ 206 w 206"/>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4" name="Freeform 185"/>
            <p:cNvSpPr>
              <a:spLocks/>
            </p:cNvSpPr>
            <p:nvPr/>
          </p:nvSpPr>
          <p:spPr bwMode="auto">
            <a:xfrm>
              <a:off x="284" y="1999"/>
              <a:ext cx="25" cy="31"/>
            </a:xfrm>
            <a:custGeom>
              <a:avLst/>
              <a:gdLst>
                <a:gd name="T0" fmla="*/ 14 w 124"/>
                <a:gd name="T1" fmla="*/ 9 h 154"/>
                <a:gd name="T2" fmla="*/ 17 w 124"/>
                <a:gd name="T3" fmla="*/ 2 h 154"/>
                <a:gd name="T4" fmla="*/ 21 w 124"/>
                <a:gd name="T5" fmla="*/ 0 h 154"/>
                <a:gd name="T6" fmla="*/ 25 w 124"/>
                <a:gd name="T7" fmla="*/ 1 h 154"/>
                <a:gd name="T8" fmla="*/ 25 w 124"/>
                <a:gd name="T9" fmla="*/ 5 h 154"/>
                <a:gd name="T10" fmla="*/ 23 w 124"/>
                <a:gd name="T11" fmla="*/ 11 h 154"/>
                <a:gd name="T12" fmla="*/ 19 w 124"/>
                <a:gd name="T13" fmla="*/ 17 h 154"/>
                <a:gd name="T14" fmla="*/ 15 w 124"/>
                <a:gd name="T15" fmla="*/ 22 h 154"/>
                <a:gd name="T16" fmla="*/ 9 w 124"/>
                <a:gd name="T17" fmla="*/ 27 h 154"/>
                <a:gd name="T18" fmla="*/ 0 w 124"/>
                <a:gd name="T19" fmla="*/ 31 h 154"/>
                <a:gd name="T20" fmla="*/ 8 w 124"/>
                <a:gd name="T21" fmla="*/ 22 h 154"/>
                <a:gd name="T22" fmla="*/ 11 w 124"/>
                <a:gd name="T23" fmla="*/ 16 h 154"/>
                <a:gd name="T24" fmla="*/ 14 w 124"/>
                <a:gd name="T25" fmla="*/ 9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54"/>
                <a:gd name="T41" fmla="*/ 124 w 124"/>
                <a:gd name="T42" fmla="*/ 154 h 1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5" name="Freeform 186"/>
            <p:cNvSpPr>
              <a:spLocks/>
            </p:cNvSpPr>
            <p:nvPr/>
          </p:nvSpPr>
          <p:spPr bwMode="auto">
            <a:xfrm>
              <a:off x="208" y="1836"/>
              <a:ext cx="60" cy="37"/>
            </a:xfrm>
            <a:custGeom>
              <a:avLst/>
              <a:gdLst>
                <a:gd name="T0" fmla="*/ 60 w 298"/>
                <a:gd name="T1" fmla="*/ 37 h 186"/>
                <a:gd name="T2" fmla="*/ 58 w 298"/>
                <a:gd name="T3" fmla="*/ 22 h 186"/>
                <a:gd name="T4" fmla="*/ 46 w 298"/>
                <a:gd name="T5" fmla="*/ 16 h 186"/>
                <a:gd name="T6" fmla="*/ 29 w 298"/>
                <a:gd name="T7" fmla="*/ 10 h 186"/>
                <a:gd name="T8" fmla="*/ 16 w 298"/>
                <a:gd name="T9" fmla="*/ 5 h 186"/>
                <a:gd name="T10" fmla="*/ 5 w 298"/>
                <a:gd name="T11" fmla="*/ 0 h 186"/>
                <a:gd name="T12" fmla="*/ 0 w 298"/>
                <a:gd name="T13" fmla="*/ 11 h 186"/>
                <a:gd name="T14" fmla="*/ 11 w 298"/>
                <a:gd name="T15" fmla="*/ 17 h 186"/>
                <a:gd name="T16" fmla="*/ 24 w 298"/>
                <a:gd name="T17" fmla="*/ 21 h 186"/>
                <a:gd name="T18" fmla="*/ 34 w 298"/>
                <a:gd name="T19" fmla="*/ 24 h 186"/>
                <a:gd name="T20" fmla="*/ 46 w 298"/>
                <a:gd name="T21" fmla="*/ 31 h 186"/>
                <a:gd name="T22" fmla="*/ 60 w 298"/>
                <a:gd name="T23" fmla="*/ 37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8"/>
                <a:gd name="T37" fmla="*/ 0 h 186"/>
                <a:gd name="T38" fmla="*/ 298 w 298"/>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90" name="Group 187"/>
          <p:cNvGrpSpPr>
            <a:grpSpLocks/>
          </p:cNvGrpSpPr>
          <p:nvPr/>
        </p:nvGrpSpPr>
        <p:grpSpPr bwMode="auto">
          <a:xfrm>
            <a:off x="255588" y="4953000"/>
            <a:ext cx="195262" cy="265113"/>
            <a:chOff x="141" y="2010"/>
            <a:chExt cx="123" cy="167"/>
          </a:xfrm>
        </p:grpSpPr>
        <p:sp>
          <p:nvSpPr>
            <p:cNvPr id="2290" name="Freeform 188"/>
            <p:cNvSpPr>
              <a:spLocks/>
            </p:cNvSpPr>
            <p:nvPr/>
          </p:nvSpPr>
          <p:spPr bwMode="auto">
            <a:xfrm>
              <a:off x="141" y="2010"/>
              <a:ext cx="123" cy="167"/>
            </a:xfrm>
            <a:custGeom>
              <a:avLst/>
              <a:gdLst>
                <a:gd name="T0" fmla="*/ 68 w 617"/>
                <a:gd name="T1" fmla="*/ 25 h 835"/>
                <a:gd name="T2" fmla="*/ 46 w 617"/>
                <a:gd name="T3" fmla="*/ 23 h 835"/>
                <a:gd name="T4" fmla="*/ 32 w 617"/>
                <a:gd name="T5" fmla="*/ 19 h 835"/>
                <a:gd name="T6" fmla="*/ 28 w 617"/>
                <a:gd name="T7" fmla="*/ 13 h 835"/>
                <a:gd name="T8" fmla="*/ 28 w 617"/>
                <a:gd name="T9" fmla="*/ 8 h 835"/>
                <a:gd name="T10" fmla="*/ 24 w 617"/>
                <a:gd name="T11" fmla="*/ 3 h 835"/>
                <a:gd name="T12" fmla="*/ 12 w 617"/>
                <a:gd name="T13" fmla="*/ 0 h 835"/>
                <a:gd name="T14" fmla="*/ 0 w 617"/>
                <a:gd name="T15" fmla="*/ 1 h 835"/>
                <a:gd name="T16" fmla="*/ 14 w 617"/>
                <a:gd name="T17" fmla="*/ 130 h 835"/>
                <a:gd name="T18" fmla="*/ 24 w 617"/>
                <a:gd name="T19" fmla="*/ 142 h 835"/>
                <a:gd name="T20" fmla="*/ 36 w 617"/>
                <a:gd name="T21" fmla="*/ 154 h 835"/>
                <a:gd name="T22" fmla="*/ 54 w 617"/>
                <a:gd name="T23" fmla="*/ 163 h 835"/>
                <a:gd name="T24" fmla="*/ 75 w 617"/>
                <a:gd name="T25" fmla="*/ 165 h 835"/>
                <a:gd name="T26" fmla="*/ 103 w 617"/>
                <a:gd name="T27" fmla="*/ 167 h 835"/>
                <a:gd name="T28" fmla="*/ 119 w 617"/>
                <a:gd name="T29" fmla="*/ 165 h 835"/>
                <a:gd name="T30" fmla="*/ 123 w 617"/>
                <a:gd name="T31" fmla="*/ 155 h 835"/>
                <a:gd name="T32" fmla="*/ 121 w 617"/>
                <a:gd name="T33" fmla="*/ 144 h 835"/>
                <a:gd name="T34" fmla="*/ 110 w 617"/>
                <a:gd name="T35" fmla="*/ 107 h 835"/>
                <a:gd name="T36" fmla="*/ 100 w 617"/>
                <a:gd name="T37" fmla="*/ 71 h 835"/>
                <a:gd name="T38" fmla="*/ 95 w 617"/>
                <a:gd name="T39" fmla="*/ 44 h 835"/>
                <a:gd name="T40" fmla="*/ 95 w 617"/>
                <a:gd name="T41" fmla="*/ 37 h 835"/>
                <a:gd name="T42" fmla="*/ 89 w 617"/>
                <a:gd name="T43" fmla="*/ 27 h 835"/>
                <a:gd name="T44" fmla="*/ 82 w 617"/>
                <a:gd name="T45" fmla="*/ 25 h 835"/>
                <a:gd name="T46" fmla="*/ 68 w 617"/>
                <a:gd name="T47" fmla="*/ 25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7"/>
                <a:gd name="T73" fmla="*/ 0 h 835"/>
                <a:gd name="T74" fmla="*/ 617 w 617"/>
                <a:gd name="T75" fmla="*/ 835 h 8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round/>
              <a:headEnd/>
              <a:tailEnd/>
            </a:ln>
          </p:spPr>
          <p:txBody>
            <a:bodyPr/>
            <a:lstStyle/>
            <a:p>
              <a:endParaRPr lang="zh-CN" altLang="en-US"/>
            </a:p>
          </p:txBody>
        </p:sp>
        <p:sp>
          <p:nvSpPr>
            <p:cNvPr id="2291" name="Freeform 189"/>
            <p:cNvSpPr>
              <a:spLocks/>
            </p:cNvSpPr>
            <p:nvPr/>
          </p:nvSpPr>
          <p:spPr bwMode="auto">
            <a:xfrm>
              <a:off x="143" y="2019"/>
              <a:ext cx="106" cy="153"/>
            </a:xfrm>
            <a:custGeom>
              <a:avLst/>
              <a:gdLst>
                <a:gd name="T0" fmla="*/ 69 w 531"/>
                <a:gd name="T1" fmla="*/ 31 h 766"/>
                <a:gd name="T2" fmla="*/ 50 w 531"/>
                <a:gd name="T3" fmla="*/ 30 h 766"/>
                <a:gd name="T4" fmla="*/ 29 w 531"/>
                <a:gd name="T5" fmla="*/ 26 h 766"/>
                <a:gd name="T6" fmla="*/ 16 w 531"/>
                <a:gd name="T7" fmla="*/ 20 h 766"/>
                <a:gd name="T8" fmla="*/ 9 w 531"/>
                <a:gd name="T9" fmla="*/ 14 h 766"/>
                <a:gd name="T10" fmla="*/ 0 w 531"/>
                <a:gd name="T11" fmla="*/ 0 h 766"/>
                <a:gd name="T12" fmla="*/ 13 w 531"/>
                <a:gd name="T13" fmla="*/ 118 h 766"/>
                <a:gd name="T14" fmla="*/ 23 w 531"/>
                <a:gd name="T15" fmla="*/ 128 h 766"/>
                <a:gd name="T16" fmla="*/ 32 w 531"/>
                <a:gd name="T17" fmla="*/ 139 h 766"/>
                <a:gd name="T18" fmla="*/ 45 w 531"/>
                <a:gd name="T19" fmla="*/ 146 h 766"/>
                <a:gd name="T20" fmla="*/ 56 w 531"/>
                <a:gd name="T21" fmla="*/ 149 h 766"/>
                <a:gd name="T22" fmla="*/ 69 w 531"/>
                <a:gd name="T23" fmla="*/ 151 h 766"/>
                <a:gd name="T24" fmla="*/ 82 w 531"/>
                <a:gd name="T25" fmla="*/ 153 h 766"/>
                <a:gd name="T26" fmla="*/ 96 w 531"/>
                <a:gd name="T27" fmla="*/ 153 h 766"/>
                <a:gd name="T28" fmla="*/ 102 w 531"/>
                <a:gd name="T29" fmla="*/ 151 h 766"/>
                <a:gd name="T30" fmla="*/ 106 w 531"/>
                <a:gd name="T31" fmla="*/ 146 h 766"/>
                <a:gd name="T32" fmla="*/ 104 w 531"/>
                <a:gd name="T33" fmla="*/ 137 h 766"/>
                <a:gd name="T34" fmla="*/ 95 w 531"/>
                <a:gd name="T35" fmla="*/ 116 h 766"/>
                <a:gd name="T36" fmla="*/ 80 w 531"/>
                <a:gd name="T37" fmla="*/ 46 h 766"/>
                <a:gd name="T38" fmla="*/ 77 w 531"/>
                <a:gd name="T39" fmla="*/ 36 h 766"/>
                <a:gd name="T40" fmla="*/ 69 w 531"/>
                <a:gd name="T41" fmla="*/ 31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766"/>
                <a:gd name="T65" fmla="*/ 531 w 531"/>
                <a:gd name="T66" fmla="*/ 766 h 7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91" name="Freeform 190"/>
          <p:cNvSpPr>
            <a:spLocks/>
          </p:cNvSpPr>
          <p:nvPr/>
        </p:nvSpPr>
        <p:spPr bwMode="auto">
          <a:xfrm>
            <a:off x="735013" y="5254625"/>
            <a:ext cx="14287" cy="223838"/>
          </a:xfrm>
          <a:custGeom>
            <a:avLst/>
            <a:gdLst>
              <a:gd name="T0" fmla="*/ 9635 w 43"/>
              <a:gd name="T1" fmla="*/ 0 h 703"/>
              <a:gd name="T2" fmla="*/ 14287 w 43"/>
              <a:gd name="T3" fmla="*/ 11463 h 703"/>
              <a:gd name="T4" fmla="*/ 8971 w 43"/>
              <a:gd name="T5" fmla="*/ 20059 h 703"/>
              <a:gd name="T6" fmla="*/ 4652 w 43"/>
              <a:gd name="T7" fmla="*/ 38845 h 703"/>
              <a:gd name="T8" fmla="*/ 10632 w 43"/>
              <a:gd name="T9" fmla="*/ 56039 h 703"/>
              <a:gd name="T10" fmla="*/ 6977 w 43"/>
              <a:gd name="T11" fmla="*/ 156336 h 703"/>
              <a:gd name="T12" fmla="*/ 6977 w 43"/>
              <a:gd name="T13" fmla="*/ 220654 h 703"/>
              <a:gd name="T14" fmla="*/ 0 w 43"/>
              <a:gd name="T15" fmla="*/ 223838 h 703"/>
              <a:gd name="T16" fmla="*/ 665 w 43"/>
              <a:gd name="T17" fmla="*/ 90427 h 703"/>
              <a:gd name="T18" fmla="*/ 6977 w 43"/>
              <a:gd name="T19" fmla="*/ 58586 h 703"/>
              <a:gd name="T20" fmla="*/ 3323 w 43"/>
              <a:gd name="T21" fmla="*/ 43621 h 703"/>
              <a:gd name="T22" fmla="*/ 1329 w 43"/>
              <a:gd name="T23" fmla="*/ 38208 h 703"/>
              <a:gd name="T24" fmla="*/ 3987 w 43"/>
              <a:gd name="T25" fmla="*/ 21970 h 703"/>
              <a:gd name="T26" fmla="*/ 8971 w 43"/>
              <a:gd name="T27" fmla="*/ 12736 h 703"/>
              <a:gd name="T28" fmla="*/ 9635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703"/>
              <a:gd name="T47" fmla="*/ 43 w 43"/>
              <a:gd name="T48" fmla="*/ 703 h 7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2" name="Freeform 191"/>
          <p:cNvSpPr>
            <a:spLocks/>
          </p:cNvSpPr>
          <p:nvPr/>
        </p:nvSpPr>
        <p:spPr bwMode="auto">
          <a:xfrm>
            <a:off x="677863" y="5257800"/>
            <a:ext cx="34925" cy="11113"/>
          </a:xfrm>
          <a:custGeom>
            <a:avLst/>
            <a:gdLst>
              <a:gd name="T0" fmla="*/ 34925 w 112"/>
              <a:gd name="T1" fmla="*/ 0 h 36"/>
              <a:gd name="T2" fmla="*/ 17774 w 112"/>
              <a:gd name="T3" fmla="*/ 8026 h 36"/>
              <a:gd name="T4" fmla="*/ 2806 w 112"/>
              <a:gd name="T5" fmla="*/ 11113 h 36"/>
              <a:gd name="T6" fmla="*/ 0 w 112"/>
              <a:gd name="T7" fmla="*/ 11113 h 36"/>
              <a:gd name="T8" fmla="*/ 9043 w 112"/>
              <a:gd name="T9" fmla="*/ 3396 h 36"/>
              <a:gd name="T10" fmla="*/ 34925 w 112"/>
              <a:gd name="T11" fmla="*/ 0 h 36"/>
              <a:gd name="T12" fmla="*/ 0 60000 65536"/>
              <a:gd name="T13" fmla="*/ 0 60000 65536"/>
              <a:gd name="T14" fmla="*/ 0 60000 65536"/>
              <a:gd name="T15" fmla="*/ 0 60000 65536"/>
              <a:gd name="T16" fmla="*/ 0 60000 65536"/>
              <a:gd name="T17" fmla="*/ 0 60000 65536"/>
              <a:gd name="T18" fmla="*/ 0 w 112"/>
              <a:gd name="T19" fmla="*/ 0 h 36"/>
              <a:gd name="T20" fmla="*/ 112 w 112"/>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3" name="Freeform 192"/>
          <p:cNvSpPr>
            <a:spLocks/>
          </p:cNvSpPr>
          <p:nvPr/>
        </p:nvSpPr>
        <p:spPr bwMode="auto">
          <a:xfrm>
            <a:off x="530225" y="4676775"/>
            <a:ext cx="47625" cy="128588"/>
          </a:xfrm>
          <a:custGeom>
            <a:avLst/>
            <a:gdLst>
              <a:gd name="T0" fmla="*/ 0 w 150"/>
              <a:gd name="T1" fmla="*/ 0 h 407"/>
              <a:gd name="T2" fmla="*/ 6350 w 150"/>
              <a:gd name="T3" fmla="*/ 3159 h 407"/>
              <a:gd name="T4" fmla="*/ 5398 w 150"/>
              <a:gd name="T5" fmla="*/ 10742 h 407"/>
              <a:gd name="T6" fmla="*/ 11430 w 150"/>
              <a:gd name="T7" fmla="*/ 6951 h 407"/>
              <a:gd name="T8" fmla="*/ 10478 w 150"/>
              <a:gd name="T9" fmla="*/ 15797 h 407"/>
              <a:gd name="T10" fmla="*/ 18415 w 150"/>
              <a:gd name="T11" fmla="*/ 14533 h 407"/>
              <a:gd name="T12" fmla="*/ 12382 w 150"/>
              <a:gd name="T13" fmla="*/ 21800 h 407"/>
              <a:gd name="T14" fmla="*/ 28892 w 150"/>
              <a:gd name="T15" fmla="*/ 23064 h 407"/>
              <a:gd name="T16" fmla="*/ 19367 w 150"/>
              <a:gd name="T17" fmla="*/ 31910 h 407"/>
              <a:gd name="T18" fmla="*/ 33337 w 150"/>
              <a:gd name="T19" fmla="*/ 31910 h 407"/>
              <a:gd name="T20" fmla="*/ 23813 w 150"/>
              <a:gd name="T21" fmla="*/ 41072 h 407"/>
              <a:gd name="T22" fmla="*/ 38417 w 150"/>
              <a:gd name="T23" fmla="*/ 40125 h 407"/>
              <a:gd name="T24" fmla="*/ 29210 w 150"/>
              <a:gd name="T25" fmla="*/ 52762 h 407"/>
              <a:gd name="T26" fmla="*/ 42228 w 150"/>
              <a:gd name="T27" fmla="*/ 51814 h 407"/>
              <a:gd name="T28" fmla="*/ 31115 w 150"/>
              <a:gd name="T29" fmla="*/ 62872 h 407"/>
              <a:gd name="T30" fmla="*/ 47625 w 150"/>
              <a:gd name="T31" fmla="*/ 64768 h 407"/>
              <a:gd name="T32" fmla="*/ 33337 w 150"/>
              <a:gd name="T33" fmla="*/ 74878 h 407"/>
              <a:gd name="T34" fmla="*/ 47625 w 150"/>
              <a:gd name="T35" fmla="*/ 78985 h 407"/>
              <a:gd name="T36" fmla="*/ 32067 w 150"/>
              <a:gd name="T37" fmla="*/ 84040 h 407"/>
              <a:gd name="T38" fmla="*/ 46355 w 150"/>
              <a:gd name="T39" fmla="*/ 92571 h 407"/>
              <a:gd name="T40" fmla="*/ 31115 w 150"/>
              <a:gd name="T41" fmla="*/ 98574 h 407"/>
              <a:gd name="T42" fmla="*/ 44450 w 150"/>
              <a:gd name="T43" fmla="*/ 108368 h 407"/>
              <a:gd name="T44" fmla="*/ 31115 w 150"/>
              <a:gd name="T45" fmla="*/ 112159 h 407"/>
              <a:gd name="T46" fmla="*/ 38417 w 150"/>
              <a:gd name="T47" fmla="*/ 120689 h 407"/>
              <a:gd name="T48" fmla="*/ 27940 w 150"/>
              <a:gd name="T49" fmla="*/ 128588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407"/>
              <a:gd name="T77" fmla="*/ 150 w 150"/>
              <a:gd name="T78" fmla="*/ 407 h 4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4" name="Text Box 193"/>
          <p:cNvSpPr txBox="1">
            <a:spLocks noChangeArrowheads="1"/>
          </p:cNvSpPr>
          <p:nvPr/>
        </p:nvSpPr>
        <p:spPr bwMode="auto">
          <a:xfrm>
            <a:off x="7804150" y="53927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用户代理</a:t>
            </a:r>
          </a:p>
        </p:txBody>
      </p:sp>
      <p:sp>
        <p:nvSpPr>
          <p:cNvPr id="2095" name="Oval 194"/>
          <p:cNvSpPr>
            <a:spLocks noChangeArrowheads="1"/>
          </p:cNvSpPr>
          <p:nvPr/>
        </p:nvSpPr>
        <p:spPr bwMode="auto">
          <a:xfrm>
            <a:off x="793750" y="4783138"/>
            <a:ext cx="298450" cy="161925"/>
          </a:xfrm>
          <a:prstGeom prst="ellipse">
            <a:avLst/>
          </a:prstGeom>
          <a:solidFill>
            <a:schemeClr val="bg1"/>
          </a:solidFill>
          <a:ln w="9525">
            <a:solidFill>
              <a:schemeClr val="tx1"/>
            </a:solidFill>
            <a:round/>
            <a:headEnd/>
            <a:tailEnd/>
          </a:ln>
        </p:spPr>
        <p:txBody>
          <a:bodyPr wrap="none" anchor="ctr"/>
          <a:lstStyle/>
          <a:p>
            <a:endParaRPr lang="zh-CN" altLang="en-US"/>
          </a:p>
        </p:txBody>
      </p:sp>
      <p:grpSp>
        <p:nvGrpSpPr>
          <p:cNvPr id="2096" name="Group 195"/>
          <p:cNvGrpSpPr>
            <a:grpSpLocks/>
          </p:cNvGrpSpPr>
          <p:nvPr/>
        </p:nvGrpSpPr>
        <p:grpSpPr bwMode="auto">
          <a:xfrm>
            <a:off x="7958138" y="4419600"/>
            <a:ext cx="709612" cy="495300"/>
            <a:chOff x="4993" y="1674"/>
            <a:chExt cx="447" cy="312"/>
          </a:xfrm>
        </p:grpSpPr>
        <p:grpSp>
          <p:nvGrpSpPr>
            <p:cNvPr id="2239" name="Group 196"/>
            <p:cNvGrpSpPr>
              <a:grpSpLocks/>
            </p:cNvGrpSpPr>
            <p:nvPr/>
          </p:nvGrpSpPr>
          <p:grpSpPr bwMode="auto">
            <a:xfrm>
              <a:off x="4993" y="1674"/>
              <a:ext cx="345" cy="282"/>
              <a:chOff x="4993" y="1674"/>
              <a:chExt cx="345" cy="282"/>
            </a:xfrm>
          </p:grpSpPr>
          <p:grpSp>
            <p:nvGrpSpPr>
              <p:cNvPr id="2272" name="Group 197"/>
              <p:cNvGrpSpPr>
                <a:grpSpLocks/>
              </p:cNvGrpSpPr>
              <p:nvPr/>
            </p:nvGrpSpPr>
            <p:grpSpPr bwMode="auto">
              <a:xfrm>
                <a:off x="4993" y="1674"/>
                <a:ext cx="345" cy="282"/>
                <a:chOff x="4993" y="1674"/>
                <a:chExt cx="345" cy="282"/>
              </a:xfrm>
            </p:grpSpPr>
            <p:grpSp>
              <p:nvGrpSpPr>
                <p:cNvPr id="2281" name="Group 198"/>
                <p:cNvGrpSpPr>
                  <a:grpSpLocks/>
                </p:cNvGrpSpPr>
                <p:nvPr/>
              </p:nvGrpSpPr>
              <p:grpSpPr bwMode="auto">
                <a:xfrm>
                  <a:off x="4993" y="1833"/>
                  <a:ext cx="345" cy="123"/>
                  <a:chOff x="4993" y="1833"/>
                  <a:chExt cx="345" cy="123"/>
                </a:xfrm>
              </p:grpSpPr>
              <p:sp>
                <p:nvSpPr>
                  <p:cNvPr id="2287" name="Freeform 199"/>
                  <p:cNvSpPr>
                    <a:spLocks/>
                  </p:cNvSpPr>
                  <p:nvPr/>
                </p:nvSpPr>
                <p:spPr bwMode="auto">
                  <a:xfrm>
                    <a:off x="5140" y="1833"/>
                    <a:ext cx="198" cy="123"/>
                  </a:xfrm>
                  <a:custGeom>
                    <a:avLst/>
                    <a:gdLst>
                      <a:gd name="T0" fmla="*/ 0 w 1188"/>
                      <a:gd name="T1" fmla="*/ 37 h 738"/>
                      <a:gd name="T2" fmla="*/ 0 w 1188"/>
                      <a:gd name="T3" fmla="*/ 123 h 738"/>
                      <a:gd name="T4" fmla="*/ 198 w 1188"/>
                      <a:gd name="T5" fmla="*/ 60 h 738"/>
                      <a:gd name="T6" fmla="*/ 198 w 1188"/>
                      <a:gd name="T7" fmla="*/ 0 h 738"/>
                      <a:gd name="T8" fmla="*/ 0 w 1188"/>
                      <a:gd name="T9" fmla="*/ 37 h 738"/>
                      <a:gd name="T10" fmla="*/ 0 60000 65536"/>
                      <a:gd name="T11" fmla="*/ 0 60000 65536"/>
                      <a:gd name="T12" fmla="*/ 0 60000 65536"/>
                      <a:gd name="T13" fmla="*/ 0 60000 65536"/>
                      <a:gd name="T14" fmla="*/ 0 60000 65536"/>
                      <a:gd name="T15" fmla="*/ 0 w 1188"/>
                      <a:gd name="T16" fmla="*/ 0 h 738"/>
                      <a:gd name="T17" fmla="*/ 1188 w 1188"/>
                      <a:gd name="T18" fmla="*/ 738 h 738"/>
                    </a:gdLst>
                    <a:ahLst/>
                    <a:cxnLst>
                      <a:cxn ang="T10">
                        <a:pos x="T0" y="T1"/>
                      </a:cxn>
                      <a:cxn ang="T11">
                        <a:pos x="T2" y="T3"/>
                      </a:cxn>
                      <a:cxn ang="T12">
                        <a:pos x="T4" y="T5"/>
                      </a:cxn>
                      <a:cxn ang="T13">
                        <a:pos x="T6" y="T7"/>
                      </a:cxn>
                      <a:cxn ang="T14">
                        <a:pos x="T8" y="T9"/>
                      </a:cxn>
                    </a:cxnLst>
                    <a:rect l="T15" t="T16" r="T17" b="T18"/>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round/>
                    <a:headEnd/>
                    <a:tailEnd/>
                  </a:ln>
                </p:spPr>
                <p:txBody>
                  <a:bodyPr/>
                  <a:lstStyle/>
                  <a:p>
                    <a:endParaRPr lang="zh-CN" altLang="en-US"/>
                  </a:p>
                </p:txBody>
              </p:sp>
              <p:sp>
                <p:nvSpPr>
                  <p:cNvPr id="2288" name="Freeform 200"/>
                  <p:cNvSpPr>
                    <a:spLocks/>
                  </p:cNvSpPr>
                  <p:nvPr/>
                </p:nvSpPr>
                <p:spPr bwMode="auto">
                  <a:xfrm>
                    <a:off x="4993" y="1862"/>
                    <a:ext cx="147" cy="94"/>
                  </a:xfrm>
                  <a:custGeom>
                    <a:avLst/>
                    <a:gdLst>
                      <a:gd name="T0" fmla="*/ 147 w 882"/>
                      <a:gd name="T1" fmla="*/ 8 h 563"/>
                      <a:gd name="T2" fmla="*/ 147 w 882"/>
                      <a:gd name="T3" fmla="*/ 94 h 563"/>
                      <a:gd name="T4" fmla="*/ 0 w 882"/>
                      <a:gd name="T5" fmla="*/ 73 h 563"/>
                      <a:gd name="T6" fmla="*/ 0 w 882"/>
                      <a:gd name="T7" fmla="*/ 0 h 563"/>
                      <a:gd name="T8" fmla="*/ 147 w 882"/>
                      <a:gd name="T9" fmla="*/ 8 h 563"/>
                      <a:gd name="T10" fmla="*/ 0 60000 65536"/>
                      <a:gd name="T11" fmla="*/ 0 60000 65536"/>
                      <a:gd name="T12" fmla="*/ 0 60000 65536"/>
                      <a:gd name="T13" fmla="*/ 0 60000 65536"/>
                      <a:gd name="T14" fmla="*/ 0 60000 65536"/>
                      <a:gd name="T15" fmla="*/ 0 w 882"/>
                      <a:gd name="T16" fmla="*/ 0 h 563"/>
                      <a:gd name="T17" fmla="*/ 882 w 882"/>
                      <a:gd name="T18" fmla="*/ 563 h 563"/>
                    </a:gdLst>
                    <a:ahLst/>
                    <a:cxnLst>
                      <a:cxn ang="T10">
                        <a:pos x="T0" y="T1"/>
                      </a:cxn>
                      <a:cxn ang="T11">
                        <a:pos x="T2" y="T3"/>
                      </a:cxn>
                      <a:cxn ang="T12">
                        <a:pos x="T4" y="T5"/>
                      </a:cxn>
                      <a:cxn ang="T13">
                        <a:pos x="T6" y="T7"/>
                      </a:cxn>
                      <a:cxn ang="T14">
                        <a:pos x="T8" y="T9"/>
                      </a:cxn>
                    </a:cxnLst>
                    <a:rect l="T15" t="T16" r="T17" b="T18"/>
                    <a:pathLst>
                      <a:path w="882" h="563">
                        <a:moveTo>
                          <a:pt x="882" y="50"/>
                        </a:moveTo>
                        <a:lnTo>
                          <a:pt x="882" y="563"/>
                        </a:lnTo>
                        <a:lnTo>
                          <a:pt x="0" y="436"/>
                        </a:lnTo>
                        <a:lnTo>
                          <a:pt x="0" y="0"/>
                        </a:lnTo>
                        <a:lnTo>
                          <a:pt x="882" y="50"/>
                        </a:lnTo>
                        <a:close/>
                      </a:path>
                    </a:pathLst>
                  </a:custGeom>
                  <a:solidFill>
                    <a:srgbClr val="808080"/>
                  </a:solidFill>
                  <a:ln w="1588">
                    <a:solidFill>
                      <a:srgbClr val="000000"/>
                    </a:solidFill>
                    <a:round/>
                    <a:headEnd/>
                    <a:tailEnd/>
                  </a:ln>
                </p:spPr>
                <p:txBody>
                  <a:bodyPr/>
                  <a:lstStyle/>
                  <a:p>
                    <a:endParaRPr lang="zh-CN" altLang="en-US"/>
                  </a:p>
                </p:txBody>
              </p:sp>
              <p:sp>
                <p:nvSpPr>
                  <p:cNvPr id="2289" name="Freeform 201"/>
                  <p:cNvSpPr>
                    <a:spLocks/>
                  </p:cNvSpPr>
                  <p:nvPr/>
                </p:nvSpPr>
                <p:spPr bwMode="auto">
                  <a:xfrm>
                    <a:off x="4993" y="1833"/>
                    <a:ext cx="345" cy="38"/>
                  </a:xfrm>
                  <a:custGeom>
                    <a:avLst/>
                    <a:gdLst>
                      <a:gd name="T0" fmla="*/ 0 w 2070"/>
                      <a:gd name="T1" fmla="*/ 30 h 225"/>
                      <a:gd name="T2" fmla="*/ 149 w 2070"/>
                      <a:gd name="T3" fmla="*/ 38 h 225"/>
                      <a:gd name="T4" fmla="*/ 345 w 2070"/>
                      <a:gd name="T5" fmla="*/ 0 h 225"/>
                      <a:gd name="T6" fmla="*/ 200 w 2070"/>
                      <a:gd name="T7" fmla="*/ 0 h 225"/>
                      <a:gd name="T8" fmla="*/ 0 w 2070"/>
                      <a:gd name="T9" fmla="*/ 30 h 225"/>
                      <a:gd name="T10" fmla="*/ 0 60000 65536"/>
                      <a:gd name="T11" fmla="*/ 0 60000 65536"/>
                      <a:gd name="T12" fmla="*/ 0 60000 65536"/>
                      <a:gd name="T13" fmla="*/ 0 60000 65536"/>
                      <a:gd name="T14" fmla="*/ 0 60000 65536"/>
                      <a:gd name="T15" fmla="*/ 0 w 2070"/>
                      <a:gd name="T16" fmla="*/ 0 h 225"/>
                      <a:gd name="T17" fmla="*/ 2070 w 2070"/>
                      <a:gd name="T18" fmla="*/ 225 h 225"/>
                    </a:gdLst>
                    <a:ahLst/>
                    <a:cxnLst>
                      <a:cxn ang="T10">
                        <a:pos x="T0" y="T1"/>
                      </a:cxn>
                      <a:cxn ang="T11">
                        <a:pos x="T2" y="T3"/>
                      </a:cxn>
                      <a:cxn ang="T12">
                        <a:pos x="T4" y="T5"/>
                      </a:cxn>
                      <a:cxn ang="T13">
                        <a:pos x="T6" y="T7"/>
                      </a:cxn>
                      <a:cxn ang="T14">
                        <a:pos x="T8" y="T9"/>
                      </a:cxn>
                    </a:cxnLst>
                    <a:rect l="T15" t="T16" r="T17" b="T18"/>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round/>
                    <a:headEnd/>
                    <a:tailEnd/>
                  </a:ln>
                </p:spPr>
                <p:txBody>
                  <a:bodyPr/>
                  <a:lstStyle/>
                  <a:p>
                    <a:endParaRPr lang="zh-CN" altLang="en-US"/>
                  </a:p>
                </p:txBody>
              </p:sp>
            </p:grpSp>
            <p:sp>
              <p:nvSpPr>
                <p:cNvPr id="2282" name="Freeform 202"/>
                <p:cNvSpPr>
                  <a:spLocks/>
                </p:cNvSpPr>
                <p:nvPr/>
              </p:nvSpPr>
              <p:spPr bwMode="auto">
                <a:xfrm>
                  <a:off x="5105" y="1823"/>
                  <a:ext cx="126" cy="35"/>
                </a:xfrm>
                <a:custGeom>
                  <a:avLst/>
                  <a:gdLst>
                    <a:gd name="T0" fmla="*/ 0 w 751"/>
                    <a:gd name="T1" fmla="*/ 20 h 210"/>
                    <a:gd name="T2" fmla="*/ 0 w 751"/>
                    <a:gd name="T3" fmla="*/ 31 h 210"/>
                    <a:gd name="T4" fmla="*/ 59 w 751"/>
                    <a:gd name="T5" fmla="*/ 35 h 210"/>
                    <a:gd name="T6" fmla="*/ 126 w 751"/>
                    <a:gd name="T7" fmla="*/ 23 h 210"/>
                    <a:gd name="T8" fmla="*/ 126 w 751"/>
                    <a:gd name="T9" fmla="*/ 0 h 210"/>
                    <a:gd name="T10" fmla="*/ 0 w 751"/>
                    <a:gd name="T11" fmla="*/ 20 h 210"/>
                    <a:gd name="T12" fmla="*/ 0 60000 65536"/>
                    <a:gd name="T13" fmla="*/ 0 60000 65536"/>
                    <a:gd name="T14" fmla="*/ 0 60000 65536"/>
                    <a:gd name="T15" fmla="*/ 0 60000 65536"/>
                    <a:gd name="T16" fmla="*/ 0 60000 65536"/>
                    <a:gd name="T17" fmla="*/ 0 60000 65536"/>
                    <a:gd name="T18" fmla="*/ 0 w 751"/>
                    <a:gd name="T19" fmla="*/ 0 h 210"/>
                    <a:gd name="T20" fmla="*/ 751 w 751"/>
                    <a:gd name="T21" fmla="*/ 210 h 210"/>
                  </a:gdLst>
                  <a:ahLst/>
                  <a:cxnLst>
                    <a:cxn ang="T12">
                      <a:pos x="T0" y="T1"/>
                    </a:cxn>
                    <a:cxn ang="T13">
                      <a:pos x="T2" y="T3"/>
                    </a:cxn>
                    <a:cxn ang="T14">
                      <a:pos x="T4" y="T5"/>
                    </a:cxn>
                    <a:cxn ang="T15">
                      <a:pos x="T6" y="T7"/>
                    </a:cxn>
                    <a:cxn ang="T16">
                      <a:pos x="T8" y="T9"/>
                    </a:cxn>
                    <a:cxn ang="T17">
                      <a:pos x="T10" y="T11"/>
                    </a:cxn>
                  </a:cxnLst>
                  <a:rect l="T18" t="T19" r="T20" b="T21"/>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round/>
                  <a:headEnd/>
                  <a:tailEnd/>
                </a:ln>
              </p:spPr>
              <p:txBody>
                <a:bodyPr/>
                <a:lstStyle/>
                <a:p>
                  <a:endParaRPr lang="zh-CN" altLang="en-US"/>
                </a:p>
              </p:txBody>
            </p:sp>
            <p:grpSp>
              <p:nvGrpSpPr>
                <p:cNvPr id="2283" name="Group 203"/>
                <p:cNvGrpSpPr>
                  <a:grpSpLocks/>
                </p:cNvGrpSpPr>
                <p:nvPr/>
              </p:nvGrpSpPr>
              <p:grpSpPr bwMode="auto">
                <a:xfrm>
                  <a:off x="5020" y="1674"/>
                  <a:ext cx="279" cy="176"/>
                  <a:chOff x="5020" y="1674"/>
                  <a:chExt cx="279" cy="176"/>
                </a:xfrm>
              </p:grpSpPr>
              <p:sp>
                <p:nvSpPr>
                  <p:cNvPr id="2284" name="Freeform 204"/>
                  <p:cNvSpPr>
                    <a:spLocks/>
                  </p:cNvSpPr>
                  <p:nvPr/>
                </p:nvSpPr>
                <p:spPr bwMode="auto">
                  <a:xfrm>
                    <a:off x="5139" y="1674"/>
                    <a:ext cx="160" cy="172"/>
                  </a:xfrm>
                  <a:custGeom>
                    <a:avLst/>
                    <a:gdLst>
                      <a:gd name="T0" fmla="*/ 23 w 960"/>
                      <a:gd name="T1" fmla="*/ 172 h 1031"/>
                      <a:gd name="T2" fmla="*/ 0 w 960"/>
                      <a:gd name="T3" fmla="*/ 6 h 1031"/>
                      <a:gd name="T4" fmla="*/ 138 w 960"/>
                      <a:gd name="T5" fmla="*/ 0 h 1031"/>
                      <a:gd name="T6" fmla="*/ 160 w 960"/>
                      <a:gd name="T7" fmla="*/ 148 h 1031"/>
                      <a:gd name="T8" fmla="*/ 23 w 960"/>
                      <a:gd name="T9" fmla="*/ 172 h 1031"/>
                      <a:gd name="T10" fmla="*/ 0 60000 65536"/>
                      <a:gd name="T11" fmla="*/ 0 60000 65536"/>
                      <a:gd name="T12" fmla="*/ 0 60000 65536"/>
                      <a:gd name="T13" fmla="*/ 0 60000 65536"/>
                      <a:gd name="T14" fmla="*/ 0 60000 65536"/>
                      <a:gd name="T15" fmla="*/ 0 w 960"/>
                      <a:gd name="T16" fmla="*/ 0 h 1031"/>
                      <a:gd name="T17" fmla="*/ 960 w 960"/>
                      <a:gd name="T18" fmla="*/ 1031 h 1031"/>
                    </a:gdLst>
                    <a:ahLst/>
                    <a:cxnLst>
                      <a:cxn ang="T10">
                        <a:pos x="T0" y="T1"/>
                      </a:cxn>
                      <a:cxn ang="T11">
                        <a:pos x="T2" y="T3"/>
                      </a:cxn>
                      <a:cxn ang="T12">
                        <a:pos x="T4" y="T5"/>
                      </a:cxn>
                      <a:cxn ang="T13">
                        <a:pos x="T6" y="T7"/>
                      </a:cxn>
                      <a:cxn ang="T14">
                        <a:pos x="T8" y="T9"/>
                      </a:cxn>
                    </a:cxnLst>
                    <a:rect l="T15" t="T16" r="T17" b="T18"/>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round/>
                    <a:headEnd/>
                    <a:tailEnd/>
                  </a:ln>
                </p:spPr>
                <p:txBody>
                  <a:bodyPr/>
                  <a:lstStyle/>
                  <a:p>
                    <a:endParaRPr lang="zh-CN" altLang="en-US"/>
                  </a:p>
                </p:txBody>
              </p:sp>
              <p:sp>
                <p:nvSpPr>
                  <p:cNvPr id="2285" name="Freeform 205"/>
                  <p:cNvSpPr>
                    <a:spLocks/>
                  </p:cNvSpPr>
                  <p:nvPr/>
                </p:nvSpPr>
                <p:spPr bwMode="auto">
                  <a:xfrm>
                    <a:off x="5020" y="1679"/>
                    <a:ext cx="141" cy="171"/>
                  </a:xfrm>
                  <a:custGeom>
                    <a:avLst/>
                    <a:gdLst>
                      <a:gd name="T0" fmla="*/ 119 w 850"/>
                      <a:gd name="T1" fmla="*/ 0 h 1026"/>
                      <a:gd name="T2" fmla="*/ 0 w 850"/>
                      <a:gd name="T3" fmla="*/ 38 h 1026"/>
                      <a:gd name="T4" fmla="*/ 17 w 850"/>
                      <a:gd name="T5" fmla="*/ 171 h 1026"/>
                      <a:gd name="T6" fmla="*/ 141 w 850"/>
                      <a:gd name="T7" fmla="*/ 167 h 1026"/>
                      <a:gd name="T8" fmla="*/ 119 w 850"/>
                      <a:gd name="T9" fmla="*/ 0 h 1026"/>
                      <a:gd name="T10" fmla="*/ 0 60000 65536"/>
                      <a:gd name="T11" fmla="*/ 0 60000 65536"/>
                      <a:gd name="T12" fmla="*/ 0 60000 65536"/>
                      <a:gd name="T13" fmla="*/ 0 60000 65536"/>
                      <a:gd name="T14" fmla="*/ 0 60000 65536"/>
                      <a:gd name="T15" fmla="*/ 0 w 850"/>
                      <a:gd name="T16" fmla="*/ 0 h 1026"/>
                      <a:gd name="T17" fmla="*/ 850 w 850"/>
                      <a:gd name="T18" fmla="*/ 1026 h 1026"/>
                    </a:gdLst>
                    <a:ahLst/>
                    <a:cxnLst>
                      <a:cxn ang="T10">
                        <a:pos x="T0" y="T1"/>
                      </a:cxn>
                      <a:cxn ang="T11">
                        <a:pos x="T2" y="T3"/>
                      </a:cxn>
                      <a:cxn ang="T12">
                        <a:pos x="T4" y="T5"/>
                      </a:cxn>
                      <a:cxn ang="T13">
                        <a:pos x="T6" y="T7"/>
                      </a:cxn>
                      <a:cxn ang="T14">
                        <a:pos x="T8" y="T9"/>
                      </a:cxn>
                    </a:cxnLst>
                    <a:rect l="T15" t="T16" r="T17" b="T18"/>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round/>
                    <a:headEnd/>
                    <a:tailEnd/>
                  </a:ln>
                </p:spPr>
                <p:txBody>
                  <a:bodyPr/>
                  <a:lstStyle/>
                  <a:p>
                    <a:endParaRPr lang="zh-CN" altLang="en-US"/>
                  </a:p>
                </p:txBody>
              </p:sp>
              <p:sp>
                <p:nvSpPr>
                  <p:cNvPr id="2286" name="Freeform 206"/>
                  <p:cNvSpPr>
                    <a:spLocks/>
                  </p:cNvSpPr>
                  <p:nvPr/>
                </p:nvSpPr>
                <p:spPr bwMode="auto">
                  <a:xfrm>
                    <a:off x="5166" y="1691"/>
                    <a:ext cx="115" cy="129"/>
                  </a:xfrm>
                  <a:custGeom>
                    <a:avLst/>
                    <a:gdLst>
                      <a:gd name="T0" fmla="*/ 0 w 689"/>
                      <a:gd name="T1" fmla="*/ 6 h 778"/>
                      <a:gd name="T2" fmla="*/ 16 w 689"/>
                      <a:gd name="T3" fmla="*/ 129 h 778"/>
                      <a:gd name="T4" fmla="*/ 115 w 689"/>
                      <a:gd name="T5" fmla="*/ 114 h 778"/>
                      <a:gd name="T6" fmla="*/ 98 w 689"/>
                      <a:gd name="T7" fmla="*/ 0 h 778"/>
                      <a:gd name="T8" fmla="*/ 0 w 689"/>
                      <a:gd name="T9" fmla="*/ 6 h 778"/>
                      <a:gd name="T10" fmla="*/ 0 60000 65536"/>
                      <a:gd name="T11" fmla="*/ 0 60000 65536"/>
                      <a:gd name="T12" fmla="*/ 0 60000 65536"/>
                      <a:gd name="T13" fmla="*/ 0 60000 65536"/>
                      <a:gd name="T14" fmla="*/ 0 60000 65536"/>
                      <a:gd name="T15" fmla="*/ 0 w 689"/>
                      <a:gd name="T16" fmla="*/ 0 h 778"/>
                      <a:gd name="T17" fmla="*/ 689 w 689"/>
                      <a:gd name="T18" fmla="*/ 778 h 778"/>
                    </a:gdLst>
                    <a:ahLst/>
                    <a:cxnLst>
                      <a:cxn ang="T10">
                        <a:pos x="T0" y="T1"/>
                      </a:cxn>
                      <a:cxn ang="T11">
                        <a:pos x="T2" y="T3"/>
                      </a:cxn>
                      <a:cxn ang="T12">
                        <a:pos x="T4" y="T5"/>
                      </a:cxn>
                      <a:cxn ang="T13">
                        <a:pos x="T6" y="T7"/>
                      </a:cxn>
                      <a:cxn ang="T14">
                        <a:pos x="T8" y="T9"/>
                      </a:cxn>
                    </a:cxnLst>
                    <a:rect l="T15" t="T16" r="T17" b="T18"/>
                    <a:pathLst>
                      <a:path w="689" h="778">
                        <a:moveTo>
                          <a:pt x="0" y="36"/>
                        </a:moveTo>
                        <a:lnTo>
                          <a:pt x="98" y="778"/>
                        </a:lnTo>
                        <a:lnTo>
                          <a:pt x="689" y="689"/>
                        </a:lnTo>
                        <a:lnTo>
                          <a:pt x="587" y="0"/>
                        </a:lnTo>
                        <a:lnTo>
                          <a:pt x="0" y="36"/>
                        </a:lnTo>
                        <a:close/>
                      </a:path>
                    </a:pathLst>
                  </a:custGeom>
                  <a:solidFill>
                    <a:srgbClr val="00C0C0"/>
                  </a:solidFill>
                  <a:ln w="1588">
                    <a:solidFill>
                      <a:srgbClr val="000000"/>
                    </a:solidFill>
                    <a:round/>
                    <a:headEnd/>
                    <a:tailEnd/>
                  </a:ln>
                </p:spPr>
                <p:txBody>
                  <a:bodyPr/>
                  <a:lstStyle/>
                  <a:p>
                    <a:endParaRPr lang="zh-CN" altLang="en-US"/>
                  </a:p>
                </p:txBody>
              </p:sp>
            </p:grpSp>
          </p:grpSp>
          <p:grpSp>
            <p:nvGrpSpPr>
              <p:cNvPr id="2273" name="Group 207"/>
              <p:cNvGrpSpPr>
                <a:grpSpLocks/>
              </p:cNvGrpSpPr>
              <p:nvPr/>
            </p:nvGrpSpPr>
            <p:grpSpPr bwMode="auto">
              <a:xfrm>
                <a:off x="5212" y="1846"/>
                <a:ext cx="113" cy="80"/>
                <a:chOff x="5212" y="1846"/>
                <a:chExt cx="113" cy="80"/>
              </a:xfrm>
            </p:grpSpPr>
            <p:sp>
              <p:nvSpPr>
                <p:cNvPr id="2274" name="Freeform 208"/>
                <p:cNvSpPr>
                  <a:spLocks/>
                </p:cNvSpPr>
                <p:nvPr/>
              </p:nvSpPr>
              <p:spPr bwMode="auto">
                <a:xfrm>
                  <a:off x="5212" y="1846"/>
                  <a:ext cx="112" cy="80"/>
                </a:xfrm>
                <a:custGeom>
                  <a:avLst/>
                  <a:gdLst>
                    <a:gd name="T0" fmla="*/ 112 w 674"/>
                    <a:gd name="T1" fmla="*/ 0 h 482"/>
                    <a:gd name="T2" fmla="*/ 0 w 674"/>
                    <a:gd name="T3" fmla="*/ 24 h 482"/>
                    <a:gd name="T4" fmla="*/ 0 w 674"/>
                    <a:gd name="T5" fmla="*/ 80 h 482"/>
                    <a:gd name="T6" fmla="*/ 112 w 674"/>
                    <a:gd name="T7" fmla="*/ 45 h 482"/>
                    <a:gd name="T8" fmla="*/ 112 w 674"/>
                    <a:gd name="T9" fmla="*/ 0 h 482"/>
                    <a:gd name="T10" fmla="*/ 0 60000 65536"/>
                    <a:gd name="T11" fmla="*/ 0 60000 65536"/>
                    <a:gd name="T12" fmla="*/ 0 60000 65536"/>
                    <a:gd name="T13" fmla="*/ 0 60000 65536"/>
                    <a:gd name="T14" fmla="*/ 0 60000 65536"/>
                    <a:gd name="T15" fmla="*/ 0 w 674"/>
                    <a:gd name="T16" fmla="*/ 0 h 482"/>
                    <a:gd name="T17" fmla="*/ 674 w 674"/>
                    <a:gd name="T18" fmla="*/ 482 h 482"/>
                  </a:gdLst>
                  <a:ahLst/>
                  <a:cxnLst>
                    <a:cxn ang="T10">
                      <a:pos x="T0" y="T1"/>
                    </a:cxn>
                    <a:cxn ang="T11">
                      <a:pos x="T2" y="T3"/>
                    </a:cxn>
                    <a:cxn ang="T12">
                      <a:pos x="T4" y="T5"/>
                    </a:cxn>
                    <a:cxn ang="T13">
                      <a:pos x="T6" y="T7"/>
                    </a:cxn>
                    <a:cxn ang="T14">
                      <a:pos x="T8" y="T9"/>
                    </a:cxn>
                  </a:cxnLst>
                  <a:rect l="T15" t="T16" r="T17" b="T18"/>
                  <a:pathLst>
                    <a:path w="674" h="482">
                      <a:moveTo>
                        <a:pt x="674" y="0"/>
                      </a:moveTo>
                      <a:lnTo>
                        <a:pt x="0" y="143"/>
                      </a:lnTo>
                      <a:lnTo>
                        <a:pt x="0" y="482"/>
                      </a:lnTo>
                      <a:lnTo>
                        <a:pt x="674" y="271"/>
                      </a:lnTo>
                      <a:lnTo>
                        <a:pt x="674" y="0"/>
                      </a:lnTo>
                      <a:close/>
                    </a:path>
                  </a:pathLst>
                </a:custGeom>
                <a:solidFill>
                  <a:srgbClr val="404040"/>
                </a:solidFill>
                <a:ln w="1588">
                  <a:solidFill>
                    <a:srgbClr val="000000"/>
                  </a:solidFill>
                  <a:round/>
                  <a:headEnd/>
                  <a:tailEnd/>
                </a:ln>
              </p:spPr>
              <p:txBody>
                <a:bodyPr/>
                <a:lstStyle/>
                <a:p>
                  <a:endParaRPr lang="zh-CN" altLang="en-US"/>
                </a:p>
              </p:txBody>
            </p:sp>
            <p:sp>
              <p:nvSpPr>
                <p:cNvPr id="2275"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6"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7"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8"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9"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0"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40" name="Group 215"/>
            <p:cNvGrpSpPr>
              <a:grpSpLocks/>
            </p:cNvGrpSpPr>
            <p:nvPr/>
          </p:nvGrpSpPr>
          <p:grpSpPr bwMode="auto">
            <a:xfrm>
              <a:off x="5170" y="1848"/>
              <a:ext cx="270" cy="138"/>
              <a:chOff x="5170" y="1848"/>
              <a:chExt cx="270" cy="138"/>
            </a:xfrm>
          </p:grpSpPr>
          <p:grpSp>
            <p:nvGrpSpPr>
              <p:cNvPr id="2241" name="Group 216"/>
              <p:cNvGrpSpPr>
                <a:grpSpLocks/>
              </p:cNvGrpSpPr>
              <p:nvPr/>
            </p:nvGrpSpPr>
            <p:grpSpPr bwMode="auto">
              <a:xfrm>
                <a:off x="5188" y="1923"/>
                <a:ext cx="43" cy="32"/>
                <a:chOff x="5188" y="1923"/>
                <a:chExt cx="43" cy="32"/>
              </a:xfrm>
            </p:grpSpPr>
            <p:sp>
              <p:nvSpPr>
                <p:cNvPr id="2270" name="Freeform 217"/>
                <p:cNvSpPr>
                  <a:spLocks/>
                </p:cNvSpPr>
                <p:nvPr/>
              </p:nvSpPr>
              <p:spPr bwMode="auto">
                <a:xfrm>
                  <a:off x="5188" y="1923"/>
                  <a:ext cx="12" cy="32"/>
                </a:xfrm>
                <a:custGeom>
                  <a:avLst/>
                  <a:gdLst>
                    <a:gd name="T0" fmla="*/ 4 w 75"/>
                    <a:gd name="T1" fmla="*/ 0 h 194"/>
                    <a:gd name="T2" fmla="*/ 0 w 75"/>
                    <a:gd name="T3" fmla="*/ 30 h 194"/>
                    <a:gd name="T4" fmla="*/ 9 w 75"/>
                    <a:gd name="T5" fmla="*/ 32 h 194"/>
                    <a:gd name="T6" fmla="*/ 12 w 75"/>
                    <a:gd name="T7" fmla="*/ 1 h 194"/>
                    <a:gd name="T8" fmla="*/ 4 w 75"/>
                    <a:gd name="T9" fmla="*/ 0 h 194"/>
                    <a:gd name="T10" fmla="*/ 0 60000 65536"/>
                    <a:gd name="T11" fmla="*/ 0 60000 65536"/>
                    <a:gd name="T12" fmla="*/ 0 60000 65536"/>
                    <a:gd name="T13" fmla="*/ 0 60000 65536"/>
                    <a:gd name="T14" fmla="*/ 0 60000 65536"/>
                    <a:gd name="T15" fmla="*/ 0 w 75"/>
                    <a:gd name="T16" fmla="*/ 0 h 194"/>
                    <a:gd name="T17" fmla="*/ 75 w 75"/>
                    <a:gd name="T18" fmla="*/ 194 h 194"/>
                  </a:gdLst>
                  <a:ahLst/>
                  <a:cxnLst>
                    <a:cxn ang="T10">
                      <a:pos x="T0" y="T1"/>
                    </a:cxn>
                    <a:cxn ang="T11">
                      <a:pos x="T2" y="T3"/>
                    </a:cxn>
                    <a:cxn ang="T12">
                      <a:pos x="T4" y="T5"/>
                    </a:cxn>
                    <a:cxn ang="T13">
                      <a:pos x="T6" y="T7"/>
                    </a:cxn>
                    <a:cxn ang="T14">
                      <a:pos x="T8" y="T9"/>
                    </a:cxn>
                  </a:cxnLst>
                  <a:rect l="T15" t="T16" r="T17" b="T18"/>
                  <a:pathLst>
                    <a:path w="75" h="194">
                      <a:moveTo>
                        <a:pt x="23" y="0"/>
                      </a:moveTo>
                      <a:lnTo>
                        <a:pt x="0" y="183"/>
                      </a:lnTo>
                      <a:lnTo>
                        <a:pt x="55" y="194"/>
                      </a:lnTo>
                      <a:lnTo>
                        <a:pt x="75" y="8"/>
                      </a:lnTo>
                      <a:lnTo>
                        <a:pt x="23" y="0"/>
                      </a:lnTo>
                      <a:close/>
                    </a:path>
                  </a:pathLst>
                </a:custGeom>
                <a:solidFill>
                  <a:srgbClr val="606060"/>
                </a:solidFill>
                <a:ln w="1588">
                  <a:solidFill>
                    <a:srgbClr val="000000"/>
                  </a:solidFill>
                  <a:round/>
                  <a:headEnd/>
                  <a:tailEnd/>
                </a:ln>
              </p:spPr>
              <p:txBody>
                <a:bodyPr/>
                <a:lstStyle/>
                <a:p>
                  <a:endParaRPr lang="zh-CN" altLang="en-US"/>
                </a:p>
              </p:txBody>
            </p:sp>
            <p:sp>
              <p:nvSpPr>
                <p:cNvPr id="2271" name="Freeform 218"/>
                <p:cNvSpPr>
                  <a:spLocks/>
                </p:cNvSpPr>
                <p:nvPr/>
              </p:nvSpPr>
              <p:spPr bwMode="auto">
                <a:xfrm>
                  <a:off x="5197" y="1927"/>
                  <a:ext cx="34" cy="28"/>
                </a:xfrm>
                <a:custGeom>
                  <a:avLst/>
                  <a:gdLst>
                    <a:gd name="T0" fmla="*/ 3 w 206"/>
                    <a:gd name="T1" fmla="*/ 1 h 168"/>
                    <a:gd name="T2" fmla="*/ 0 w 206"/>
                    <a:gd name="T3" fmla="*/ 28 h 168"/>
                    <a:gd name="T4" fmla="*/ 34 w 206"/>
                    <a:gd name="T5" fmla="*/ 14 h 168"/>
                    <a:gd name="T6" fmla="*/ 21 w 206"/>
                    <a:gd name="T7" fmla="*/ 10 h 168"/>
                    <a:gd name="T8" fmla="*/ 9 w 206"/>
                    <a:gd name="T9" fmla="*/ 16 h 168"/>
                    <a:gd name="T10" fmla="*/ 12 w 206"/>
                    <a:gd name="T11" fmla="*/ 0 h 168"/>
                    <a:gd name="T12" fmla="*/ 3 w 206"/>
                    <a:gd name="T13" fmla="*/ 1 h 168"/>
                    <a:gd name="T14" fmla="*/ 0 60000 65536"/>
                    <a:gd name="T15" fmla="*/ 0 60000 65536"/>
                    <a:gd name="T16" fmla="*/ 0 60000 65536"/>
                    <a:gd name="T17" fmla="*/ 0 60000 65536"/>
                    <a:gd name="T18" fmla="*/ 0 60000 65536"/>
                    <a:gd name="T19" fmla="*/ 0 60000 65536"/>
                    <a:gd name="T20" fmla="*/ 0 60000 65536"/>
                    <a:gd name="T21" fmla="*/ 0 w 206"/>
                    <a:gd name="T22" fmla="*/ 0 h 168"/>
                    <a:gd name="T23" fmla="*/ 206 w 206"/>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round/>
                  <a:headEnd/>
                  <a:tailEnd/>
                </a:ln>
              </p:spPr>
              <p:txBody>
                <a:bodyPr/>
                <a:lstStyle/>
                <a:p>
                  <a:endParaRPr lang="zh-CN" altLang="en-US"/>
                </a:p>
              </p:txBody>
            </p:sp>
          </p:grpSp>
          <p:grpSp>
            <p:nvGrpSpPr>
              <p:cNvPr id="2242" name="Group 219"/>
              <p:cNvGrpSpPr>
                <a:grpSpLocks/>
              </p:cNvGrpSpPr>
              <p:nvPr/>
            </p:nvGrpSpPr>
            <p:grpSpPr bwMode="auto">
              <a:xfrm>
                <a:off x="5170" y="1848"/>
                <a:ext cx="270" cy="138"/>
                <a:chOff x="5170" y="1848"/>
                <a:chExt cx="270" cy="138"/>
              </a:xfrm>
            </p:grpSpPr>
            <p:sp>
              <p:nvSpPr>
                <p:cNvPr id="2243" name="Freeform 220"/>
                <p:cNvSpPr>
                  <a:spLocks/>
                </p:cNvSpPr>
                <p:nvPr/>
              </p:nvSpPr>
              <p:spPr bwMode="auto">
                <a:xfrm>
                  <a:off x="5175" y="1848"/>
                  <a:ext cx="264" cy="122"/>
                </a:xfrm>
                <a:custGeom>
                  <a:avLst/>
                  <a:gdLst>
                    <a:gd name="T0" fmla="*/ 0 w 1583"/>
                    <a:gd name="T1" fmla="*/ 52 h 729"/>
                    <a:gd name="T2" fmla="*/ 127 w 1583"/>
                    <a:gd name="T3" fmla="*/ 122 h 729"/>
                    <a:gd name="T4" fmla="*/ 264 w 1583"/>
                    <a:gd name="T5" fmla="*/ 53 h 729"/>
                    <a:gd name="T6" fmla="*/ 159 w 1583"/>
                    <a:gd name="T7" fmla="*/ 0 h 729"/>
                    <a:gd name="T8" fmla="*/ 0 w 1583"/>
                    <a:gd name="T9" fmla="*/ 52 h 729"/>
                    <a:gd name="T10" fmla="*/ 0 60000 65536"/>
                    <a:gd name="T11" fmla="*/ 0 60000 65536"/>
                    <a:gd name="T12" fmla="*/ 0 60000 65536"/>
                    <a:gd name="T13" fmla="*/ 0 60000 65536"/>
                    <a:gd name="T14" fmla="*/ 0 60000 65536"/>
                    <a:gd name="T15" fmla="*/ 0 w 1583"/>
                    <a:gd name="T16" fmla="*/ 0 h 729"/>
                    <a:gd name="T17" fmla="*/ 1583 w 1583"/>
                    <a:gd name="T18" fmla="*/ 729 h 729"/>
                  </a:gdLst>
                  <a:ahLst/>
                  <a:cxnLst>
                    <a:cxn ang="T10">
                      <a:pos x="T0" y="T1"/>
                    </a:cxn>
                    <a:cxn ang="T11">
                      <a:pos x="T2" y="T3"/>
                    </a:cxn>
                    <a:cxn ang="T12">
                      <a:pos x="T4" y="T5"/>
                    </a:cxn>
                    <a:cxn ang="T13">
                      <a:pos x="T6" y="T7"/>
                    </a:cxn>
                    <a:cxn ang="T14">
                      <a:pos x="T8" y="T9"/>
                    </a:cxn>
                  </a:cxnLst>
                  <a:rect l="T15" t="T16" r="T17" b="T18"/>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round/>
                  <a:headEnd/>
                  <a:tailEnd/>
                </a:ln>
              </p:spPr>
              <p:txBody>
                <a:bodyPr/>
                <a:lstStyle/>
                <a:p>
                  <a:endParaRPr lang="zh-CN" altLang="en-US"/>
                </a:p>
              </p:txBody>
            </p:sp>
            <p:sp>
              <p:nvSpPr>
                <p:cNvPr id="2244" name="Freeform 221"/>
                <p:cNvSpPr>
                  <a:spLocks/>
                </p:cNvSpPr>
                <p:nvPr/>
              </p:nvSpPr>
              <p:spPr bwMode="auto">
                <a:xfrm>
                  <a:off x="5170" y="1899"/>
                  <a:ext cx="133" cy="86"/>
                </a:xfrm>
                <a:custGeom>
                  <a:avLst/>
                  <a:gdLst>
                    <a:gd name="T0" fmla="*/ 5 w 792"/>
                    <a:gd name="T1" fmla="*/ 0 h 516"/>
                    <a:gd name="T2" fmla="*/ 133 w 792"/>
                    <a:gd name="T3" fmla="*/ 71 h 516"/>
                    <a:gd name="T4" fmla="*/ 129 w 792"/>
                    <a:gd name="T5" fmla="*/ 86 h 516"/>
                    <a:gd name="T6" fmla="*/ 0 w 792"/>
                    <a:gd name="T7" fmla="*/ 14 h 516"/>
                    <a:gd name="T8" fmla="*/ 5 w 792"/>
                    <a:gd name="T9" fmla="*/ 0 h 516"/>
                    <a:gd name="T10" fmla="*/ 0 60000 65536"/>
                    <a:gd name="T11" fmla="*/ 0 60000 65536"/>
                    <a:gd name="T12" fmla="*/ 0 60000 65536"/>
                    <a:gd name="T13" fmla="*/ 0 60000 65536"/>
                    <a:gd name="T14" fmla="*/ 0 60000 65536"/>
                    <a:gd name="T15" fmla="*/ 0 w 792"/>
                    <a:gd name="T16" fmla="*/ 0 h 516"/>
                    <a:gd name="T17" fmla="*/ 792 w 792"/>
                    <a:gd name="T18" fmla="*/ 516 h 516"/>
                  </a:gdLst>
                  <a:ahLst/>
                  <a:cxnLst>
                    <a:cxn ang="T10">
                      <a:pos x="T0" y="T1"/>
                    </a:cxn>
                    <a:cxn ang="T11">
                      <a:pos x="T2" y="T3"/>
                    </a:cxn>
                    <a:cxn ang="T12">
                      <a:pos x="T4" y="T5"/>
                    </a:cxn>
                    <a:cxn ang="T13">
                      <a:pos x="T6" y="T7"/>
                    </a:cxn>
                    <a:cxn ang="T14">
                      <a:pos x="T8" y="T9"/>
                    </a:cxn>
                  </a:cxnLst>
                  <a:rect l="T15" t="T16" r="T17" b="T18"/>
                  <a:pathLst>
                    <a:path w="792" h="516">
                      <a:moveTo>
                        <a:pt x="28" y="0"/>
                      </a:moveTo>
                      <a:lnTo>
                        <a:pt x="792" y="426"/>
                      </a:lnTo>
                      <a:lnTo>
                        <a:pt x="770" y="516"/>
                      </a:lnTo>
                      <a:lnTo>
                        <a:pt x="0" y="82"/>
                      </a:lnTo>
                      <a:lnTo>
                        <a:pt x="28" y="0"/>
                      </a:lnTo>
                      <a:close/>
                    </a:path>
                  </a:pathLst>
                </a:custGeom>
                <a:solidFill>
                  <a:srgbClr val="606060"/>
                </a:solidFill>
                <a:ln w="1588">
                  <a:solidFill>
                    <a:srgbClr val="000000"/>
                  </a:solidFill>
                  <a:round/>
                  <a:headEnd/>
                  <a:tailEnd/>
                </a:ln>
              </p:spPr>
              <p:txBody>
                <a:bodyPr/>
                <a:lstStyle/>
                <a:p>
                  <a:endParaRPr lang="zh-CN" altLang="en-US"/>
                </a:p>
              </p:txBody>
            </p:sp>
            <p:sp>
              <p:nvSpPr>
                <p:cNvPr id="2245" name="Freeform 222"/>
                <p:cNvSpPr>
                  <a:spLocks/>
                </p:cNvSpPr>
                <p:nvPr/>
              </p:nvSpPr>
              <p:spPr bwMode="auto">
                <a:xfrm>
                  <a:off x="5299" y="1901"/>
                  <a:ext cx="141" cy="85"/>
                </a:xfrm>
                <a:custGeom>
                  <a:avLst/>
                  <a:gdLst>
                    <a:gd name="T0" fmla="*/ 0 w 846"/>
                    <a:gd name="T1" fmla="*/ 85 h 507"/>
                    <a:gd name="T2" fmla="*/ 4 w 846"/>
                    <a:gd name="T3" fmla="*/ 69 h 507"/>
                    <a:gd name="T4" fmla="*/ 141 w 846"/>
                    <a:gd name="T5" fmla="*/ 0 h 507"/>
                    <a:gd name="T6" fmla="*/ 136 w 846"/>
                    <a:gd name="T7" fmla="*/ 13 h 507"/>
                    <a:gd name="T8" fmla="*/ 0 w 846"/>
                    <a:gd name="T9" fmla="*/ 85 h 507"/>
                    <a:gd name="T10" fmla="*/ 0 60000 65536"/>
                    <a:gd name="T11" fmla="*/ 0 60000 65536"/>
                    <a:gd name="T12" fmla="*/ 0 60000 65536"/>
                    <a:gd name="T13" fmla="*/ 0 60000 65536"/>
                    <a:gd name="T14" fmla="*/ 0 60000 65536"/>
                    <a:gd name="T15" fmla="*/ 0 w 846"/>
                    <a:gd name="T16" fmla="*/ 0 h 507"/>
                    <a:gd name="T17" fmla="*/ 846 w 846"/>
                    <a:gd name="T18" fmla="*/ 507 h 507"/>
                  </a:gdLst>
                  <a:ahLst/>
                  <a:cxnLst>
                    <a:cxn ang="T10">
                      <a:pos x="T0" y="T1"/>
                    </a:cxn>
                    <a:cxn ang="T11">
                      <a:pos x="T2" y="T3"/>
                    </a:cxn>
                    <a:cxn ang="T12">
                      <a:pos x="T4" y="T5"/>
                    </a:cxn>
                    <a:cxn ang="T13">
                      <a:pos x="T6" y="T7"/>
                    </a:cxn>
                    <a:cxn ang="T14">
                      <a:pos x="T8" y="T9"/>
                    </a:cxn>
                  </a:cxnLst>
                  <a:rect l="T15" t="T16" r="T17" b="T18"/>
                  <a:pathLst>
                    <a:path w="846" h="507">
                      <a:moveTo>
                        <a:pt x="0" y="507"/>
                      </a:moveTo>
                      <a:lnTo>
                        <a:pt x="25" y="411"/>
                      </a:lnTo>
                      <a:lnTo>
                        <a:pt x="846" y="0"/>
                      </a:lnTo>
                      <a:lnTo>
                        <a:pt x="817" y="76"/>
                      </a:lnTo>
                      <a:lnTo>
                        <a:pt x="0" y="507"/>
                      </a:lnTo>
                      <a:close/>
                    </a:path>
                  </a:pathLst>
                </a:custGeom>
                <a:solidFill>
                  <a:srgbClr val="404040"/>
                </a:solidFill>
                <a:ln w="1588">
                  <a:solidFill>
                    <a:srgbClr val="000000"/>
                  </a:solidFill>
                  <a:round/>
                  <a:headEnd/>
                  <a:tailEnd/>
                </a:ln>
              </p:spPr>
              <p:txBody>
                <a:bodyPr/>
                <a:lstStyle/>
                <a:p>
                  <a:endParaRPr lang="zh-CN" altLang="en-US"/>
                </a:p>
              </p:txBody>
            </p:sp>
            <p:sp>
              <p:nvSpPr>
                <p:cNvPr id="2246" name="Freeform 223"/>
                <p:cNvSpPr>
                  <a:spLocks/>
                </p:cNvSpPr>
                <p:nvPr/>
              </p:nvSpPr>
              <p:spPr bwMode="auto">
                <a:xfrm>
                  <a:off x="5227" y="1905"/>
                  <a:ext cx="106" cy="54"/>
                </a:xfrm>
                <a:custGeom>
                  <a:avLst/>
                  <a:gdLst>
                    <a:gd name="T0" fmla="*/ 0 w 637"/>
                    <a:gd name="T1" fmla="*/ 14 h 321"/>
                    <a:gd name="T2" fmla="*/ 37 w 637"/>
                    <a:gd name="T3" fmla="*/ 0 h 321"/>
                    <a:gd name="T4" fmla="*/ 106 w 637"/>
                    <a:gd name="T5" fmla="*/ 38 h 321"/>
                    <a:gd name="T6" fmla="*/ 71 w 637"/>
                    <a:gd name="T7" fmla="*/ 54 h 321"/>
                    <a:gd name="T8" fmla="*/ 0 w 637"/>
                    <a:gd name="T9" fmla="*/ 14 h 321"/>
                    <a:gd name="T10" fmla="*/ 0 60000 65536"/>
                    <a:gd name="T11" fmla="*/ 0 60000 65536"/>
                    <a:gd name="T12" fmla="*/ 0 60000 65536"/>
                    <a:gd name="T13" fmla="*/ 0 60000 65536"/>
                    <a:gd name="T14" fmla="*/ 0 60000 65536"/>
                    <a:gd name="T15" fmla="*/ 0 w 637"/>
                    <a:gd name="T16" fmla="*/ 0 h 321"/>
                    <a:gd name="T17" fmla="*/ 637 w 637"/>
                    <a:gd name="T18" fmla="*/ 321 h 321"/>
                  </a:gdLst>
                  <a:ahLst/>
                  <a:cxnLst>
                    <a:cxn ang="T10">
                      <a:pos x="T0" y="T1"/>
                    </a:cxn>
                    <a:cxn ang="T11">
                      <a:pos x="T2" y="T3"/>
                    </a:cxn>
                    <a:cxn ang="T12">
                      <a:pos x="T4" y="T5"/>
                    </a:cxn>
                    <a:cxn ang="T13">
                      <a:pos x="T6" y="T7"/>
                    </a:cxn>
                    <a:cxn ang="T14">
                      <a:pos x="T8" y="T9"/>
                    </a:cxn>
                  </a:cxnLst>
                  <a:rect l="T15" t="T16" r="T17" b="T18"/>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7" name="Freeform 224"/>
                <p:cNvSpPr>
                  <a:spLocks/>
                </p:cNvSpPr>
                <p:nvPr/>
              </p:nvSpPr>
              <p:spPr bwMode="auto">
                <a:xfrm>
                  <a:off x="5270" y="1868"/>
                  <a:ext cx="156" cy="72"/>
                </a:xfrm>
                <a:custGeom>
                  <a:avLst/>
                  <a:gdLst>
                    <a:gd name="T0" fmla="*/ 0 w 938"/>
                    <a:gd name="T1" fmla="*/ 35 h 434"/>
                    <a:gd name="T2" fmla="*/ 68 w 938"/>
                    <a:gd name="T3" fmla="*/ 72 h 434"/>
                    <a:gd name="T4" fmla="*/ 156 w 938"/>
                    <a:gd name="T5" fmla="*/ 31 h 434"/>
                    <a:gd name="T6" fmla="*/ 92 w 938"/>
                    <a:gd name="T7" fmla="*/ 0 h 434"/>
                    <a:gd name="T8" fmla="*/ 0 w 938"/>
                    <a:gd name="T9" fmla="*/ 35 h 434"/>
                    <a:gd name="T10" fmla="*/ 0 60000 65536"/>
                    <a:gd name="T11" fmla="*/ 0 60000 65536"/>
                    <a:gd name="T12" fmla="*/ 0 60000 65536"/>
                    <a:gd name="T13" fmla="*/ 0 60000 65536"/>
                    <a:gd name="T14" fmla="*/ 0 60000 65536"/>
                    <a:gd name="T15" fmla="*/ 0 w 938"/>
                    <a:gd name="T16" fmla="*/ 0 h 434"/>
                    <a:gd name="T17" fmla="*/ 938 w 938"/>
                    <a:gd name="T18" fmla="*/ 434 h 434"/>
                  </a:gdLst>
                  <a:ahLst/>
                  <a:cxnLst>
                    <a:cxn ang="T10">
                      <a:pos x="T0" y="T1"/>
                    </a:cxn>
                    <a:cxn ang="T11">
                      <a:pos x="T2" y="T3"/>
                    </a:cxn>
                    <a:cxn ang="T12">
                      <a:pos x="T4" y="T5"/>
                    </a:cxn>
                    <a:cxn ang="T13">
                      <a:pos x="T6" y="T7"/>
                    </a:cxn>
                    <a:cxn ang="T14">
                      <a:pos x="T8" y="T9"/>
                    </a:cxn>
                  </a:cxnLst>
                  <a:rect l="T15" t="T16" r="T17" b="T18"/>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8" name="Freeform 225"/>
                <p:cNvSpPr>
                  <a:spLocks/>
                </p:cNvSpPr>
                <p:nvPr/>
              </p:nvSpPr>
              <p:spPr bwMode="auto">
                <a:xfrm>
                  <a:off x="5188" y="1852"/>
                  <a:ext cx="172" cy="66"/>
                </a:xfrm>
                <a:custGeom>
                  <a:avLst/>
                  <a:gdLst>
                    <a:gd name="T0" fmla="*/ 36 w 1034"/>
                    <a:gd name="T1" fmla="*/ 66 h 395"/>
                    <a:gd name="T2" fmla="*/ 0 w 1034"/>
                    <a:gd name="T3" fmla="*/ 48 h 395"/>
                    <a:gd name="T4" fmla="*/ 144 w 1034"/>
                    <a:gd name="T5" fmla="*/ 0 h 395"/>
                    <a:gd name="T6" fmla="*/ 172 w 1034"/>
                    <a:gd name="T7" fmla="*/ 14 h 395"/>
                    <a:gd name="T8" fmla="*/ 36 w 1034"/>
                    <a:gd name="T9" fmla="*/ 66 h 395"/>
                    <a:gd name="T10" fmla="*/ 0 60000 65536"/>
                    <a:gd name="T11" fmla="*/ 0 60000 65536"/>
                    <a:gd name="T12" fmla="*/ 0 60000 65536"/>
                    <a:gd name="T13" fmla="*/ 0 60000 65536"/>
                    <a:gd name="T14" fmla="*/ 0 60000 65536"/>
                    <a:gd name="T15" fmla="*/ 0 w 1034"/>
                    <a:gd name="T16" fmla="*/ 0 h 395"/>
                    <a:gd name="T17" fmla="*/ 1034 w 1034"/>
                    <a:gd name="T18" fmla="*/ 395 h 395"/>
                  </a:gdLst>
                  <a:ahLst/>
                  <a:cxnLst>
                    <a:cxn ang="T10">
                      <a:pos x="T0" y="T1"/>
                    </a:cxn>
                    <a:cxn ang="T11">
                      <a:pos x="T2" y="T3"/>
                    </a:cxn>
                    <a:cxn ang="T12">
                      <a:pos x="T4" y="T5"/>
                    </a:cxn>
                    <a:cxn ang="T13">
                      <a:pos x="T6" y="T7"/>
                    </a:cxn>
                    <a:cxn ang="T14">
                      <a:pos x="T8" y="T9"/>
                    </a:cxn>
                  </a:cxnLst>
                  <a:rect l="T15" t="T16" r="T17" b="T18"/>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9"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0"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1"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2"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1"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2"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3"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4"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5"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6"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7"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8"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9"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2097" name="Group 247"/>
          <p:cNvGrpSpPr>
            <a:grpSpLocks/>
          </p:cNvGrpSpPr>
          <p:nvPr/>
        </p:nvGrpSpPr>
        <p:grpSpPr bwMode="auto">
          <a:xfrm>
            <a:off x="8391525" y="4983163"/>
            <a:ext cx="552450" cy="246062"/>
            <a:chOff x="5266" y="2029"/>
            <a:chExt cx="348" cy="155"/>
          </a:xfrm>
        </p:grpSpPr>
        <p:sp>
          <p:nvSpPr>
            <p:cNvPr id="2233" name="Freeform 248"/>
            <p:cNvSpPr>
              <a:spLocks/>
            </p:cNvSpPr>
            <p:nvPr/>
          </p:nvSpPr>
          <p:spPr bwMode="auto">
            <a:xfrm>
              <a:off x="5266" y="2029"/>
              <a:ext cx="348" cy="155"/>
            </a:xfrm>
            <a:custGeom>
              <a:avLst/>
              <a:gdLst>
                <a:gd name="T0" fmla="*/ 30 w 2091"/>
                <a:gd name="T1" fmla="*/ 154 h 931"/>
                <a:gd name="T2" fmla="*/ 1 w 2091"/>
                <a:gd name="T3" fmla="*/ 151 h 931"/>
                <a:gd name="T4" fmla="*/ 0 w 2091"/>
                <a:gd name="T5" fmla="*/ 116 h 931"/>
                <a:gd name="T6" fmla="*/ 1 w 2091"/>
                <a:gd name="T7" fmla="*/ 89 h 931"/>
                <a:gd name="T8" fmla="*/ 17 w 2091"/>
                <a:gd name="T9" fmla="*/ 74 h 931"/>
                <a:gd name="T10" fmla="*/ 35 w 2091"/>
                <a:gd name="T11" fmla="*/ 64 h 931"/>
                <a:gd name="T12" fmla="*/ 77 w 2091"/>
                <a:gd name="T13" fmla="*/ 49 h 931"/>
                <a:gd name="T14" fmla="*/ 138 w 2091"/>
                <a:gd name="T15" fmla="*/ 34 h 931"/>
                <a:gd name="T16" fmla="*/ 150 w 2091"/>
                <a:gd name="T17" fmla="*/ 33 h 931"/>
                <a:gd name="T18" fmla="*/ 158 w 2091"/>
                <a:gd name="T19" fmla="*/ 34 h 931"/>
                <a:gd name="T20" fmla="*/ 160 w 2091"/>
                <a:gd name="T21" fmla="*/ 31 h 931"/>
                <a:gd name="T22" fmla="*/ 163 w 2091"/>
                <a:gd name="T23" fmla="*/ 28 h 931"/>
                <a:gd name="T24" fmla="*/ 167 w 2091"/>
                <a:gd name="T25" fmla="*/ 29 h 931"/>
                <a:gd name="T26" fmla="*/ 172 w 2091"/>
                <a:gd name="T27" fmla="*/ 29 h 931"/>
                <a:gd name="T28" fmla="*/ 175 w 2091"/>
                <a:gd name="T29" fmla="*/ 23 h 931"/>
                <a:gd name="T30" fmla="*/ 179 w 2091"/>
                <a:gd name="T31" fmla="*/ 20 h 931"/>
                <a:gd name="T32" fmla="*/ 184 w 2091"/>
                <a:gd name="T33" fmla="*/ 19 h 931"/>
                <a:gd name="T34" fmla="*/ 190 w 2091"/>
                <a:gd name="T35" fmla="*/ 19 h 931"/>
                <a:gd name="T36" fmla="*/ 189 w 2091"/>
                <a:gd name="T37" fmla="*/ 14 h 931"/>
                <a:gd name="T38" fmla="*/ 197 w 2091"/>
                <a:gd name="T39" fmla="*/ 0 h 931"/>
                <a:gd name="T40" fmla="*/ 340 w 2091"/>
                <a:gd name="T41" fmla="*/ 4 h 931"/>
                <a:gd name="T42" fmla="*/ 339 w 2091"/>
                <a:gd name="T43" fmla="*/ 18 h 931"/>
                <a:gd name="T44" fmla="*/ 342 w 2091"/>
                <a:gd name="T45" fmla="*/ 31 h 931"/>
                <a:gd name="T46" fmla="*/ 344 w 2091"/>
                <a:gd name="T47" fmla="*/ 41 h 931"/>
                <a:gd name="T48" fmla="*/ 346 w 2091"/>
                <a:gd name="T49" fmla="*/ 52 h 931"/>
                <a:gd name="T50" fmla="*/ 348 w 2091"/>
                <a:gd name="T51" fmla="*/ 71 h 931"/>
                <a:gd name="T52" fmla="*/ 346 w 2091"/>
                <a:gd name="T53" fmla="*/ 82 h 931"/>
                <a:gd name="T54" fmla="*/ 342 w 2091"/>
                <a:gd name="T55" fmla="*/ 93 h 931"/>
                <a:gd name="T56" fmla="*/ 337 w 2091"/>
                <a:gd name="T57" fmla="*/ 102 h 931"/>
                <a:gd name="T58" fmla="*/ 330 w 2091"/>
                <a:gd name="T59" fmla="*/ 105 h 931"/>
                <a:gd name="T60" fmla="*/ 320 w 2091"/>
                <a:gd name="T61" fmla="*/ 108 h 931"/>
                <a:gd name="T62" fmla="*/ 306 w 2091"/>
                <a:gd name="T63" fmla="*/ 112 h 931"/>
                <a:gd name="T64" fmla="*/ 300 w 2091"/>
                <a:gd name="T65" fmla="*/ 119 h 931"/>
                <a:gd name="T66" fmla="*/ 292 w 2091"/>
                <a:gd name="T67" fmla="*/ 126 h 931"/>
                <a:gd name="T68" fmla="*/ 281 w 2091"/>
                <a:gd name="T69" fmla="*/ 131 h 931"/>
                <a:gd name="T70" fmla="*/ 267 w 2091"/>
                <a:gd name="T71" fmla="*/ 135 h 931"/>
                <a:gd name="T72" fmla="*/ 245 w 2091"/>
                <a:gd name="T73" fmla="*/ 138 h 931"/>
                <a:gd name="T74" fmla="*/ 227 w 2091"/>
                <a:gd name="T75" fmla="*/ 138 h 931"/>
                <a:gd name="T76" fmla="*/ 213 w 2091"/>
                <a:gd name="T77" fmla="*/ 136 h 931"/>
                <a:gd name="T78" fmla="*/ 200 w 2091"/>
                <a:gd name="T79" fmla="*/ 135 h 931"/>
                <a:gd name="T80" fmla="*/ 190 w 2091"/>
                <a:gd name="T81" fmla="*/ 140 h 931"/>
                <a:gd name="T82" fmla="*/ 172 w 2091"/>
                <a:gd name="T83" fmla="*/ 139 h 931"/>
                <a:gd name="T84" fmla="*/ 97 w 2091"/>
                <a:gd name="T85" fmla="*/ 150 h 931"/>
                <a:gd name="T86" fmla="*/ 64 w 2091"/>
                <a:gd name="T87" fmla="*/ 155 h 931"/>
                <a:gd name="T88" fmla="*/ 30 w 2091"/>
                <a:gd name="T89" fmla="*/ 154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91"/>
                <a:gd name="T136" fmla="*/ 0 h 931"/>
                <a:gd name="T137" fmla="*/ 2091 w 2091"/>
                <a:gd name="T138" fmla="*/ 931 h 9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round/>
              <a:headEnd/>
              <a:tailEnd/>
            </a:ln>
          </p:spPr>
          <p:txBody>
            <a:bodyPr/>
            <a:lstStyle/>
            <a:p>
              <a:endParaRPr lang="zh-CN" altLang="en-US"/>
            </a:p>
          </p:txBody>
        </p:sp>
        <p:sp>
          <p:nvSpPr>
            <p:cNvPr id="2234" name="Freeform 249"/>
            <p:cNvSpPr>
              <a:spLocks/>
            </p:cNvSpPr>
            <p:nvPr/>
          </p:nvSpPr>
          <p:spPr bwMode="auto">
            <a:xfrm>
              <a:off x="5268" y="2043"/>
              <a:ext cx="342" cy="138"/>
            </a:xfrm>
            <a:custGeom>
              <a:avLst/>
              <a:gdLst>
                <a:gd name="T0" fmla="*/ 331 w 2049"/>
                <a:gd name="T1" fmla="*/ 15 h 829"/>
                <a:gd name="T2" fmla="*/ 340 w 2049"/>
                <a:gd name="T3" fmla="*/ 33 h 829"/>
                <a:gd name="T4" fmla="*/ 333 w 2049"/>
                <a:gd name="T5" fmla="*/ 85 h 829"/>
                <a:gd name="T6" fmla="*/ 314 w 2049"/>
                <a:gd name="T7" fmla="*/ 85 h 829"/>
                <a:gd name="T8" fmla="*/ 293 w 2049"/>
                <a:gd name="T9" fmla="*/ 104 h 829"/>
                <a:gd name="T10" fmla="*/ 244 w 2049"/>
                <a:gd name="T11" fmla="*/ 117 h 829"/>
                <a:gd name="T12" fmla="*/ 197 w 2049"/>
                <a:gd name="T13" fmla="*/ 117 h 829"/>
                <a:gd name="T14" fmla="*/ 215 w 2049"/>
                <a:gd name="T15" fmla="*/ 98 h 829"/>
                <a:gd name="T16" fmla="*/ 193 w 2049"/>
                <a:gd name="T17" fmla="*/ 116 h 829"/>
                <a:gd name="T18" fmla="*/ 170 w 2049"/>
                <a:gd name="T19" fmla="*/ 121 h 829"/>
                <a:gd name="T20" fmla="*/ 185 w 2049"/>
                <a:gd name="T21" fmla="*/ 109 h 829"/>
                <a:gd name="T22" fmla="*/ 161 w 2049"/>
                <a:gd name="T23" fmla="*/ 122 h 829"/>
                <a:gd name="T24" fmla="*/ 82 w 2049"/>
                <a:gd name="T25" fmla="*/ 133 h 829"/>
                <a:gd name="T26" fmla="*/ 83 w 2049"/>
                <a:gd name="T27" fmla="*/ 124 h 829"/>
                <a:gd name="T28" fmla="*/ 81 w 2049"/>
                <a:gd name="T29" fmla="*/ 120 h 829"/>
                <a:gd name="T30" fmla="*/ 53 w 2049"/>
                <a:gd name="T31" fmla="*/ 136 h 829"/>
                <a:gd name="T32" fmla="*/ 79 w 2049"/>
                <a:gd name="T33" fmla="*/ 111 h 829"/>
                <a:gd name="T34" fmla="*/ 50 w 2049"/>
                <a:gd name="T35" fmla="*/ 127 h 829"/>
                <a:gd name="T36" fmla="*/ 36 w 2049"/>
                <a:gd name="T37" fmla="*/ 124 h 829"/>
                <a:gd name="T38" fmla="*/ 30 w 2049"/>
                <a:gd name="T39" fmla="*/ 124 h 829"/>
                <a:gd name="T40" fmla="*/ 10 w 2049"/>
                <a:gd name="T41" fmla="*/ 132 h 829"/>
                <a:gd name="T42" fmla="*/ 0 w 2049"/>
                <a:gd name="T43" fmla="*/ 112 h 829"/>
                <a:gd name="T44" fmla="*/ 7 w 2049"/>
                <a:gd name="T45" fmla="*/ 72 h 829"/>
                <a:gd name="T46" fmla="*/ 49 w 2049"/>
                <a:gd name="T47" fmla="*/ 50 h 829"/>
                <a:gd name="T48" fmla="*/ 133 w 2049"/>
                <a:gd name="T49" fmla="*/ 24 h 829"/>
                <a:gd name="T50" fmla="*/ 162 w 2049"/>
                <a:gd name="T51" fmla="*/ 34 h 829"/>
                <a:gd name="T52" fmla="*/ 174 w 2049"/>
                <a:gd name="T53" fmla="*/ 36 h 829"/>
                <a:gd name="T54" fmla="*/ 159 w 2049"/>
                <a:gd name="T55" fmla="*/ 22 h 829"/>
                <a:gd name="T56" fmla="*/ 168 w 2049"/>
                <a:gd name="T57" fmla="*/ 18 h 829"/>
                <a:gd name="T58" fmla="*/ 177 w 2049"/>
                <a:gd name="T59" fmla="*/ 27 h 829"/>
                <a:gd name="T60" fmla="*/ 178 w 2049"/>
                <a:gd name="T61" fmla="*/ 22 h 829"/>
                <a:gd name="T62" fmla="*/ 177 w 2049"/>
                <a:gd name="T63" fmla="*/ 11 h 829"/>
                <a:gd name="T64" fmla="*/ 198 w 2049"/>
                <a:gd name="T65" fmla="*/ 19 h 829"/>
                <a:gd name="T66" fmla="*/ 196 w 2049"/>
                <a:gd name="T67" fmla="*/ 10 h 829"/>
                <a:gd name="T68" fmla="*/ 191 w 2049"/>
                <a:gd name="T69" fmla="*/ 0 h 829"/>
                <a:gd name="T70" fmla="*/ 213 w 2049"/>
                <a:gd name="T71" fmla="*/ 9 h 829"/>
                <a:gd name="T72" fmla="*/ 253 w 2049"/>
                <a:gd name="T73" fmla="*/ 17 h 829"/>
                <a:gd name="T74" fmla="*/ 262 w 2049"/>
                <a:gd name="T75" fmla="*/ 6 h 829"/>
                <a:gd name="T76" fmla="*/ 271 w 2049"/>
                <a:gd name="T77" fmla="*/ 19 h 829"/>
                <a:gd name="T78" fmla="*/ 291 w 2049"/>
                <a:gd name="T79" fmla="*/ 10 h 829"/>
                <a:gd name="T80" fmla="*/ 300 w 2049"/>
                <a:gd name="T81" fmla="*/ 22 h 829"/>
                <a:gd name="T82" fmla="*/ 325 w 2049"/>
                <a:gd name="T83" fmla="*/ 18 h 829"/>
                <a:gd name="T84" fmla="*/ 331 w 2049"/>
                <a:gd name="T85" fmla="*/ 5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49"/>
                <a:gd name="T130" fmla="*/ 0 h 829"/>
                <a:gd name="T131" fmla="*/ 2049 w 2049"/>
                <a:gd name="T132" fmla="*/ 829 h 82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5" name="Freeform 250"/>
            <p:cNvSpPr>
              <a:spLocks/>
            </p:cNvSpPr>
            <p:nvPr/>
          </p:nvSpPr>
          <p:spPr bwMode="auto">
            <a:xfrm>
              <a:off x="5515" y="2093"/>
              <a:ext cx="47" cy="8"/>
            </a:xfrm>
            <a:custGeom>
              <a:avLst/>
              <a:gdLst>
                <a:gd name="T0" fmla="*/ 47 w 280"/>
                <a:gd name="T1" fmla="*/ 0 h 48"/>
                <a:gd name="T2" fmla="*/ 25 w 280"/>
                <a:gd name="T3" fmla="*/ 8 h 48"/>
                <a:gd name="T4" fmla="*/ 0 w 280"/>
                <a:gd name="T5" fmla="*/ 6 h 48"/>
                <a:gd name="T6" fmla="*/ 47 w 280"/>
                <a:gd name="T7" fmla="*/ 0 h 48"/>
                <a:gd name="T8" fmla="*/ 0 60000 65536"/>
                <a:gd name="T9" fmla="*/ 0 60000 65536"/>
                <a:gd name="T10" fmla="*/ 0 60000 65536"/>
                <a:gd name="T11" fmla="*/ 0 60000 65536"/>
                <a:gd name="T12" fmla="*/ 0 w 280"/>
                <a:gd name="T13" fmla="*/ 0 h 48"/>
                <a:gd name="T14" fmla="*/ 280 w 280"/>
                <a:gd name="T15" fmla="*/ 48 h 48"/>
              </a:gdLst>
              <a:ahLst/>
              <a:cxnLst>
                <a:cxn ang="T8">
                  <a:pos x="T0" y="T1"/>
                </a:cxn>
                <a:cxn ang="T9">
                  <a:pos x="T2" y="T3"/>
                </a:cxn>
                <a:cxn ang="T10">
                  <a:pos x="T4" y="T5"/>
                </a:cxn>
                <a:cxn ang="T11">
                  <a:pos x="T6" y="T7"/>
                </a:cxn>
              </a:cxnLst>
              <a:rect l="T12" t="T13" r="T14" b="T15"/>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6" name="Freeform 251"/>
            <p:cNvSpPr>
              <a:spLocks/>
            </p:cNvSpPr>
            <p:nvPr/>
          </p:nvSpPr>
          <p:spPr bwMode="auto">
            <a:xfrm>
              <a:off x="5580" y="2080"/>
              <a:ext cx="28" cy="10"/>
            </a:xfrm>
            <a:custGeom>
              <a:avLst/>
              <a:gdLst>
                <a:gd name="T0" fmla="*/ 28 w 170"/>
                <a:gd name="T1" fmla="*/ 0 h 57"/>
                <a:gd name="T2" fmla="*/ 21 w 170"/>
                <a:gd name="T3" fmla="*/ 6 h 57"/>
                <a:gd name="T4" fmla="*/ 0 w 170"/>
                <a:gd name="T5" fmla="*/ 9 h 57"/>
                <a:gd name="T6" fmla="*/ 21 w 170"/>
                <a:gd name="T7" fmla="*/ 10 h 57"/>
                <a:gd name="T8" fmla="*/ 28 w 170"/>
                <a:gd name="T9" fmla="*/ 0 h 57"/>
                <a:gd name="T10" fmla="*/ 0 60000 65536"/>
                <a:gd name="T11" fmla="*/ 0 60000 65536"/>
                <a:gd name="T12" fmla="*/ 0 60000 65536"/>
                <a:gd name="T13" fmla="*/ 0 60000 65536"/>
                <a:gd name="T14" fmla="*/ 0 60000 65536"/>
                <a:gd name="T15" fmla="*/ 0 w 170"/>
                <a:gd name="T16" fmla="*/ 0 h 57"/>
                <a:gd name="T17" fmla="*/ 170 w 170"/>
                <a:gd name="T18" fmla="*/ 57 h 57"/>
              </a:gdLst>
              <a:ahLst/>
              <a:cxnLst>
                <a:cxn ang="T10">
                  <a:pos x="T0" y="T1"/>
                </a:cxn>
                <a:cxn ang="T11">
                  <a:pos x="T2" y="T3"/>
                </a:cxn>
                <a:cxn ang="T12">
                  <a:pos x="T4" y="T5"/>
                </a:cxn>
                <a:cxn ang="T13">
                  <a:pos x="T6" y="T7"/>
                </a:cxn>
                <a:cxn ang="T14">
                  <a:pos x="T8" y="T9"/>
                </a:cxn>
              </a:cxnLst>
              <a:rect l="T15" t="T16" r="T17" b="T18"/>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7" name="Freeform 252"/>
            <p:cNvSpPr>
              <a:spLocks/>
            </p:cNvSpPr>
            <p:nvPr/>
          </p:nvSpPr>
          <p:spPr bwMode="auto">
            <a:xfrm>
              <a:off x="5445" y="2073"/>
              <a:ext cx="44" cy="24"/>
            </a:xfrm>
            <a:custGeom>
              <a:avLst/>
              <a:gdLst>
                <a:gd name="T0" fmla="*/ 44 w 263"/>
                <a:gd name="T1" fmla="*/ 0 h 143"/>
                <a:gd name="T2" fmla="*/ 24 w 263"/>
                <a:gd name="T3" fmla="*/ 2 h 143"/>
                <a:gd name="T4" fmla="*/ 20 w 263"/>
                <a:gd name="T5" fmla="*/ 5 h 143"/>
                <a:gd name="T6" fmla="*/ 20 w 263"/>
                <a:gd name="T7" fmla="*/ 13 h 143"/>
                <a:gd name="T8" fmla="*/ 19 w 263"/>
                <a:gd name="T9" fmla="*/ 21 h 143"/>
                <a:gd name="T10" fmla="*/ 0 w 263"/>
                <a:gd name="T11" fmla="*/ 24 h 143"/>
                <a:gd name="T12" fmla="*/ 23 w 263"/>
                <a:gd name="T13" fmla="*/ 23 h 143"/>
                <a:gd name="T14" fmla="*/ 27 w 263"/>
                <a:gd name="T15" fmla="*/ 8 h 143"/>
                <a:gd name="T16" fmla="*/ 44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143"/>
                <a:gd name="T29" fmla="*/ 263 w 263"/>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8" name="Freeform 253"/>
            <p:cNvSpPr>
              <a:spLocks/>
            </p:cNvSpPr>
            <p:nvPr/>
          </p:nvSpPr>
          <p:spPr bwMode="auto">
            <a:xfrm>
              <a:off x="5303" y="2127"/>
              <a:ext cx="142" cy="35"/>
            </a:xfrm>
            <a:custGeom>
              <a:avLst/>
              <a:gdLst>
                <a:gd name="T0" fmla="*/ 142 w 853"/>
                <a:gd name="T1" fmla="*/ 0 h 212"/>
                <a:gd name="T2" fmla="*/ 106 w 853"/>
                <a:gd name="T3" fmla="*/ 2 h 212"/>
                <a:gd name="T4" fmla="*/ 69 w 853"/>
                <a:gd name="T5" fmla="*/ 10 h 212"/>
                <a:gd name="T6" fmla="*/ 41 w 853"/>
                <a:gd name="T7" fmla="*/ 12 h 212"/>
                <a:gd name="T8" fmla="*/ 19 w 853"/>
                <a:gd name="T9" fmla="*/ 16 h 212"/>
                <a:gd name="T10" fmla="*/ 11 w 853"/>
                <a:gd name="T11" fmla="*/ 28 h 212"/>
                <a:gd name="T12" fmla="*/ 0 w 853"/>
                <a:gd name="T13" fmla="*/ 35 h 212"/>
                <a:gd name="T14" fmla="*/ 11 w 853"/>
                <a:gd name="T15" fmla="*/ 33 h 212"/>
                <a:gd name="T16" fmla="*/ 20 w 853"/>
                <a:gd name="T17" fmla="*/ 19 h 212"/>
                <a:gd name="T18" fmla="*/ 51 w 853"/>
                <a:gd name="T19" fmla="*/ 13 h 212"/>
                <a:gd name="T20" fmla="*/ 69 w 853"/>
                <a:gd name="T21" fmla="*/ 13 h 212"/>
                <a:gd name="T22" fmla="*/ 83 w 853"/>
                <a:gd name="T23" fmla="*/ 10 h 212"/>
                <a:gd name="T24" fmla="*/ 108 w 853"/>
                <a:gd name="T25" fmla="*/ 4 h 212"/>
                <a:gd name="T26" fmla="*/ 142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3"/>
                <a:gd name="T43" fmla="*/ 0 h 212"/>
                <a:gd name="T44" fmla="*/ 853 w 853"/>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98" name="Group 254"/>
          <p:cNvGrpSpPr>
            <a:grpSpLocks/>
          </p:cNvGrpSpPr>
          <p:nvPr/>
        </p:nvGrpSpPr>
        <p:grpSpPr bwMode="auto">
          <a:xfrm>
            <a:off x="8485188" y="4714875"/>
            <a:ext cx="228600" cy="125413"/>
            <a:chOff x="5325" y="1860"/>
            <a:chExt cx="144" cy="79"/>
          </a:xfrm>
        </p:grpSpPr>
        <p:grpSp>
          <p:nvGrpSpPr>
            <p:cNvPr id="2220" name="Group 255"/>
            <p:cNvGrpSpPr>
              <a:grpSpLocks/>
            </p:cNvGrpSpPr>
            <p:nvPr/>
          </p:nvGrpSpPr>
          <p:grpSpPr bwMode="auto">
            <a:xfrm>
              <a:off x="5325" y="1860"/>
              <a:ext cx="125" cy="63"/>
              <a:chOff x="5325" y="1860"/>
              <a:chExt cx="125" cy="63"/>
            </a:xfrm>
          </p:grpSpPr>
          <p:sp>
            <p:nvSpPr>
              <p:cNvPr id="2224" name="Freeform 256"/>
              <p:cNvSpPr>
                <a:spLocks/>
              </p:cNvSpPr>
              <p:nvPr/>
            </p:nvSpPr>
            <p:spPr bwMode="auto">
              <a:xfrm>
                <a:off x="5325" y="1860"/>
                <a:ext cx="125" cy="63"/>
              </a:xfrm>
              <a:custGeom>
                <a:avLst/>
                <a:gdLst>
                  <a:gd name="T0" fmla="*/ 113 w 751"/>
                  <a:gd name="T1" fmla="*/ 63 h 379"/>
                  <a:gd name="T2" fmla="*/ 106 w 751"/>
                  <a:gd name="T3" fmla="*/ 62 h 379"/>
                  <a:gd name="T4" fmla="*/ 100 w 751"/>
                  <a:gd name="T5" fmla="*/ 59 h 379"/>
                  <a:gd name="T6" fmla="*/ 94 w 751"/>
                  <a:gd name="T7" fmla="*/ 57 h 379"/>
                  <a:gd name="T8" fmla="*/ 84 w 751"/>
                  <a:gd name="T9" fmla="*/ 59 h 379"/>
                  <a:gd name="T10" fmla="*/ 76 w 751"/>
                  <a:gd name="T11" fmla="*/ 59 h 379"/>
                  <a:gd name="T12" fmla="*/ 71 w 751"/>
                  <a:gd name="T13" fmla="*/ 57 h 379"/>
                  <a:gd name="T14" fmla="*/ 66 w 751"/>
                  <a:gd name="T15" fmla="*/ 55 h 379"/>
                  <a:gd name="T16" fmla="*/ 62 w 751"/>
                  <a:gd name="T17" fmla="*/ 53 h 379"/>
                  <a:gd name="T18" fmla="*/ 58 w 751"/>
                  <a:gd name="T19" fmla="*/ 49 h 379"/>
                  <a:gd name="T20" fmla="*/ 54 w 751"/>
                  <a:gd name="T21" fmla="*/ 45 h 379"/>
                  <a:gd name="T22" fmla="*/ 48 w 751"/>
                  <a:gd name="T23" fmla="*/ 41 h 379"/>
                  <a:gd name="T24" fmla="*/ 40 w 751"/>
                  <a:gd name="T25" fmla="*/ 42 h 379"/>
                  <a:gd name="T26" fmla="*/ 35 w 751"/>
                  <a:gd name="T27" fmla="*/ 43 h 379"/>
                  <a:gd name="T28" fmla="*/ 32 w 751"/>
                  <a:gd name="T29" fmla="*/ 42 h 379"/>
                  <a:gd name="T30" fmla="*/ 30 w 751"/>
                  <a:gd name="T31" fmla="*/ 40 h 379"/>
                  <a:gd name="T32" fmla="*/ 29 w 751"/>
                  <a:gd name="T33" fmla="*/ 38 h 379"/>
                  <a:gd name="T34" fmla="*/ 30 w 751"/>
                  <a:gd name="T35" fmla="*/ 36 h 379"/>
                  <a:gd name="T36" fmla="*/ 32 w 751"/>
                  <a:gd name="T37" fmla="*/ 33 h 379"/>
                  <a:gd name="T38" fmla="*/ 35 w 751"/>
                  <a:gd name="T39" fmla="*/ 32 h 379"/>
                  <a:gd name="T40" fmla="*/ 41 w 751"/>
                  <a:gd name="T41" fmla="*/ 31 h 379"/>
                  <a:gd name="T42" fmla="*/ 49 w 751"/>
                  <a:gd name="T43" fmla="*/ 28 h 379"/>
                  <a:gd name="T44" fmla="*/ 43 w 751"/>
                  <a:gd name="T45" fmla="*/ 23 h 379"/>
                  <a:gd name="T46" fmla="*/ 35 w 751"/>
                  <a:gd name="T47" fmla="*/ 20 h 379"/>
                  <a:gd name="T48" fmla="*/ 28 w 751"/>
                  <a:gd name="T49" fmla="*/ 21 h 379"/>
                  <a:gd name="T50" fmla="*/ 20 w 751"/>
                  <a:gd name="T51" fmla="*/ 20 h 379"/>
                  <a:gd name="T52" fmla="*/ 15 w 751"/>
                  <a:gd name="T53" fmla="*/ 22 h 379"/>
                  <a:gd name="T54" fmla="*/ 9 w 751"/>
                  <a:gd name="T55" fmla="*/ 22 h 379"/>
                  <a:gd name="T56" fmla="*/ 7 w 751"/>
                  <a:gd name="T57" fmla="*/ 20 h 379"/>
                  <a:gd name="T58" fmla="*/ 6 w 751"/>
                  <a:gd name="T59" fmla="*/ 17 h 379"/>
                  <a:gd name="T60" fmla="*/ 3 w 751"/>
                  <a:gd name="T61" fmla="*/ 18 h 379"/>
                  <a:gd name="T62" fmla="*/ 1 w 751"/>
                  <a:gd name="T63" fmla="*/ 17 h 379"/>
                  <a:gd name="T64" fmla="*/ 0 w 751"/>
                  <a:gd name="T65" fmla="*/ 14 h 379"/>
                  <a:gd name="T66" fmla="*/ 1 w 751"/>
                  <a:gd name="T67" fmla="*/ 12 h 379"/>
                  <a:gd name="T68" fmla="*/ 2 w 751"/>
                  <a:gd name="T69" fmla="*/ 11 h 379"/>
                  <a:gd name="T70" fmla="*/ 6 w 751"/>
                  <a:gd name="T71" fmla="*/ 9 h 379"/>
                  <a:gd name="T72" fmla="*/ 9 w 751"/>
                  <a:gd name="T73" fmla="*/ 7 h 379"/>
                  <a:gd name="T74" fmla="*/ 12 w 751"/>
                  <a:gd name="T75" fmla="*/ 6 h 379"/>
                  <a:gd name="T76" fmla="*/ 15 w 751"/>
                  <a:gd name="T77" fmla="*/ 4 h 379"/>
                  <a:gd name="T78" fmla="*/ 19 w 751"/>
                  <a:gd name="T79" fmla="*/ 4 h 379"/>
                  <a:gd name="T80" fmla="*/ 34 w 751"/>
                  <a:gd name="T81" fmla="*/ 1 h 379"/>
                  <a:gd name="T82" fmla="*/ 37 w 751"/>
                  <a:gd name="T83" fmla="*/ 1 h 379"/>
                  <a:gd name="T84" fmla="*/ 41 w 751"/>
                  <a:gd name="T85" fmla="*/ 0 h 379"/>
                  <a:gd name="T86" fmla="*/ 44 w 751"/>
                  <a:gd name="T87" fmla="*/ 1 h 379"/>
                  <a:gd name="T88" fmla="*/ 49 w 751"/>
                  <a:gd name="T89" fmla="*/ 2 h 379"/>
                  <a:gd name="T90" fmla="*/ 62 w 751"/>
                  <a:gd name="T91" fmla="*/ 9 h 379"/>
                  <a:gd name="T92" fmla="*/ 68 w 751"/>
                  <a:gd name="T93" fmla="*/ 11 h 379"/>
                  <a:gd name="T94" fmla="*/ 74 w 751"/>
                  <a:gd name="T95" fmla="*/ 12 h 379"/>
                  <a:gd name="T96" fmla="*/ 78 w 751"/>
                  <a:gd name="T97" fmla="*/ 14 h 379"/>
                  <a:gd name="T98" fmla="*/ 81 w 751"/>
                  <a:gd name="T99" fmla="*/ 18 h 379"/>
                  <a:gd name="T100" fmla="*/ 91 w 751"/>
                  <a:gd name="T101" fmla="*/ 25 h 379"/>
                  <a:gd name="T102" fmla="*/ 96 w 751"/>
                  <a:gd name="T103" fmla="*/ 29 h 379"/>
                  <a:gd name="T104" fmla="*/ 103 w 751"/>
                  <a:gd name="T105" fmla="*/ 36 h 379"/>
                  <a:gd name="T106" fmla="*/ 107 w 751"/>
                  <a:gd name="T107" fmla="*/ 38 h 379"/>
                  <a:gd name="T108" fmla="*/ 125 w 751"/>
                  <a:gd name="T109" fmla="*/ 39 h 379"/>
                  <a:gd name="T110" fmla="*/ 113 w 751"/>
                  <a:gd name="T111" fmla="*/ 63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51"/>
                  <a:gd name="T169" fmla="*/ 0 h 379"/>
                  <a:gd name="T170" fmla="*/ 751 w 751"/>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round/>
                <a:headEnd/>
                <a:tailEnd/>
              </a:ln>
            </p:spPr>
            <p:txBody>
              <a:bodyPr/>
              <a:lstStyle/>
              <a:p>
                <a:endParaRPr lang="zh-CN" altLang="en-US"/>
              </a:p>
            </p:txBody>
          </p:sp>
          <p:sp>
            <p:nvSpPr>
              <p:cNvPr id="2225" name="Freeform 257"/>
              <p:cNvSpPr>
                <a:spLocks/>
              </p:cNvSpPr>
              <p:nvPr/>
            </p:nvSpPr>
            <p:spPr bwMode="auto">
              <a:xfrm>
                <a:off x="5374" y="1888"/>
                <a:ext cx="29" cy="7"/>
              </a:xfrm>
              <a:custGeom>
                <a:avLst/>
                <a:gdLst>
                  <a:gd name="T0" fmla="*/ 0 w 179"/>
                  <a:gd name="T1" fmla="*/ 0 h 43"/>
                  <a:gd name="T2" fmla="*/ 1 w 179"/>
                  <a:gd name="T3" fmla="*/ 2 h 43"/>
                  <a:gd name="T4" fmla="*/ 6 w 179"/>
                  <a:gd name="T5" fmla="*/ 2 h 43"/>
                  <a:gd name="T6" fmla="*/ 8 w 179"/>
                  <a:gd name="T7" fmla="*/ 3 h 43"/>
                  <a:gd name="T8" fmla="*/ 12 w 179"/>
                  <a:gd name="T9" fmla="*/ 5 h 43"/>
                  <a:gd name="T10" fmla="*/ 18 w 179"/>
                  <a:gd name="T11" fmla="*/ 6 h 43"/>
                  <a:gd name="T12" fmla="*/ 24 w 179"/>
                  <a:gd name="T13" fmla="*/ 6 h 43"/>
                  <a:gd name="T14" fmla="*/ 29 w 179"/>
                  <a:gd name="T15" fmla="*/ 7 h 43"/>
                  <a:gd name="T16" fmla="*/ 25 w 179"/>
                  <a:gd name="T17" fmla="*/ 6 h 43"/>
                  <a:gd name="T18" fmla="*/ 20 w 179"/>
                  <a:gd name="T19" fmla="*/ 5 h 43"/>
                  <a:gd name="T20" fmla="*/ 17 w 179"/>
                  <a:gd name="T21" fmla="*/ 5 h 43"/>
                  <a:gd name="T22" fmla="*/ 12 w 179"/>
                  <a:gd name="T23" fmla="*/ 3 h 43"/>
                  <a:gd name="T24" fmla="*/ 9 w 179"/>
                  <a:gd name="T25" fmla="*/ 1 h 43"/>
                  <a:gd name="T26" fmla="*/ 7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9"/>
                  <a:gd name="T46" fmla="*/ 0 h 43"/>
                  <a:gd name="T47" fmla="*/ 179 w 179"/>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6" name="Freeform 258"/>
              <p:cNvSpPr>
                <a:spLocks/>
              </p:cNvSpPr>
              <p:nvPr/>
            </p:nvSpPr>
            <p:spPr bwMode="auto">
              <a:xfrm>
                <a:off x="5362" y="1894"/>
                <a:ext cx="4" cy="4"/>
              </a:xfrm>
              <a:custGeom>
                <a:avLst/>
                <a:gdLst>
                  <a:gd name="T0" fmla="*/ 1 w 20"/>
                  <a:gd name="T1" fmla="*/ 0 h 24"/>
                  <a:gd name="T2" fmla="*/ 2 w 20"/>
                  <a:gd name="T3" fmla="*/ 1 h 24"/>
                  <a:gd name="T4" fmla="*/ 2 w 20"/>
                  <a:gd name="T5" fmla="*/ 2 h 24"/>
                  <a:gd name="T6" fmla="*/ 0 w 20"/>
                  <a:gd name="T7" fmla="*/ 4 h 24"/>
                  <a:gd name="T8" fmla="*/ 3 w 20"/>
                  <a:gd name="T9" fmla="*/ 3 h 24"/>
                  <a:gd name="T10" fmla="*/ 4 w 20"/>
                  <a:gd name="T11" fmla="*/ 1 h 24"/>
                  <a:gd name="T12" fmla="*/ 1 w 20"/>
                  <a:gd name="T13" fmla="*/ 0 h 24"/>
                  <a:gd name="T14" fmla="*/ 0 60000 65536"/>
                  <a:gd name="T15" fmla="*/ 0 60000 65536"/>
                  <a:gd name="T16" fmla="*/ 0 60000 65536"/>
                  <a:gd name="T17" fmla="*/ 0 60000 65536"/>
                  <a:gd name="T18" fmla="*/ 0 60000 65536"/>
                  <a:gd name="T19" fmla="*/ 0 60000 65536"/>
                  <a:gd name="T20" fmla="*/ 0 60000 65536"/>
                  <a:gd name="T21" fmla="*/ 0 w 20"/>
                  <a:gd name="T22" fmla="*/ 0 h 24"/>
                  <a:gd name="T23" fmla="*/ 20 w 2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7" name="Freeform 259"/>
              <p:cNvSpPr>
                <a:spLocks/>
              </p:cNvSpPr>
              <p:nvPr/>
            </p:nvSpPr>
            <p:spPr bwMode="auto">
              <a:xfrm>
                <a:off x="5331" y="1869"/>
                <a:ext cx="17" cy="8"/>
              </a:xfrm>
              <a:custGeom>
                <a:avLst/>
                <a:gdLst>
                  <a:gd name="T0" fmla="*/ 0 w 104"/>
                  <a:gd name="T1" fmla="*/ 8 h 48"/>
                  <a:gd name="T2" fmla="*/ 2 w 104"/>
                  <a:gd name="T3" fmla="*/ 8 h 48"/>
                  <a:gd name="T4" fmla="*/ 4 w 104"/>
                  <a:gd name="T5" fmla="*/ 6 h 48"/>
                  <a:gd name="T6" fmla="*/ 8 w 104"/>
                  <a:gd name="T7" fmla="*/ 4 h 48"/>
                  <a:gd name="T8" fmla="*/ 9 w 104"/>
                  <a:gd name="T9" fmla="*/ 2 h 48"/>
                  <a:gd name="T10" fmla="*/ 11 w 104"/>
                  <a:gd name="T11" fmla="*/ 2 h 48"/>
                  <a:gd name="T12" fmla="*/ 15 w 104"/>
                  <a:gd name="T13" fmla="*/ 1 h 48"/>
                  <a:gd name="T14" fmla="*/ 17 w 104"/>
                  <a:gd name="T15" fmla="*/ 0 h 48"/>
                  <a:gd name="T16" fmla="*/ 14 w 104"/>
                  <a:gd name="T17" fmla="*/ 0 h 48"/>
                  <a:gd name="T18" fmla="*/ 9 w 104"/>
                  <a:gd name="T19" fmla="*/ 1 h 48"/>
                  <a:gd name="T20" fmla="*/ 8 w 104"/>
                  <a:gd name="T21" fmla="*/ 2 h 48"/>
                  <a:gd name="T22" fmla="*/ 6 w 104"/>
                  <a:gd name="T23" fmla="*/ 3 h 48"/>
                  <a:gd name="T24" fmla="*/ 0 w 104"/>
                  <a:gd name="T25" fmla="*/ 8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8" name="Freeform 260"/>
              <p:cNvSpPr>
                <a:spLocks/>
              </p:cNvSpPr>
              <p:nvPr/>
            </p:nvSpPr>
            <p:spPr bwMode="auto">
              <a:xfrm>
                <a:off x="5357" y="1866"/>
                <a:ext cx="27" cy="7"/>
              </a:xfrm>
              <a:custGeom>
                <a:avLst/>
                <a:gdLst>
                  <a:gd name="T0" fmla="*/ 0 w 166"/>
                  <a:gd name="T1" fmla="*/ 2 h 42"/>
                  <a:gd name="T2" fmla="*/ 6 w 166"/>
                  <a:gd name="T3" fmla="*/ 1 h 42"/>
                  <a:gd name="T4" fmla="*/ 9 w 166"/>
                  <a:gd name="T5" fmla="*/ 0 h 42"/>
                  <a:gd name="T6" fmla="*/ 10 w 166"/>
                  <a:gd name="T7" fmla="*/ 0 h 42"/>
                  <a:gd name="T8" fmla="*/ 14 w 166"/>
                  <a:gd name="T9" fmla="*/ 1 h 42"/>
                  <a:gd name="T10" fmla="*/ 15 w 166"/>
                  <a:gd name="T11" fmla="*/ 2 h 42"/>
                  <a:gd name="T12" fmla="*/ 18 w 166"/>
                  <a:gd name="T13" fmla="*/ 4 h 42"/>
                  <a:gd name="T14" fmla="*/ 23 w 166"/>
                  <a:gd name="T15" fmla="*/ 6 h 42"/>
                  <a:gd name="T16" fmla="*/ 27 w 166"/>
                  <a:gd name="T17" fmla="*/ 6 h 42"/>
                  <a:gd name="T18" fmla="*/ 23 w 166"/>
                  <a:gd name="T19" fmla="*/ 7 h 42"/>
                  <a:gd name="T20" fmla="*/ 20 w 166"/>
                  <a:gd name="T21" fmla="*/ 7 h 42"/>
                  <a:gd name="T22" fmla="*/ 15 w 166"/>
                  <a:gd name="T23" fmla="*/ 4 h 42"/>
                  <a:gd name="T24" fmla="*/ 13 w 166"/>
                  <a:gd name="T25" fmla="*/ 2 h 42"/>
                  <a:gd name="T26" fmla="*/ 9 w 166"/>
                  <a:gd name="T27" fmla="*/ 1 h 42"/>
                  <a:gd name="T28" fmla="*/ 6 w 166"/>
                  <a:gd name="T29" fmla="*/ 2 h 42"/>
                  <a:gd name="T30" fmla="*/ 0 w 166"/>
                  <a:gd name="T31" fmla="*/ 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42"/>
                  <a:gd name="T50" fmla="*/ 166 w 166"/>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9" name="Freeform 261"/>
              <p:cNvSpPr>
                <a:spLocks/>
              </p:cNvSpPr>
              <p:nvPr/>
            </p:nvSpPr>
            <p:spPr bwMode="auto">
              <a:xfrm>
                <a:off x="5335" y="1874"/>
                <a:ext cx="6" cy="5"/>
              </a:xfrm>
              <a:custGeom>
                <a:avLst/>
                <a:gdLst>
                  <a:gd name="T0" fmla="*/ 5 w 33"/>
                  <a:gd name="T1" fmla="*/ 0 h 30"/>
                  <a:gd name="T2" fmla="*/ 6 w 33"/>
                  <a:gd name="T3" fmla="*/ 2 h 30"/>
                  <a:gd name="T4" fmla="*/ 4 w 33"/>
                  <a:gd name="T5" fmla="*/ 4 h 30"/>
                  <a:gd name="T6" fmla="*/ 0 w 33"/>
                  <a:gd name="T7" fmla="*/ 5 h 30"/>
                  <a:gd name="T8" fmla="*/ 5 w 33"/>
                  <a:gd name="T9" fmla="*/ 3 h 30"/>
                  <a:gd name="T10" fmla="*/ 5 w 33"/>
                  <a:gd name="T11" fmla="*/ 0 h 30"/>
                  <a:gd name="T12" fmla="*/ 0 60000 65536"/>
                  <a:gd name="T13" fmla="*/ 0 60000 65536"/>
                  <a:gd name="T14" fmla="*/ 0 60000 65536"/>
                  <a:gd name="T15" fmla="*/ 0 60000 65536"/>
                  <a:gd name="T16" fmla="*/ 0 60000 65536"/>
                  <a:gd name="T17" fmla="*/ 0 60000 65536"/>
                  <a:gd name="T18" fmla="*/ 0 w 33"/>
                  <a:gd name="T19" fmla="*/ 0 h 30"/>
                  <a:gd name="T20" fmla="*/ 33 w 3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0" name="Freeform 262"/>
              <p:cNvSpPr>
                <a:spLocks/>
              </p:cNvSpPr>
              <p:nvPr/>
            </p:nvSpPr>
            <p:spPr bwMode="auto">
              <a:xfrm>
                <a:off x="5329" y="1870"/>
                <a:ext cx="6" cy="4"/>
              </a:xfrm>
              <a:custGeom>
                <a:avLst/>
                <a:gdLst>
                  <a:gd name="T0" fmla="*/ 6 w 33"/>
                  <a:gd name="T1" fmla="*/ 2 h 28"/>
                  <a:gd name="T2" fmla="*/ 5 w 33"/>
                  <a:gd name="T3" fmla="*/ 0 h 28"/>
                  <a:gd name="T4" fmla="*/ 4 w 33"/>
                  <a:gd name="T5" fmla="*/ 2 h 28"/>
                  <a:gd name="T6" fmla="*/ 0 w 33"/>
                  <a:gd name="T7" fmla="*/ 4 h 28"/>
                  <a:gd name="T8" fmla="*/ 1 w 33"/>
                  <a:gd name="T9" fmla="*/ 4 h 28"/>
                  <a:gd name="T10" fmla="*/ 6 w 33"/>
                  <a:gd name="T11" fmla="*/ 2 h 28"/>
                  <a:gd name="T12" fmla="*/ 0 60000 65536"/>
                  <a:gd name="T13" fmla="*/ 0 60000 65536"/>
                  <a:gd name="T14" fmla="*/ 0 60000 65536"/>
                  <a:gd name="T15" fmla="*/ 0 60000 65536"/>
                  <a:gd name="T16" fmla="*/ 0 60000 65536"/>
                  <a:gd name="T17" fmla="*/ 0 60000 65536"/>
                  <a:gd name="T18" fmla="*/ 0 w 33"/>
                  <a:gd name="T19" fmla="*/ 0 h 28"/>
                  <a:gd name="T20" fmla="*/ 33 w 3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1" name="Freeform 263"/>
              <p:cNvSpPr>
                <a:spLocks/>
              </p:cNvSpPr>
              <p:nvPr/>
            </p:nvSpPr>
            <p:spPr bwMode="auto">
              <a:xfrm>
                <a:off x="5399" y="1876"/>
                <a:ext cx="6" cy="7"/>
              </a:xfrm>
              <a:custGeom>
                <a:avLst/>
                <a:gdLst>
                  <a:gd name="T0" fmla="*/ 0 w 37"/>
                  <a:gd name="T1" fmla="*/ 0 h 42"/>
                  <a:gd name="T2" fmla="*/ 1 w 37"/>
                  <a:gd name="T3" fmla="*/ 4 h 42"/>
                  <a:gd name="T4" fmla="*/ 4 w 37"/>
                  <a:gd name="T5" fmla="*/ 7 h 42"/>
                  <a:gd name="T6" fmla="*/ 6 w 37"/>
                  <a:gd name="T7" fmla="*/ 7 h 42"/>
                  <a:gd name="T8" fmla="*/ 0 w 37"/>
                  <a:gd name="T9" fmla="*/ 0 h 42"/>
                  <a:gd name="T10" fmla="*/ 0 60000 65536"/>
                  <a:gd name="T11" fmla="*/ 0 60000 65536"/>
                  <a:gd name="T12" fmla="*/ 0 60000 65536"/>
                  <a:gd name="T13" fmla="*/ 0 60000 65536"/>
                  <a:gd name="T14" fmla="*/ 0 60000 65536"/>
                  <a:gd name="T15" fmla="*/ 0 w 37"/>
                  <a:gd name="T16" fmla="*/ 0 h 42"/>
                  <a:gd name="T17" fmla="*/ 37 w 37"/>
                  <a:gd name="T18" fmla="*/ 42 h 42"/>
                </a:gdLst>
                <a:ahLst/>
                <a:cxnLst>
                  <a:cxn ang="T10">
                    <a:pos x="T0" y="T1"/>
                  </a:cxn>
                  <a:cxn ang="T11">
                    <a:pos x="T2" y="T3"/>
                  </a:cxn>
                  <a:cxn ang="T12">
                    <a:pos x="T4" y="T5"/>
                  </a:cxn>
                  <a:cxn ang="T13">
                    <a:pos x="T6" y="T7"/>
                  </a:cxn>
                  <a:cxn ang="T14">
                    <a:pos x="T8" y="T9"/>
                  </a:cxn>
                </a:cxnLst>
                <a:rect l="T15" t="T16" r="T17" b="T18"/>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2" name="Freeform 264"/>
              <p:cNvSpPr>
                <a:spLocks/>
              </p:cNvSpPr>
              <p:nvPr/>
            </p:nvSpPr>
            <p:spPr bwMode="auto">
              <a:xfrm>
                <a:off x="5420" y="1907"/>
                <a:ext cx="9" cy="6"/>
              </a:xfrm>
              <a:custGeom>
                <a:avLst/>
                <a:gdLst>
                  <a:gd name="T0" fmla="*/ 9 w 50"/>
                  <a:gd name="T1" fmla="*/ 0 h 39"/>
                  <a:gd name="T2" fmla="*/ 3 w 50"/>
                  <a:gd name="T3" fmla="*/ 2 h 39"/>
                  <a:gd name="T4" fmla="*/ 0 w 50"/>
                  <a:gd name="T5" fmla="*/ 6 h 39"/>
                  <a:gd name="T6" fmla="*/ 9 w 50"/>
                  <a:gd name="T7" fmla="*/ 0 h 39"/>
                  <a:gd name="T8" fmla="*/ 0 60000 65536"/>
                  <a:gd name="T9" fmla="*/ 0 60000 65536"/>
                  <a:gd name="T10" fmla="*/ 0 60000 65536"/>
                  <a:gd name="T11" fmla="*/ 0 60000 65536"/>
                  <a:gd name="T12" fmla="*/ 0 w 50"/>
                  <a:gd name="T13" fmla="*/ 0 h 39"/>
                  <a:gd name="T14" fmla="*/ 50 w 50"/>
                  <a:gd name="T15" fmla="*/ 39 h 39"/>
                </a:gdLst>
                <a:ahLst/>
                <a:cxnLst>
                  <a:cxn ang="T8">
                    <a:pos x="T0" y="T1"/>
                  </a:cxn>
                  <a:cxn ang="T9">
                    <a:pos x="T2" y="T3"/>
                  </a:cxn>
                  <a:cxn ang="T10">
                    <a:pos x="T4" y="T5"/>
                  </a:cxn>
                  <a:cxn ang="T11">
                    <a:pos x="T6" y="T7"/>
                  </a:cxn>
                </a:cxnLst>
                <a:rect l="T12" t="T13" r="T14" b="T15"/>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21" name="Group 265"/>
            <p:cNvGrpSpPr>
              <a:grpSpLocks/>
            </p:cNvGrpSpPr>
            <p:nvPr/>
          </p:nvGrpSpPr>
          <p:grpSpPr bwMode="auto">
            <a:xfrm>
              <a:off x="5432" y="1894"/>
              <a:ext cx="37" cy="45"/>
              <a:chOff x="5432" y="1894"/>
              <a:chExt cx="37" cy="45"/>
            </a:xfrm>
          </p:grpSpPr>
          <p:sp>
            <p:nvSpPr>
              <p:cNvPr id="2222" name="Freeform 266"/>
              <p:cNvSpPr>
                <a:spLocks/>
              </p:cNvSpPr>
              <p:nvPr/>
            </p:nvSpPr>
            <p:spPr bwMode="auto">
              <a:xfrm>
                <a:off x="5432" y="1894"/>
                <a:ext cx="37" cy="45"/>
              </a:xfrm>
              <a:custGeom>
                <a:avLst/>
                <a:gdLst>
                  <a:gd name="T0" fmla="*/ 13 w 219"/>
                  <a:gd name="T1" fmla="*/ 3 h 267"/>
                  <a:gd name="T2" fmla="*/ 7 w 219"/>
                  <a:gd name="T3" fmla="*/ 9 h 267"/>
                  <a:gd name="T4" fmla="*/ 4 w 219"/>
                  <a:gd name="T5" fmla="*/ 15 h 267"/>
                  <a:gd name="T6" fmla="*/ 2 w 219"/>
                  <a:gd name="T7" fmla="*/ 23 h 267"/>
                  <a:gd name="T8" fmla="*/ 2 w 219"/>
                  <a:gd name="T9" fmla="*/ 28 h 267"/>
                  <a:gd name="T10" fmla="*/ 0 w 219"/>
                  <a:gd name="T11" fmla="*/ 35 h 267"/>
                  <a:gd name="T12" fmla="*/ 30 w 219"/>
                  <a:gd name="T13" fmla="*/ 45 h 267"/>
                  <a:gd name="T14" fmla="*/ 37 w 219"/>
                  <a:gd name="T15" fmla="*/ 0 h 267"/>
                  <a:gd name="T16" fmla="*/ 25 w 219"/>
                  <a:gd name="T17" fmla="*/ 3 h 267"/>
                  <a:gd name="T18" fmla="*/ 13 w 219"/>
                  <a:gd name="T19" fmla="*/ 3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
                  <a:gd name="T31" fmla="*/ 0 h 267"/>
                  <a:gd name="T32" fmla="*/ 219 w 219"/>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round/>
                <a:headEnd/>
                <a:tailEnd/>
              </a:ln>
            </p:spPr>
            <p:txBody>
              <a:bodyPr/>
              <a:lstStyle/>
              <a:p>
                <a:endParaRPr lang="zh-CN" altLang="en-US"/>
              </a:p>
            </p:txBody>
          </p:sp>
          <p:sp>
            <p:nvSpPr>
              <p:cNvPr id="2223" name="Freeform 267"/>
              <p:cNvSpPr>
                <a:spLocks/>
              </p:cNvSpPr>
              <p:nvPr/>
            </p:nvSpPr>
            <p:spPr bwMode="auto">
              <a:xfrm>
                <a:off x="5436" y="1898"/>
                <a:ext cx="29" cy="37"/>
              </a:xfrm>
              <a:custGeom>
                <a:avLst/>
                <a:gdLst>
                  <a:gd name="T0" fmla="*/ 11 w 175"/>
                  <a:gd name="T1" fmla="*/ 1 h 220"/>
                  <a:gd name="T2" fmla="*/ 6 w 175"/>
                  <a:gd name="T3" fmla="*/ 7 h 220"/>
                  <a:gd name="T4" fmla="*/ 2 w 175"/>
                  <a:gd name="T5" fmla="*/ 15 h 220"/>
                  <a:gd name="T6" fmla="*/ 1 w 175"/>
                  <a:gd name="T7" fmla="*/ 22 h 220"/>
                  <a:gd name="T8" fmla="*/ 0 w 175"/>
                  <a:gd name="T9" fmla="*/ 29 h 220"/>
                  <a:gd name="T10" fmla="*/ 23 w 175"/>
                  <a:gd name="T11" fmla="*/ 37 h 220"/>
                  <a:gd name="T12" fmla="*/ 29 w 175"/>
                  <a:gd name="T13" fmla="*/ 0 h 220"/>
                  <a:gd name="T14" fmla="*/ 20 w 175"/>
                  <a:gd name="T15" fmla="*/ 2 h 220"/>
                  <a:gd name="T16" fmla="*/ 11 w 175"/>
                  <a:gd name="T17" fmla="*/ 1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220"/>
                  <a:gd name="T29" fmla="*/ 175 w 175"/>
                  <a:gd name="T30" fmla="*/ 220 h 2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099" name="Freeform 268"/>
          <p:cNvSpPr>
            <a:spLocks/>
          </p:cNvSpPr>
          <p:nvPr/>
        </p:nvSpPr>
        <p:spPr bwMode="auto">
          <a:xfrm>
            <a:off x="8707438" y="4383088"/>
            <a:ext cx="195262" cy="212725"/>
          </a:xfrm>
          <a:custGeom>
            <a:avLst/>
            <a:gdLst>
              <a:gd name="T0" fmla="*/ 64033 w 741"/>
              <a:gd name="T1" fmla="*/ 6854 h 807"/>
              <a:gd name="T2" fmla="*/ 47169 w 741"/>
              <a:gd name="T3" fmla="*/ 19506 h 807"/>
              <a:gd name="T4" fmla="*/ 37946 w 741"/>
              <a:gd name="T5" fmla="*/ 34532 h 807"/>
              <a:gd name="T6" fmla="*/ 29513 w 741"/>
              <a:gd name="T7" fmla="*/ 50611 h 807"/>
              <a:gd name="T8" fmla="*/ 24243 w 741"/>
              <a:gd name="T9" fmla="*/ 59046 h 807"/>
              <a:gd name="T10" fmla="*/ 24243 w 741"/>
              <a:gd name="T11" fmla="*/ 68272 h 807"/>
              <a:gd name="T12" fmla="*/ 28723 w 741"/>
              <a:gd name="T13" fmla="*/ 79080 h 807"/>
              <a:gd name="T14" fmla="*/ 20290 w 741"/>
              <a:gd name="T15" fmla="*/ 87515 h 807"/>
              <a:gd name="T16" fmla="*/ 6851 w 741"/>
              <a:gd name="T17" fmla="*/ 110712 h 807"/>
              <a:gd name="T18" fmla="*/ 0 w 741"/>
              <a:gd name="T19" fmla="*/ 123101 h 807"/>
              <a:gd name="T20" fmla="*/ 0 w 741"/>
              <a:gd name="T21" fmla="*/ 127055 h 807"/>
              <a:gd name="T22" fmla="*/ 1581 w 741"/>
              <a:gd name="T23" fmla="*/ 131273 h 807"/>
              <a:gd name="T24" fmla="*/ 7378 w 741"/>
              <a:gd name="T25" fmla="*/ 132591 h 807"/>
              <a:gd name="T26" fmla="*/ 15811 w 741"/>
              <a:gd name="T27" fmla="*/ 132854 h 807"/>
              <a:gd name="T28" fmla="*/ 20817 w 741"/>
              <a:gd name="T29" fmla="*/ 134699 h 807"/>
              <a:gd name="T30" fmla="*/ 20290 w 741"/>
              <a:gd name="T31" fmla="*/ 143925 h 807"/>
              <a:gd name="T32" fmla="*/ 17655 w 741"/>
              <a:gd name="T33" fmla="*/ 154733 h 807"/>
              <a:gd name="T34" fmla="*/ 22662 w 741"/>
              <a:gd name="T35" fmla="*/ 160532 h 807"/>
              <a:gd name="T36" fmla="*/ 21081 w 741"/>
              <a:gd name="T37" fmla="*/ 168440 h 807"/>
              <a:gd name="T38" fmla="*/ 25034 w 741"/>
              <a:gd name="T39" fmla="*/ 173712 h 807"/>
              <a:gd name="T40" fmla="*/ 28986 w 741"/>
              <a:gd name="T41" fmla="*/ 187947 h 807"/>
              <a:gd name="T42" fmla="*/ 35047 w 741"/>
              <a:gd name="T43" fmla="*/ 191901 h 807"/>
              <a:gd name="T44" fmla="*/ 44006 w 741"/>
              <a:gd name="T45" fmla="*/ 191901 h 807"/>
              <a:gd name="T46" fmla="*/ 57182 w 741"/>
              <a:gd name="T47" fmla="*/ 190055 h 807"/>
              <a:gd name="T48" fmla="*/ 70885 w 741"/>
              <a:gd name="T49" fmla="*/ 187947 h 807"/>
              <a:gd name="T50" fmla="*/ 69304 w 741"/>
              <a:gd name="T51" fmla="*/ 212725 h 807"/>
              <a:gd name="T52" fmla="*/ 173391 w 741"/>
              <a:gd name="T53" fmla="*/ 179511 h 807"/>
              <a:gd name="T54" fmla="*/ 164958 w 741"/>
              <a:gd name="T55" fmla="*/ 159741 h 807"/>
              <a:gd name="T56" fmla="*/ 167066 w 741"/>
              <a:gd name="T57" fmla="*/ 144716 h 807"/>
              <a:gd name="T58" fmla="*/ 195262 w 741"/>
              <a:gd name="T59" fmla="*/ 116247 h 807"/>
              <a:gd name="T60" fmla="*/ 195262 w 741"/>
              <a:gd name="T61" fmla="*/ 40858 h 807"/>
              <a:gd name="T62" fmla="*/ 176026 w 741"/>
              <a:gd name="T63" fmla="*/ 20297 h 807"/>
              <a:gd name="T64" fmla="*/ 152046 w 741"/>
              <a:gd name="T65" fmla="*/ 9226 h 807"/>
              <a:gd name="T66" fmla="*/ 126749 w 741"/>
              <a:gd name="T67" fmla="*/ 0 h 807"/>
              <a:gd name="T68" fmla="*/ 93547 w 741"/>
              <a:gd name="T69" fmla="*/ 4745 h 807"/>
              <a:gd name="T70" fmla="*/ 64033 w 741"/>
              <a:gd name="T71" fmla="*/ 6854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1"/>
              <a:gd name="T109" fmla="*/ 0 h 807"/>
              <a:gd name="T110" fmla="*/ 741 w 741"/>
              <a:gd name="T111" fmla="*/ 807 h 8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round/>
            <a:headEnd/>
            <a:tailEnd/>
          </a:ln>
        </p:spPr>
        <p:txBody>
          <a:bodyPr/>
          <a:lstStyle/>
          <a:p>
            <a:endParaRPr lang="zh-CN" altLang="en-US"/>
          </a:p>
        </p:txBody>
      </p:sp>
      <p:sp>
        <p:nvSpPr>
          <p:cNvPr id="2100" name="Freeform 269"/>
          <p:cNvSpPr>
            <a:spLocks/>
          </p:cNvSpPr>
          <p:nvPr/>
        </p:nvSpPr>
        <p:spPr bwMode="auto">
          <a:xfrm>
            <a:off x="8716963" y="4511675"/>
            <a:ext cx="11112" cy="3175"/>
          </a:xfrm>
          <a:custGeom>
            <a:avLst/>
            <a:gdLst>
              <a:gd name="T0" fmla="*/ 0 w 42"/>
              <a:gd name="T1" fmla="*/ 1058 h 9"/>
              <a:gd name="T2" fmla="*/ 2381 w 42"/>
              <a:gd name="T3" fmla="*/ 2822 h 9"/>
              <a:gd name="T4" fmla="*/ 7937 w 42"/>
              <a:gd name="T5" fmla="*/ 2117 h 9"/>
              <a:gd name="T6" fmla="*/ 10318 w 42"/>
              <a:gd name="T7" fmla="*/ 3175 h 9"/>
              <a:gd name="T8" fmla="*/ 11112 w 42"/>
              <a:gd name="T9" fmla="*/ 706 h 9"/>
              <a:gd name="T10" fmla="*/ 7673 w 42"/>
              <a:gd name="T11" fmla="*/ 0 h 9"/>
              <a:gd name="T12" fmla="*/ 0 w 42"/>
              <a:gd name="T13" fmla="*/ 1058 h 9"/>
              <a:gd name="T14" fmla="*/ 0 60000 65536"/>
              <a:gd name="T15" fmla="*/ 0 60000 65536"/>
              <a:gd name="T16" fmla="*/ 0 60000 65536"/>
              <a:gd name="T17" fmla="*/ 0 60000 65536"/>
              <a:gd name="T18" fmla="*/ 0 60000 65536"/>
              <a:gd name="T19" fmla="*/ 0 60000 65536"/>
              <a:gd name="T20" fmla="*/ 0 60000 65536"/>
              <a:gd name="T21" fmla="*/ 0 w 42"/>
              <a:gd name="T22" fmla="*/ 0 h 9"/>
              <a:gd name="T23" fmla="*/ 42 w 4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1" name="Freeform 270"/>
          <p:cNvSpPr>
            <a:spLocks/>
          </p:cNvSpPr>
          <p:nvPr/>
        </p:nvSpPr>
        <p:spPr bwMode="auto">
          <a:xfrm>
            <a:off x="8728075" y="4503738"/>
            <a:ext cx="4763" cy="7937"/>
          </a:xfrm>
          <a:custGeom>
            <a:avLst/>
            <a:gdLst>
              <a:gd name="T0" fmla="*/ 0 w 17"/>
              <a:gd name="T1" fmla="*/ 0 h 31"/>
              <a:gd name="T2" fmla="*/ 3082 w 17"/>
              <a:gd name="T3" fmla="*/ 1792 h 31"/>
              <a:gd name="T4" fmla="*/ 3082 w 17"/>
              <a:gd name="T5" fmla="*/ 4097 h 31"/>
              <a:gd name="T6" fmla="*/ 3642 w 17"/>
              <a:gd name="T7" fmla="*/ 7937 h 31"/>
              <a:gd name="T8" fmla="*/ 4763 w 17"/>
              <a:gd name="T9" fmla="*/ 3072 h 31"/>
              <a:gd name="T10" fmla="*/ 4763 w 17"/>
              <a:gd name="T11" fmla="*/ 256 h 31"/>
              <a:gd name="T12" fmla="*/ 0 w 17"/>
              <a:gd name="T13" fmla="*/ 0 h 31"/>
              <a:gd name="T14" fmla="*/ 0 60000 65536"/>
              <a:gd name="T15" fmla="*/ 0 60000 65536"/>
              <a:gd name="T16" fmla="*/ 0 60000 65536"/>
              <a:gd name="T17" fmla="*/ 0 60000 65536"/>
              <a:gd name="T18" fmla="*/ 0 60000 65536"/>
              <a:gd name="T19" fmla="*/ 0 60000 65536"/>
              <a:gd name="T20" fmla="*/ 0 60000 65536"/>
              <a:gd name="T21" fmla="*/ 0 w 17"/>
              <a:gd name="T22" fmla="*/ 0 h 31"/>
              <a:gd name="T23" fmla="*/ 17 w 17"/>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2" name="Freeform 271"/>
          <p:cNvSpPr>
            <a:spLocks/>
          </p:cNvSpPr>
          <p:nvPr/>
        </p:nvSpPr>
        <p:spPr bwMode="auto">
          <a:xfrm>
            <a:off x="8736013" y="4476750"/>
            <a:ext cx="4762" cy="15875"/>
          </a:xfrm>
          <a:custGeom>
            <a:avLst/>
            <a:gdLst>
              <a:gd name="T0" fmla="*/ 4762 w 19"/>
              <a:gd name="T1" fmla="*/ 0 h 60"/>
              <a:gd name="T2" fmla="*/ 1253 w 19"/>
              <a:gd name="T3" fmla="*/ 8996 h 60"/>
              <a:gd name="T4" fmla="*/ 0 w 19"/>
              <a:gd name="T5" fmla="*/ 15875 h 60"/>
              <a:gd name="T6" fmla="*/ 2256 w 19"/>
              <a:gd name="T7" fmla="*/ 11377 h 60"/>
              <a:gd name="T8" fmla="*/ 4762 w 19"/>
              <a:gd name="T9" fmla="*/ 0 h 60"/>
              <a:gd name="T10" fmla="*/ 0 60000 65536"/>
              <a:gd name="T11" fmla="*/ 0 60000 65536"/>
              <a:gd name="T12" fmla="*/ 0 60000 65536"/>
              <a:gd name="T13" fmla="*/ 0 60000 65536"/>
              <a:gd name="T14" fmla="*/ 0 60000 65536"/>
              <a:gd name="T15" fmla="*/ 0 w 19"/>
              <a:gd name="T16" fmla="*/ 0 h 60"/>
              <a:gd name="T17" fmla="*/ 19 w 19"/>
              <a:gd name="T18" fmla="*/ 60 h 60"/>
            </a:gdLst>
            <a:ahLst/>
            <a:cxnLst>
              <a:cxn ang="T10">
                <a:pos x="T0" y="T1"/>
              </a:cxn>
              <a:cxn ang="T11">
                <a:pos x="T2" y="T3"/>
              </a:cxn>
              <a:cxn ang="T12">
                <a:pos x="T4" y="T5"/>
              </a:cxn>
              <a:cxn ang="T13">
                <a:pos x="T6" y="T7"/>
              </a:cxn>
              <a:cxn ang="T14">
                <a:pos x="T8" y="T9"/>
              </a:cxn>
            </a:cxnLst>
            <a:rect l="T15" t="T16" r="T17" b="T18"/>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3" name="Freeform 272"/>
          <p:cNvSpPr>
            <a:spLocks/>
          </p:cNvSpPr>
          <p:nvPr/>
        </p:nvSpPr>
        <p:spPr bwMode="auto">
          <a:xfrm>
            <a:off x="8739188" y="4460875"/>
            <a:ext cx="20637" cy="14288"/>
          </a:xfrm>
          <a:custGeom>
            <a:avLst/>
            <a:gdLst>
              <a:gd name="T0" fmla="*/ 0 w 80"/>
              <a:gd name="T1" fmla="*/ 0 h 51"/>
              <a:gd name="T2" fmla="*/ 4385 w 80"/>
              <a:gd name="T3" fmla="*/ 7844 h 51"/>
              <a:gd name="T4" fmla="*/ 3354 w 80"/>
              <a:gd name="T5" fmla="*/ 9805 h 51"/>
              <a:gd name="T6" fmla="*/ 3354 w 80"/>
              <a:gd name="T7" fmla="*/ 11206 h 51"/>
              <a:gd name="T8" fmla="*/ 2322 w 80"/>
              <a:gd name="T9" fmla="*/ 14288 h 51"/>
              <a:gd name="T10" fmla="*/ 5159 w 80"/>
              <a:gd name="T11" fmla="*/ 9525 h 51"/>
              <a:gd name="T12" fmla="*/ 9029 w 80"/>
              <a:gd name="T13" fmla="*/ 9525 h 51"/>
              <a:gd name="T14" fmla="*/ 13414 w 80"/>
              <a:gd name="T15" fmla="*/ 7844 h 51"/>
              <a:gd name="T16" fmla="*/ 20637 w 80"/>
              <a:gd name="T17" fmla="*/ 7284 h 51"/>
              <a:gd name="T18" fmla="*/ 13414 w 80"/>
              <a:gd name="T19" fmla="*/ 2521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51"/>
              <a:gd name="T35" fmla="*/ 80 w 80"/>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4" name="Freeform 273"/>
          <p:cNvSpPr>
            <a:spLocks/>
          </p:cNvSpPr>
          <p:nvPr/>
        </p:nvSpPr>
        <p:spPr bwMode="auto">
          <a:xfrm>
            <a:off x="8734425" y="4441825"/>
            <a:ext cx="34925" cy="12700"/>
          </a:xfrm>
          <a:custGeom>
            <a:avLst/>
            <a:gdLst>
              <a:gd name="T0" fmla="*/ 0 w 135"/>
              <a:gd name="T1" fmla="*/ 6615 h 48"/>
              <a:gd name="T2" fmla="*/ 1552 w 135"/>
              <a:gd name="T3" fmla="*/ 11113 h 48"/>
              <a:gd name="T4" fmla="*/ 5174 w 135"/>
              <a:gd name="T5" fmla="*/ 12700 h 48"/>
              <a:gd name="T6" fmla="*/ 10866 w 135"/>
              <a:gd name="T7" fmla="*/ 8996 h 48"/>
              <a:gd name="T8" fmla="*/ 17851 w 135"/>
              <a:gd name="T9" fmla="*/ 6615 h 48"/>
              <a:gd name="T10" fmla="*/ 29234 w 135"/>
              <a:gd name="T11" fmla="*/ 6350 h 48"/>
              <a:gd name="T12" fmla="*/ 34925 w 135"/>
              <a:gd name="T13" fmla="*/ 7144 h 48"/>
              <a:gd name="T14" fmla="*/ 26129 w 135"/>
              <a:gd name="T15" fmla="*/ 3175 h 48"/>
              <a:gd name="T16" fmla="*/ 19920 w 135"/>
              <a:gd name="T17" fmla="*/ 1588 h 48"/>
              <a:gd name="T18" fmla="*/ 20696 w 135"/>
              <a:gd name="T19" fmla="*/ 0 h 48"/>
              <a:gd name="T20" fmla="*/ 14746 w 135"/>
              <a:gd name="T21" fmla="*/ 2381 h 48"/>
              <a:gd name="T22" fmla="*/ 15264 w 135"/>
              <a:gd name="T23" fmla="*/ 794 h 48"/>
              <a:gd name="T24" fmla="*/ 10348 w 135"/>
              <a:gd name="T25" fmla="*/ 3175 h 48"/>
              <a:gd name="T26" fmla="*/ 5950 w 135"/>
              <a:gd name="T27" fmla="*/ 3175 h 48"/>
              <a:gd name="T28" fmla="*/ 0 w 135"/>
              <a:gd name="T29" fmla="*/ 6615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
              <a:gd name="T46" fmla="*/ 0 h 48"/>
              <a:gd name="T47" fmla="*/ 135 w 135"/>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5" name="Freeform 274"/>
          <p:cNvSpPr>
            <a:spLocks/>
          </p:cNvSpPr>
          <p:nvPr/>
        </p:nvSpPr>
        <p:spPr bwMode="auto">
          <a:xfrm>
            <a:off x="8813800" y="4459288"/>
            <a:ext cx="20638" cy="41275"/>
          </a:xfrm>
          <a:custGeom>
            <a:avLst/>
            <a:gdLst>
              <a:gd name="T0" fmla="*/ 0 w 78"/>
              <a:gd name="T1" fmla="*/ 7788 h 159"/>
              <a:gd name="T2" fmla="*/ 6350 w 78"/>
              <a:gd name="T3" fmla="*/ 2596 h 159"/>
              <a:gd name="T4" fmla="*/ 13759 w 78"/>
              <a:gd name="T5" fmla="*/ 3894 h 159"/>
              <a:gd name="T6" fmla="*/ 17992 w 78"/>
              <a:gd name="T7" fmla="*/ 10643 h 159"/>
              <a:gd name="T8" fmla="*/ 18786 w 78"/>
              <a:gd name="T9" fmla="*/ 19989 h 159"/>
              <a:gd name="T10" fmla="*/ 17992 w 78"/>
              <a:gd name="T11" fmla="*/ 27257 h 159"/>
              <a:gd name="T12" fmla="*/ 15611 w 78"/>
              <a:gd name="T13" fmla="*/ 33228 h 159"/>
              <a:gd name="T14" fmla="*/ 11642 w 78"/>
              <a:gd name="T15" fmla="*/ 24142 h 159"/>
              <a:gd name="T16" fmla="*/ 8202 w 78"/>
              <a:gd name="T17" fmla="*/ 18950 h 159"/>
              <a:gd name="T18" fmla="*/ 1323 w 78"/>
              <a:gd name="T19" fmla="*/ 15575 h 159"/>
              <a:gd name="T20" fmla="*/ 6615 w 78"/>
              <a:gd name="T21" fmla="*/ 23104 h 159"/>
              <a:gd name="T22" fmla="*/ 12436 w 78"/>
              <a:gd name="T23" fmla="*/ 28815 h 159"/>
              <a:gd name="T24" fmla="*/ 12965 w 78"/>
              <a:gd name="T25" fmla="*/ 34785 h 159"/>
              <a:gd name="T26" fmla="*/ 10584 w 78"/>
              <a:gd name="T27" fmla="*/ 40496 h 159"/>
              <a:gd name="T28" fmla="*/ 7409 w 78"/>
              <a:gd name="T29" fmla="*/ 41275 h 159"/>
              <a:gd name="T30" fmla="*/ 16140 w 78"/>
              <a:gd name="T31" fmla="*/ 39198 h 159"/>
              <a:gd name="T32" fmla="*/ 20373 w 78"/>
              <a:gd name="T33" fmla="*/ 30372 h 159"/>
              <a:gd name="T34" fmla="*/ 20638 w 78"/>
              <a:gd name="T35" fmla="*/ 18950 h 159"/>
              <a:gd name="T36" fmla="*/ 20373 w 78"/>
              <a:gd name="T37" fmla="*/ 8567 h 159"/>
              <a:gd name="T38" fmla="*/ 15611 w 78"/>
              <a:gd name="T39" fmla="*/ 1817 h 159"/>
              <a:gd name="T40" fmla="*/ 8996 w 78"/>
              <a:gd name="T41" fmla="*/ 0 h 159"/>
              <a:gd name="T42" fmla="*/ 2646 w 78"/>
              <a:gd name="T43" fmla="*/ 1038 h 159"/>
              <a:gd name="T44" fmla="*/ 0 w 78"/>
              <a:gd name="T45" fmla="*/ 7788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159"/>
              <a:gd name="T71" fmla="*/ 78 w 78"/>
              <a:gd name="T72" fmla="*/ 159 h 1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6" name="Freeform 275"/>
          <p:cNvSpPr>
            <a:spLocks/>
          </p:cNvSpPr>
          <p:nvPr/>
        </p:nvSpPr>
        <p:spPr bwMode="auto">
          <a:xfrm>
            <a:off x="8809038" y="4452938"/>
            <a:ext cx="33337" cy="55562"/>
          </a:xfrm>
          <a:custGeom>
            <a:avLst/>
            <a:gdLst>
              <a:gd name="T0" fmla="*/ 0 w 129"/>
              <a:gd name="T1" fmla="*/ 13697 h 215"/>
              <a:gd name="T2" fmla="*/ 5169 w 129"/>
              <a:gd name="T3" fmla="*/ 4910 h 215"/>
              <a:gd name="T4" fmla="*/ 13955 w 129"/>
              <a:gd name="T5" fmla="*/ 2326 h 215"/>
              <a:gd name="T6" fmla="*/ 24551 w 129"/>
              <a:gd name="T7" fmla="*/ 4135 h 215"/>
              <a:gd name="T8" fmla="*/ 28168 w 129"/>
              <a:gd name="T9" fmla="*/ 9045 h 215"/>
              <a:gd name="T10" fmla="*/ 31011 w 129"/>
              <a:gd name="T11" fmla="*/ 17315 h 215"/>
              <a:gd name="T12" fmla="*/ 31011 w 129"/>
              <a:gd name="T13" fmla="*/ 24034 h 215"/>
              <a:gd name="T14" fmla="*/ 29461 w 129"/>
              <a:gd name="T15" fmla="*/ 28685 h 215"/>
              <a:gd name="T16" fmla="*/ 29461 w 129"/>
              <a:gd name="T17" fmla="*/ 35405 h 215"/>
              <a:gd name="T18" fmla="*/ 27652 w 129"/>
              <a:gd name="T19" fmla="*/ 43416 h 215"/>
              <a:gd name="T20" fmla="*/ 20674 w 129"/>
              <a:gd name="T21" fmla="*/ 51169 h 215"/>
              <a:gd name="T22" fmla="*/ 16281 w 129"/>
              <a:gd name="T23" fmla="*/ 51169 h 215"/>
              <a:gd name="T24" fmla="*/ 10337 w 129"/>
              <a:gd name="T25" fmla="*/ 51169 h 215"/>
              <a:gd name="T26" fmla="*/ 10337 w 129"/>
              <a:gd name="T27" fmla="*/ 52461 h 215"/>
              <a:gd name="T28" fmla="*/ 14730 w 129"/>
              <a:gd name="T29" fmla="*/ 55562 h 215"/>
              <a:gd name="T30" fmla="*/ 19640 w 129"/>
              <a:gd name="T31" fmla="*/ 54528 h 215"/>
              <a:gd name="T32" fmla="*/ 26101 w 129"/>
              <a:gd name="T33" fmla="*/ 51944 h 215"/>
              <a:gd name="T34" fmla="*/ 31270 w 129"/>
              <a:gd name="T35" fmla="*/ 44191 h 215"/>
              <a:gd name="T36" fmla="*/ 31786 w 129"/>
              <a:gd name="T37" fmla="*/ 31270 h 215"/>
              <a:gd name="T38" fmla="*/ 33337 w 129"/>
              <a:gd name="T39" fmla="*/ 22483 h 215"/>
              <a:gd name="T40" fmla="*/ 33337 w 129"/>
              <a:gd name="T41" fmla="*/ 14989 h 215"/>
              <a:gd name="T42" fmla="*/ 30236 w 129"/>
              <a:gd name="T43" fmla="*/ 8270 h 215"/>
              <a:gd name="T44" fmla="*/ 26618 w 129"/>
              <a:gd name="T45" fmla="*/ 2326 h 215"/>
              <a:gd name="T46" fmla="*/ 17831 w 129"/>
              <a:gd name="T47" fmla="*/ 0 h 215"/>
              <a:gd name="T48" fmla="*/ 5169 w 129"/>
              <a:gd name="T49" fmla="*/ 1551 h 215"/>
              <a:gd name="T50" fmla="*/ 775 w 129"/>
              <a:gd name="T51" fmla="*/ 4910 h 215"/>
              <a:gd name="T52" fmla="*/ 0 w 129"/>
              <a:gd name="T53" fmla="*/ 13697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9"/>
              <a:gd name="T82" fmla="*/ 0 h 215"/>
              <a:gd name="T83" fmla="*/ 129 w 129"/>
              <a:gd name="T84" fmla="*/ 215 h 2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7" name="Freeform 276"/>
          <p:cNvSpPr>
            <a:spLocks/>
          </p:cNvSpPr>
          <p:nvPr/>
        </p:nvSpPr>
        <p:spPr bwMode="auto">
          <a:xfrm>
            <a:off x="8791575" y="4513263"/>
            <a:ext cx="30163" cy="47625"/>
          </a:xfrm>
          <a:custGeom>
            <a:avLst/>
            <a:gdLst>
              <a:gd name="T0" fmla="*/ 30163 w 118"/>
              <a:gd name="T1" fmla="*/ 0 h 179"/>
              <a:gd name="T2" fmla="*/ 26073 w 118"/>
              <a:gd name="T3" fmla="*/ 10376 h 179"/>
              <a:gd name="T4" fmla="*/ 19683 w 118"/>
              <a:gd name="T5" fmla="*/ 21285 h 179"/>
              <a:gd name="T6" fmla="*/ 13292 w 118"/>
              <a:gd name="T7" fmla="*/ 30863 h 179"/>
              <a:gd name="T8" fmla="*/ 4346 w 118"/>
              <a:gd name="T9" fmla="*/ 43634 h 179"/>
              <a:gd name="T10" fmla="*/ 0 w 118"/>
              <a:gd name="T11" fmla="*/ 47625 h 179"/>
              <a:gd name="T12" fmla="*/ 9969 w 118"/>
              <a:gd name="T13" fmla="*/ 42304 h 179"/>
              <a:gd name="T14" fmla="*/ 17893 w 118"/>
              <a:gd name="T15" fmla="*/ 30597 h 179"/>
              <a:gd name="T16" fmla="*/ 25306 w 118"/>
              <a:gd name="T17" fmla="*/ 17826 h 179"/>
              <a:gd name="T18" fmla="*/ 30163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
              <a:gd name="T31" fmla="*/ 0 h 179"/>
              <a:gd name="T32" fmla="*/ 118 w 118"/>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8" name="Freeform 277"/>
          <p:cNvSpPr>
            <a:spLocks/>
          </p:cNvSpPr>
          <p:nvPr/>
        </p:nvSpPr>
        <p:spPr bwMode="auto">
          <a:xfrm>
            <a:off x="8739188" y="4352925"/>
            <a:ext cx="177800" cy="176213"/>
          </a:xfrm>
          <a:custGeom>
            <a:avLst/>
            <a:gdLst>
              <a:gd name="T0" fmla="*/ 14309 w 671"/>
              <a:gd name="T1" fmla="*/ 50760 h 670"/>
              <a:gd name="T2" fmla="*/ 41072 w 671"/>
              <a:gd name="T3" fmla="*/ 46552 h 670"/>
              <a:gd name="T4" fmla="*/ 59090 w 671"/>
              <a:gd name="T5" fmla="*/ 49182 h 670"/>
              <a:gd name="T6" fmla="*/ 69954 w 671"/>
              <a:gd name="T7" fmla="*/ 61543 h 670"/>
              <a:gd name="T8" fmla="*/ 63065 w 671"/>
              <a:gd name="T9" fmla="*/ 76271 h 670"/>
              <a:gd name="T10" fmla="*/ 54585 w 671"/>
              <a:gd name="T11" fmla="*/ 81794 h 670"/>
              <a:gd name="T12" fmla="*/ 52201 w 671"/>
              <a:gd name="T13" fmla="*/ 96260 h 670"/>
              <a:gd name="T14" fmla="*/ 57500 w 671"/>
              <a:gd name="T15" fmla="*/ 105465 h 670"/>
              <a:gd name="T16" fmla="*/ 52996 w 671"/>
              <a:gd name="T17" fmla="*/ 119141 h 670"/>
              <a:gd name="T18" fmla="*/ 64125 w 671"/>
              <a:gd name="T19" fmla="*/ 119141 h 670"/>
              <a:gd name="T20" fmla="*/ 67304 w 671"/>
              <a:gd name="T21" fmla="*/ 103624 h 670"/>
              <a:gd name="T22" fmla="*/ 74194 w 671"/>
              <a:gd name="T23" fmla="*/ 96260 h 670"/>
              <a:gd name="T24" fmla="*/ 87178 w 671"/>
              <a:gd name="T25" fmla="*/ 96260 h 670"/>
              <a:gd name="T26" fmla="*/ 100162 w 671"/>
              <a:gd name="T27" fmla="*/ 99416 h 670"/>
              <a:gd name="T28" fmla="*/ 104136 w 671"/>
              <a:gd name="T29" fmla="*/ 110199 h 670"/>
              <a:gd name="T30" fmla="*/ 105726 w 671"/>
              <a:gd name="T31" fmla="*/ 124927 h 670"/>
              <a:gd name="T32" fmla="*/ 104136 w 671"/>
              <a:gd name="T33" fmla="*/ 135710 h 670"/>
              <a:gd name="T34" fmla="*/ 104136 w 671"/>
              <a:gd name="T35" fmla="*/ 143863 h 670"/>
              <a:gd name="T36" fmla="*/ 104931 w 671"/>
              <a:gd name="T37" fmla="*/ 152806 h 670"/>
              <a:gd name="T38" fmla="*/ 113410 w 671"/>
              <a:gd name="T39" fmla="*/ 161222 h 670"/>
              <a:gd name="T40" fmla="*/ 119505 w 671"/>
              <a:gd name="T41" fmla="*/ 166219 h 670"/>
              <a:gd name="T42" fmla="*/ 135139 w 671"/>
              <a:gd name="T43" fmla="*/ 176213 h 670"/>
              <a:gd name="T44" fmla="*/ 164286 w 671"/>
              <a:gd name="T45" fmla="*/ 146757 h 670"/>
              <a:gd name="T46" fmla="*/ 172765 w 671"/>
              <a:gd name="T47" fmla="*/ 122560 h 670"/>
              <a:gd name="T48" fmla="*/ 176210 w 671"/>
              <a:gd name="T49" fmla="*/ 83635 h 670"/>
              <a:gd name="T50" fmla="*/ 177800 w 671"/>
              <a:gd name="T51" fmla="*/ 56546 h 670"/>
              <a:gd name="T52" fmla="*/ 174355 w 671"/>
              <a:gd name="T53" fmla="*/ 29983 h 670"/>
              <a:gd name="T54" fmla="*/ 166671 w 671"/>
              <a:gd name="T55" fmla="*/ 15517 h 670"/>
              <a:gd name="T56" fmla="*/ 148917 w 671"/>
              <a:gd name="T57" fmla="*/ 5523 h 670"/>
              <a:gd name="T58" fmla="*/ 133019 w 671"/>
              <a:gd name="T59" fmla="*/ 2104 h 670"/>
              <a:gd name="T60" fmla="*/ 101751 w 671"/>
              <a:gd name="T61" fmla="*/ 0 h 670"/>
              <a:gd name="T62" fmla="*/ 71544 w 671"/>
              <a:gd name="T63" fmla="*/ 1315 h 670"/>
              <a:gd name="T64" fmla="*/ 34182 w 671"/>
              <a:gd name="T65" fmla="*/ 7890 h 670"/>
              <a:gd name="T66" fmla="*/ 16959 w 671"/>
              <a:gd name="T67" fmla="*/ 16306 h 670"/>
              <a:gd name="T68" fmla="*/ 8479 w 671"/>
              <a:gd name="T69" fmla="*/ 24722 h 670"/>
              <a:gd name="T70" fmla="*/ 0 w 671"/>
              <a:gd name="T71" fmla="*/ 36821 h 670"/>
              <a:gd name="T72" fmla="*/ 1590 w 671"/>
              <a:gd name="T73" fmla="*/ 43659 h 670"/>
              <a:gd name="T74" fmla="*/ 14309 w 671"/>
              <a:gd name="T75" fmla="*/ 50760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1"/>
              <a:gd name="T115" fmla="*/ 0 h 670"/>
              <a:gd name="T116" fmla="*/ 671 w 671"/>
              <a:gd name="T117" fmla="*/ 670 h 6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9" name="Freeform 278"/>
          <p:cNvSpPr>
            <a:spLocks/>
          </p:cNvSpPr>
          <p:nvPr/>
        </p:nvSpPr>
        <p:spPr bwMode="auto">
          <a:xfrm>
            <a:off x="8743950" y="4354513"/>
            <a:ext cx="169863" cy="169862"/>
          </a:xfrm>
          <a:custGeom>
            <a:avLst/>
            <a:gdLst>
              <a:gd name="T0" fmla="*/ 6677 w 636"/>
              <a:gd name="T1" fmla="*/ 25889 h 643"/>
              <a:gd name="T2" fmla="*/ 3472 w 636"/>
              <a:gd name="T3" fmla="*/ 40154 h 643"/>
              <a:gd name="T4" fmla="*/ 42733 w 636"/>
              <a:gd name="T5" fmla="*/ 41739 h 643"/>
              <a:gd name="T6" fmla="*/ 77453 w 636"/>
              <a:gd name="T7" fmla="*/ 33286 h 643"/>
              <a:gd name="T8" fmla="*/ 61161 w 636"/>
              <a:gd name="T9" fmla="*/ 39097 h 643"/>
              <a:gd name="T10" fmla="*/ 56888 w 636"/>
              <a:gd name="T11" fmla="*/ 44645 h 643"/>
              <a:gd name="T12" fmla="*/ 73981 w 636"/>
              <a:gd name="T13" fmla="*/ 43060 h 643"/>
              <a:gd name="T14" fmla="*/ 78254 w 636"/>
              <a:gd name="T15" fmla="*/ 45437 h 643"/>
              <a:gd name="T16" fmla="*/ 68105 w 636"/>
              <a:gd name="T17" fmla="*/ 57325 h 643"/>
              <a:gd name="T18" fmla="*/ 71310 w 636"/>
              <a:gd name="T19" fmla="*/ 59703 h 643"/>
              <a:gd name="T20" fmla="*/ 61963 w 636"/>
              <a:gd name="T21" fmla="*/ 73968 h 643"/>
              <a:gd name="T22" fmla="*/ 92944 w 636"/>
              <a:gd name="T23" fmla="*/ 67364 h 643"/>
              <a:gd name="T24" fmla="*/ 51814 w 636"/>
              <a:gd name="T25" fmla="*/ 81893 h 643"/>
              <a:gd name="T26" fmla="*/ 74782 w 636"/>
              <a:gd name="T27" fmla="*/ 79251 h 643"/>
              <a:gd name="T28" fmla="*/ 54484 w 636"/>
              <a:gd name="T29" fmla="*/ 89290 h 643"/>
              <a:gd name="T30" fmla="*/ 61161 w 636"/>
              <a:gd name="T31" fmla="*/ 94573 h 643"/>
              <a:gd name="T32" fmla="*/ 94546 w 636"/>
              <a:gd name="T33" fmla="*/ 90875 h 643"/>
              <a:gd name="T34" fmla="*/ 118584 w 636"/>
              <a:gd name="T35" fmla="*/ 93781 h 643"/>
              <a:gd name="T36" fmla="*/ 116981 w 636"/>
              <a:gd name="T37" fmla="*/ 100121 h 643"/>
              <a:gd name="T38" fmla="*/ 122857 w 636"/>
              <a:gd name="T39" fmla="*/ 103819 h 643"/>
              <a:gd name="T40" fmla="*/ 103360 w 636"/>
              <a:gd name="T41" fmla="*/ 116764 h 643"/>
              <a:gd name="T42" fmla="*/ 121254 w 636"/>
              <a:gd name="T43" fmla="*/ 116235 h 643"/>
              <a:gd name="T44" fmla="*/ 103360 w 636"/>
              <a:gd name="T45" fmla="*/ 134991 h 643"/>
              <a:gd name="T46" fmla="*/ 115379 w 636"/>
              <a:gd name="T47" fmla="*/ 134199 h 643"/>
              <a:gd name="T48" fmla="*/ 110037 w 636"/>
              <a:gd name="T49" fmla="*/ 154804 h 643"/>
              <a:gd name="T50" fmla="*/ 132472 w 636"/>
              <a:gd name="T51" fmla="*/ 124425 h 643"/>
              <a:gd name="T52" fmla="*/ 111907 w 636"/>
              <a:gd name="T53" fmla="*/ 158238 h 643"/>
              <a:gd name="T54" fmla="*/ 137279 w 636"/>
              <a:gd name="T55" fmla="*/ 146087 h 643"/>
              <a:gd name="T56" fmla="*/ 131136 w 636"/>
              <a:gd name="T57" fmla="*/ 159031 h 643"/>
              <a:gd name="T58" fmla="*/ 144223 w 636"/>
              <a:gd name="T59" fmla="*/ 158238 h 643"/>
              <a:gd name="T60" fmla="*/ 165590 w 636"/>
              <a:gd name="T61" fmla="*/ 101970 h 643"/>
              <a:gd name="T62" fmla="*/ 155441 w 636"/>
              <a:gd name="T63" fmla="*/ 67364 h 643"/>
              <a:gd name="T64" fmla="*/ 137279 w 636"/>
              <a:gd name="T65" fmla="*/ 70270 h 643"/>
              <a:gd name="T66" fmla="*/ 168261 w 636"/>
              <a:gd name="T67" fmla="*/ 58910 h 643"/>
              <a:gd name="T68" fmla="*/ 147161 w 636"/>
              <a:gd name="T69" fmla="*/ 37248 h 643"/>
              <a:gd name="T70" fmla="*/ 133273 w 636"/>
              <a:gd name="T71" fmla="*/ 37248 h 643"/>
              <a:gd name="T72" fmla="*/ 162118 w 636"/>
              <a:gd name="T73" fmla="*/ 18228 h 643"/>
              <a:gd name="T74" fmla="*/ 128733 w 636"/>
              <a:gd name="T75" fmla="*/ 10831 h 643"/>
              <a:gd name="T76" fmla="*/ 138080 w 636"/>
              <a:gd name="T77" fmla="*/ 4227 h 643"/>
              <a:gd name="T78" fmla="*/ 95882 w 636"/>
              <a:gd name="T79" fmla="*/ 3434 h 643"/>
              <a:gd name="T80" fmla="*/ 79590 w 636"/>
              <a:gd name="T81" fmla="*/ 8453 h 643"/>
              <a:gd name="T82" fmla="*/ 76652 w 636"/>
              <a:gd name="T83" fmla="*/ 793 h 643"/>
              <a:gd name="T84" fmla="*/ 43534 w 636"/>
              <a:gd name="T85" fmla="*/ 14265 h 643"/>
              <a:gd name="T86" fmla="*/ 49143 w 636"/>
              <a:gd name="T87" fmla="*/ 422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6"/>
              <a:gd name="T133" fmla="*/ 0 h 643"/>
              <a:gd name="T134" fmla="*/ 636 w 636"/>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10" name="Group 279"/>
          <p:cNvGrpSpPr>
            <a:grpSpLocks/>
          </p:cNvGrpSpPr>
          <p:nvPr/>
        </p:nvGrpSpPr>
        <p:grpSpPr bwMode="auto">
          <a:xfrm>
            <a:off x="8388350" y="4784725"/>
            <a:ext cx="184150" cy="112713"/>
            <a:chOff x="5264" y="1904"/>
            <a:chExt cx="116" cy="71"/>
          </a:xfrm>
        </p:grpSpPr>
        <p:sp>
          <p:nvSpPr>
            <p:cNvPr id="2210" name="Freeform 280"/>
            <p:cNvSpPr>
              <a:spLocks/>
            </p:cNvSpPr>
            <p:nvPr/>
          </p:nvSpPr>
          <p:spPr bwMode="auto">
            <a:xfrm>
              <a:off x="5264" y="1904"/>
              <a:ext cx="116" cy="71"/>
            </a:xfrm>
            <a:custGeom>
              <a:avLst/>
              <a:gdLst>
                <a:gd name="T0" fmla="*/ 116 w 698"/>
                <a:gd name="T1" fmla="*/ 42 h 425"/>
                <a:gd name="T2" fmla="*/ 102 w 698"/>
                <a:gd name="T3" fmla="*/ 39 h 425"/>
                <a:gd name="T4" fmla="*/ 96 w 698"/>
                <a:gd name="T5" fmla="*/ 38 h 425"/>
                <a:gd name="T6" fmla="*/ 93 w 698"/>
                <a:gd name="T7" fmla="*/ 35 h 425"/>
                <a:gd name="T8" fmla="*/ 89 w 698"/>
                <a:gd name="T9" fmla="*/ 30 h 425"/>
                <a:gd name="T10" fmla="*/ 82 w 698"/>
                <a:gd name="T11" fmla="*/ 24 h 425"/>
                <a:gd name="T12" fmla="*/ 70 w 698"/>
                <a:gd name="T13" fmla="*/ 13 h 425"/>
                <a:gd name="T14" fmla="*/ 68 w 698"/>
                <a:gd name="T15" fmla="*/ 10 h 425"/>
                <a:gd name="T16" fmla="*/ 64 w 698"/>
                <a:gd name="T17" fmla="*/ 6 h 425"/>
                <a:gd name="T18" fmla="*/ 58 w 698"/>
                <a:gd name="T19" fmla="*/ 5 h 425"/>
                <a:gd name="T20" fmla="*/ 37 w 698"/>
                <a:gd name="T21" fmla="*/ 2 h 425"/>
                <a:gd name="T22" fmla="*/ 32 w 698"/>
                <a:gd name="T23" fmla="*/ 0 h 425"/>
                <a:gd name="T24" fmla="*/ 27 w 698"/>
                <a:gd name="T25" fmla="*/ 2 h 425"/>
                <a:gd name="T26" fmla="*/ 24 w 698"/>
                <a:gd name="T27" fmla="*/ 5 h 425"/>
                <a:gd name="T28" fmla="*/ 12 w 698"/>
                <a:gd name="T29" fmla="*/ 9 h 425"/>
                <a:gd name="T30" fmla="*/ 8 w 698"/>
                <a:gd name="T31" fmla="*/ 10 h 425"/>
                <a:gd name="T32" fmla="*/ 6 w 698"/>
                <a:gd name="T33" fmla="*/ 12 h 425"/>
                <a:gd name="T34" fmla="*/ 4 w 698"/>
                <a:gd name="T35" fmla="*/ 19 h 425"/>
                <a:gd name="T36" fmla="*/ 3 w 698"/>
                <a:gd name="T37" fmla="*/ 22 h 425"/>
                <a:gd name="T38" fmla="*/ 1 w 698"/>
                <a:gd name="T39" fmla="*/ 24 h 425"/>
                <a:gd name="T40" fmla="*/ 0 w 698"/>
                <a:gd name="T41" fmla="*/ 28 h 425"/>
                <a:gd name="T42" fmla="*/ 0 w 698"/>
                <a:gd name="T43" fmla="*/ 30 h 425"/>
                <a:gd name="T44" fmla="*/ 2 w 698"/>
                <a:gd name="T45" fmla="*/ 32 h 425"/>
                <a:gd name="T46" fmla="*/ 7 w 698"/>
                <a:gd name="T47" fmla="*/ 32 h 425"/>
                <a:gd name="T48" fmla="*/ 15 w 698"/>
                <a:gd name="T49" fmla="*/ 28 h 425"/>
                <a:gd name="T50" fmla="*/ 24 w 698"/>
                <a:gd name="T51" fmla="*/ 26 h 425"/>
                <a:gd name="T52" fmla="*/ 33 w 698"/>
                <a:gd name="T53" fmla="*/ 28 h 425"/>
                <a:gd name="T54" fmla="*/ 24 w 698"/>
                <a:gd name="T55" fmla="*/ 30 h 425"/>
                <a:gd name="T56" fmla="*/ 17 w 698"/>
                <a:gd name="T57" fmla="*/ 32 h 425"/>
                <a:gd name="T58" fmla="*/ 10 w 698"/>
                <a:gd name="T59" fmla="*/ 35 h 425"/>
                <a:gd name="T60" fmla="*/ 8 w 698"/>
                <a:gd name="T61" fmla="*/ 37 h 425"/>
                <a:gd name="T62" fmla="*/ 8 w 698"/>
                <a:gd name="T63" fmla="*/ 40 h 425"/>
                <a:gd name="T64" fmla="*/ 11 w 698"/>
                <a:gd name="T65" fmla="*/ 42 h 425"/>
                <a:gd name="T66" fmla="*/ 14 w 698"/>
                <a:gd name="T67" fmla="*/ 42 h 425"/>
                <a:gd name="T68" fmla="*/ 25 w 698"/>
                <a:gd name="T69" fmla="*/ 39 h 425"/>
                <a:gd name="T70" fmla="*/ 34 w 698"/>
                <a:gd name="T71" fmla="*/ 38 h 425"/>
                <a:gd name="T72" fmla="*/ 41 w 698"/>
                <a:gd name="T73" fmla="*/ 39 h 425"/>
                <a:gd name="T74" fmla="*/ 45 w 698"/>
                <a:gd name="T75" fmla="*/ 42 h 425"/>
                <a:gd name="T76" fmla="*/ 50 w 698"/>
                <a:gd name="T77" fmla="*/ 47 h 425"/>
                <a:gd name="T78" fmla="*/ 54 w 698"/>
                <a:gd name="T79" fmla="*/ 52 h 425"/>
                <a:gd name="T80" fmla="*/ 58 w 698"/>
                <a:gd name="T81" fmla="*/ 57 h 425"/>
                <a:gd name="T82" fmla="*/ 60 w 698"/>
                <a:gd name="T83" fmla="*/ 61 h 425"/>
                <a:gd name="T84" fmla="*/ 66 w 698"/>
                <a:gd name="T85" fmla="*/ 65 h 425"/>
                <a:gd name="T86" fmla="*/ 71 w 698"/>
                <a:gd name="T87" fmla="*/ 66 h 425"/>
                <a:gd name="T88" fmla="*/ 77 w 698"/>
                <a:gd name="T89" fmla="*/ 67 h 425"/>
                <a:gd name="T90" fmla="*/ 84 w 698"/>
                <a:gd name="T91" fmla="*/ 66 h 425"/>
                <a:gd name="T92" fmla="*/ 90 w 698"/>
                <a:gd name="T93" fmla="*/ 66 h 425"/>
                <a:gd name="T94" fmla="*/ 97 w 698"/>
                <a:gd name="T95" fmla="*/ 67 h 425"/>
                <a:gd name="T96" fmla="*/ 116 w 698"/>
                <a:gd name="T97" fmla="*/ 71 h 425"/>
                <a:gd name="T98" fmla="*/ 116 w 698"/>
                <a:gd name="T99" fmla="*/ 42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98"/>
                <a:gd name="T151" fmla="*/ 0 h 425"/>
                <a:gd name="T152" fmla="*/ 698 w 698"/>
                <a:gd name="T153" fmla="*/ 425 h 4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round/>
              <a:headEnd/>
              <a:tailEnd/>
            </a:ln>
          </p:spPr>
          <p:txBody>
            <a:bodyPr/>
            <a:lstStyle/>
            <a:p>
              <a:endParaRPr lang="zh-CN" altLang="en-US"/>
            </a:p>
          </p:txBody>
        </p:sp>
        <p:sp>
          <p:nvSpPr>
            <p:cNvPr id="2211" name="Freeform 281"/>
            <p:cNvSpPr>
              <a:spLocks/>
            </p:cNvSpPr>
            <p:nvPr/>
          </p:nvSpPr>
          <p:spPr bwMode="auto">
            <a:xfrm>
              <a:off x="5269" y="1916"/>
              <a:ext cx="37" cy="9"/>
            </a:xfrm>
            <a:custGeom>
              <a:avLst/>
              <a:gdLst>
                <a:gd name="T0" fmla="*/ 0 w 223"/>
                <a:gd name="T1" fmla="*/ 9 h 52"/>
                <a:gd name="T2" fmla="*/ 6 w 223"/>
                <a:gd name="T3" fmla="*/ 6 h 52"/>
                <a:gd name="T4" fmla="*/ 11 w 223"/>
                <a:gd name="T5" fmla="*/ 5 h 52"/>
                <a:gd name="T6" fmla="*/ 18 w 223"/>
                <a:gd name="T7" fmla="*/ 3 h 52"/>
                <a:gd name="T8" fmla="*/ 23 w 223"/>
                <a:gd name="T9" fmla="*/ 2 h 52"/>
                <a:gd name="T10" fmla="*/ 31 w 223"/>
                <a:gd name="T11" fmla="*/ 3 h 52"/>
                <a:gd name="T12" fmla="*/ 37 w 223"/>
                <a:gd name="T13" fmla="*/ 3 h 52"/>
                <a:gd name="T14" fmla="*/ 28 w 223"/>
                <a:gd name="T15" fmla="*/ 1 h 52"/>
                <a:gd name="T16" fmla="*/ 21 w 223"/>
                <a:gd name="T17" fmla="*/ 0 h 52"/>
                <a:gd name="T18" fmla="*/ 11 w 223"/>
                <a:gd name="T19" fmla="*/ 4 h 52"/>
                <a:gd name="T20" fmla="*/ 6 w 223"/>
                <a:gd name="T21" fmla="*/ 5 h 52"/>
                <a:gd name="T22" fmla="*/ 0 w 223"/>
                <a:gd name="T23" fmla="*/ 8 h 52"/>
                <a:gd name="T24" fmla="*/ 0 w 223"/>
                <a:gd name="T25" fmla="*/ 9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52"/>
                <a:gd name="T41" fmla="*/ 223 w 223"/>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 name="Freeform 282"/>
            <p:cNvSpPr>
              <a:spLocks/>
            </p:cNvSpPr>
            <p:nvPr/>
          </p:nvSpPr>
          <p:spPr bwMode="auto">
            <a:xfrm>
              <a:off x="5289" y="1907"/>
              <a:ext cx="31" cy="6"/>
            </a:xfrm>
            <a:custGeom>
              <a:avLst/>
              <a:gdLst>
                <a:gd name="T0" fmla="*/ 8 w 188"/>
                <a:gd name="T1" fmla="*/ 0 h 36"/>
                <a:gd name="T2" fmla="*/ 5 w 188"/>
                <a:gd name="T3" fmla="*/ 0 h 36"/>
                <a:gd name="T4" fmla="*/ 0 w 188"/>
                <a:gd name="T5" fmla="*/ 2 h 36"/>
                <a:gd name="T6" fmla="*/ 3 w 188"/>
                <a:gd name="T7" fmla="*/ 2 h 36"/>
                <a:gd name="T8" fmla="*/ 8 w 188"/>
                <a:gd name="T9" fmla="*/ 1 h 36"/>
                <a:gd name="T10" fmla="*/ 18 w 188"/>
                <a:gd name="T11" fmla="*/ 3 h 36"/>
                <a:gd name="T12" fmla="*/ 24 w 188"/>
                <a:gd name="T13" fmla="*/ 5 h 36"/>
                <a:gd name="T14" fmla="*/ 30 w 188"/>
                <a:gd name="T15" fmla="*/ 6 h 36"/>
                <a:gd name="T16" fmla="*/ 31 w 188"/>
                <a:gd name="T17" fmla="*/ 5 h 36"/>
                <a:gd name="T18" fmla="*/ 24 w 188"/>
                <a:gd name="T19" fmla="*/ 4 h 36"/>
                <a:gd name="T20" fmla="*/ 16 w 188"/>
                <a:gd name="T21" fmla="*/ 2 h 36"/>
                <a:gd name="T22" fmla="*/ 8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8"/>
                <a:gd name="T37" fmla="*/ 0 h 36"/>
                <a:gd name="T38" fmla="*/ 188 w 188"/>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 name="Freeform 283"/>
            <p:cNvSpPr>
              <a:spLocks/>
            </p:cNvSpPr>
            <p:nvPr/>
          </p:nvSpPr>
          <p:spPr bwMode="auto">
            <a:xfrm>
              <a:off x="5295" y="1929"/>
              <a:ext cx="13" cy="3"/>
            </a:xfrm>
            <a:custGeom>
              <a:avLst/>
              <a:gdLst>
                <a:gd name="T0" fmla="*/ 0 w 76"/>
                <a:gd name="T1" fmla="*/ 1 h 17"/>
                <a:gd name="T2" fmla="*/ 1 w 76"/>
                <a:gd name="T3" fmla="*/ 3 h 17"/>
                <a:gd name="T4" fmla="*/ 6 w 76"/>
                <a:gd name="T5" fmla="*/ 2 h 17"/>
                <a:gd name="T6" fmla="*/ 11 w 76"/>
                <a:gd name="T7" fmla="*/ 2 h 17"/>
                <a:gd name="T8" fmla="*/ 13 w 76"/>
                <a:gd name="T9" fmla="*/ 0 h 17"/>
                <a:gd name="T10" fmla="*/ 9 w 76"/>
                <a:gd name="T11" fmla="*/ 1 h 17"/>
                <a:gd name="T12" fmla="*/ 0 w 76"/>
                <a:gd name="T13" fmla="*/ 1 h 17"/>
                <a:gd name="T14" fmla="*/ 0 60000 65536"/>
                <a:gd name="T15" fmla="*/ 0 60000 65536"/>
                <a:gd name="T16" fmla="*/ 0 60000 65536"/>
                <a:gd name="T17" fmla="*/ 0 60000 65536"/>
                <a:gd name="T18" fmla="*/ 0 60000 65536"/>
                <a:gd name="T19" fmla="*/ 0 60000 65536"/>
                <a:gd name="T20" fmla="*/ 0 60000 65536"/>
                <a:gd name="T21" fmla="*/ 0 w 76"/>
                <a:gd name="T22" fmla="*/ 0 h 17"/>
                <a:gd name="T23" fmla="*/ 76 w 7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4" name="Freeform 284"/>
            <p:cNvSpPr>
              <a:spLocks/>
            </p:cNvSpPr>
            <p:nvPr/>
          </p:nvSpPr>
          <p:spPr bwMode="auto">
            <a:xfrm>
              <a:off x="5268" y="1926"/>
              <a:ext cx="3" cy="6"/>
            </a:xfrm>
            <a:custGeom>
              <a:avLst/>
              <a:gdLst>
                <a:gd name="T0" fmla="*/ 3 w 19"/>
                <a:gd name="T1" fmla="*/ 0 h 32"/>
                <a:gd name="T2" fmla="*/ 3 w 19"/>
                <a:gd name="T3" fmla="*/ 2 h 32"/>
                <a:gd name="T4" fmla="*/ 2 w 19"/>
                <a:gd name="T5" fmla="*/ 4 h 32"/>
                <a:gd name="T6" fmla="*/ 0 w 19"/>
                <a:gd name="T7" fmla="*/ 6 h 32"/>
                <a:gd name="T8" fmla="*/ 3 w 19"/>
                <a:gd name="T9" fmla="*/ 0 h 32"/>
                <a:gd name="T10" fmla="*/ 0 60000 65536"/>
                <a:gd name="T11" fmla="*/ 0 60000 65536"/>
                <a:gd name="T12" fmla="*/ 0 60000 65536"/>
                <a:gd name="T13" fmla="*/ 0 60000 65536"/>
                <a:gd name="T14" fmla="*/ 0 60000 65536"/>
                <a:gd name="T15" fmla="*/ 0 w 19"/>
                <a:gd name="T16" fmla="*/ 0 h 32"/>
                <a:gd name="T17" fmla="*/ 19 w 19"/>
                <a:gd name="T18" fmla="*/ 32 h 32"/>
              </a:gdLst>
              <a:ahLst/>
              <a:cxnLst>
                <a:cxn ang="T10">
                  <a:pos x="T0" y="T1"/>
                </a:cxn>
                <a:cxn ang="T11">
                  <a:pos x="T2" y="T3"/>
                </a:cxn>
                <a:cxn ang="T12">
                  <a:pos x="T4" y="T5"/>
                </a:cxn>
                <a:cxn ang="T13">
                  <a:pos x="T6" y="T7"/>
                </a:cxn>
                <a:cxn ang="T14">
                  <a:pos x="T8" y="T9"/>
                </a:cxn>
              </a:cxnLst>
              <a:rect l="T15" t="T16" r="T17" b="T18"/>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5" name="Freeform 285"/>
            <p:cNvSpPr>
              <a:spLocks/>
            </p:cNvSpPr>
            <p:nvPr/>
          </p:nvSpPr>
          <p:spPr bwMode="auto">
            <a:xfrm>
              <a:off x="5277" y="1940"/>
              <a:ext cx="3" cy="3"/>
            </a:xfrm>
            <a:custGeom>
              <a:avLst/>
              <a:gdLst>
                <a:gd name="T0" fmla="*/ 3 w 14"/>
                <a:gd name="T1" fmla="*/ 0 h 18"/>
                <a:gd name="T2" fmla="*/ 2 w 14"/>
                <a:gd name="T3" fmla="*/ 2 h 18"/>
                <a:gd name="T4" fmla="*/ 0 w 14"/>
                <a:gd name="T5" fmla="*/ 3 h 18"/>
                <a:gd name="T6" fmla="*/ 3 w 14"/>
                <a:gd name="T7" fmla="*/ 0 h 18"/>
                <a:gd name="T8" fmla="*/ 0 60000 65536"/>
                <a:gd name="T9" fmla="*/ 0 60000 65536"/>
                <a:gd name="T10" fmla="*/ 0 60000 65536"/>
                <a:gd name="T11" fmla="*/ 0 60000 65536"/>
                <a:gd name="T12" fmla="*/ 0 w 14"/>
                <a:gd name="T13" fmla="*/ 0 h 18"/>
                <a:gd name="T14" fmla="*/ 14 w 14"/>
                <a:gd name="T15" fmla="*/ 18 h 18"/>
              </a:gdLst>
              <a:ahLst/>
              <a:cxnLst>
                <a:cxn ang="T8">
                  <a:pos x="T0" y="T1"/>
                </a:cxn>
                <a:cxn ang="T9">
                  <a:pos x="T2" y="T3"/>
                </a:cxn>
                <a:cxn ang="T10">
                  <a:pos x="T4" y="T5"/>
                </a:cxn>
                <a:cxn ang="T11">
                  <a:pos x="T6" y="T7"/>
                </a:cxn>
              </a:cxnLst>
              <a:rect l="T12" t="T13" r="T14" b="T15"/>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6" name="Freeform 286"/>
            <p:cNvSpPr>
              <a:spLocks/>
            </p:cNvSpPr>
            <p:nvPr/>
          </p:nvSpPr>
          <p:spPr bwMode="auto">
            <a:xfrm>
              <a:off x="5319" y="1921"/>
              <a:ext cx="6" cy="7"/>
            </a:xfrm>
            <a:custGeom>
              <a:avLst/>
              <a:gdLst>
                <a:gd name="T0" fmla="*/ 0 w 35"/>
                <a:gd name="T1" fmla="*/ 0 h 43"/>
                <a:gd name="T2" fmla="*/ 1 w 35"/>
                <a:gd name="T3" fmla="*/ 2 h 43"/>
                <a:gd name="T4" fmla="*/ 1 w 35"/>
                <a:gd name="T5" fmla="*/ 4 h 43"/>
                <a:gd name="T6" fmla="*/ 6 w 35"/>
                <a:gd name="T7" fmla="*/ 7 h 43"/>
                <a:gd name="T8" fmla="*/ 0 w 35"/>
                <a:gd name="T9" fmla="*/ 0 h 43"/>
                <a:gd name="T10" fmla="*/ 0 60000 65536"/>
                <a:gd name="T11" fmla="*/ 0 60000 65536"/>
                <a:gd name="T12" fmla="*/ 0 60000 65536"/>
                <a:gd name="T13" fmla="*/ 0 60000 65536"/>
                <a:gd name="T14" fmla="*/ 0 60000 65536"/>
                <a:gd name="T15" fmla="*/ 0 w 35"/>
                <a:gd name="T16" fmla="*/ 0 h 43"/>
                <a:gd name="T17" fmla="*/ 35 w 35"/>
                <a:gd name="T18" fmla="*/ 43 h 43"/>
              </a:gdLst>
              <a:ahLst/>
              <a:cxnLst>
                <a:cxn ang="T10">
                  <a:pos x="T0" y="T1"/>
                </a:cxn>
                <a:cxn ang="T11">
                  <a:pos x="T2" y="T3"/>
                </a:cxn>
                <a:cxn ang="T12">
                  <a:pos x="T4" y="T5"/>
                </a:cxn>
                <a:cxn ang="T13">
                  <a:pos x="T6" y="T7"/>
                </a:cxn>
                <a:cxn ang="T14">
                  <a:pos x="T8" y="T9"/>
                </a:cxn>
              </a:cxnLst>
              <a:rect l="T15" t="T16" r="T17" b="T18"/>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7" name="Freeform 287"/>
            <p:cNvSpPr>
              <a:spLocks/>
            </p:cNvSpPr>
            <p:nvPr/>
          </p:nvSpPr>
          <p:spPr bwMode="auto">
            <a:xfrm>
              <a:off x="5330" y="1921"/>
              <a:ext cx="19" cy="19"/>
            </a:xfrm>
            <a:custGeom>
              <a:avLst/>
              <a:gdLst>
                <a:gd name="T0" fmla="*/ 0 w 114"/>
                <a:gd name="T1" fmla="*/ 0 h 114"/>
                <a:gd name="T2" fmla="*/ 4 w 114"/>
                <a:gd name="T3" fmla="*/ 6 h 114"/>
                <a:gd name="T4" fmla="*/ 7 w 114"/>
                <a:gd name="T5" fmla="*/ 10 h 114"/>
                <a:gd name="T6" fmla="*/ 19 w 114"/>
                <a:gd name="T7" fmla="*/ 19 h 114"/>
                <a:gd name="T8" fmla="*/ 8 w 114"/>
                <a:gd name="T9" fmla="*/ 9 h 114"/>
                <a:gd name="T10" fmla="*/ 0 w 114"/>
                <a:gd name="T11" fmla="*/ 0 h 114"/>
                <a:gd name="T12" fmla="*/ 0 60000 65536"/>
                <a:gd name="T13" fmla="*/ 0 60000 65536"/>
                <a:gd name="T14" fmla="*/ 0 60000 65536"/>
                <a:gd name="T15" fmla="*/ 0 60000 65536"/>
                <a:gd name="T16" fmla="*/ 0 60000 65536"/>
                <a:gd name="T17" fmla="*/ 0 60000 65536"/>
                <a:gd name="T18" fmla="*/ 0 w 114"/>
                <a:gd name="T19" fmla="*/ 0 h 114"/>
                <a:gd name="T20" fmla="*/ 114 w 114"/>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8" name="Freeform 288"/>
            <p:cNvSpPr>
              <a:spLocks/>
            </p:cNvSpPr>
            <p:nvPr/>
          </p:nvSpPr>
          <p:spPr bwMode="auto">
            <a:xfrm>
              <a:off x="5354" y="1948"/>
              <a:ext cx="4" cy="13"/>
            </a:xfrm>
            <a:custGeom>
              <a:avLst/>
              <a:gdLst>
                <a:gd name="T0" fmla="*/ 4 w 27"/>
                <a:gd name="T1" fmla="*/ 0 h 82"/>
                <a:gd name="T2" fmla="*/ 1 w 27"/>
                <a:gd name="T3" fmla="*/ 5 h 82"/>
                <a:gd name="T4" fmla="*/ 1 w 27"/>
                <a:gd name="T5" fmla="*/ 9 h 82"/>
                <a:gd name="T6" fmla="*/ 0 w 27"/>
                <a:gd name="T7" fmla="*/ 13 h 82"/>
                <a:gd name="T8" fmla="*/ 0 w 27"/>
                <a:gd name="T9" fmla="*/ 7 h 82"/>
                <a:gd name="T10" fmla="*/ 0 w 27"/>
                <a:gd name="T11" fmla="*/ 3 h 82"/>
                <a:gd name="T12" fmla="*/ 4 w 27"/>
                <a:gd name="T13" fmla="*/ 0 h 82"/>
                <a:gd name="T14" fmla="*/ 0 60000 65536"/>
                <a:gd name="T15" fmla="*/ 0 60000 65536"/>
                <a:gd name="T16" fmla="*/ 0 60000 65536"/>
                <a:gd name="T17" fmla="*/ 0 60000 65536"/>
                <a:gd name="T18" fmla="*/ 0 60000 65536"/>
                <a:gd name="T19" fmla="*/ 0 60000 65536"/>
                <a:gd name="T20" fmla="*/ 0 60000 65536"/>
                <a:gd name="T21" fmla="*/ 0 w 27"/>
                <a:gd name="T22" fmla="*/ 0 h 82"/>
                <a:gd name="T23" fmla="*/ 27 w 27"/>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9" name="Freeform 289"/>
            <p:cNvSpPr>
              <a:spLocks/>
            </p:cNvSpPr>
            <p:nvPr/>
          </p:nvSpPr>
          <p:spPr bwMode="auto">
            <a:xfrm>
              <a:off x="5312" y="1934"/>
              <a:ext cx="2" cy="5"/>
            </a:xfrm>
            <a:custGeom>
              <a:avLst/>
              <a:gdLst>
                <a:gd name="T0" fmla="*/ 1 w 15"/>
                <a:gd name="T1" fmla="*/ 0 h 30"/>
                <a:gd name="T2" fmla="*/ 2 w 15"/>
                <a:gd name="T3" fmla="*/ 2 h 30"/>
                <a:gd name="T4" fmla="*/ 0 w 15"/>
                <a:gd name="T5" fmla="*/ 5 h 30"/>
                <a:gd name="T6" fmla="*/ 1 w 15"/>
                <a:gd name="T7" fmla="*/ 0 h 30"/>
                <a:gd name="T8" fmla="*/ 0 60000 65536"/>
                <a:gd name="T9" fmla="*/ 0 60000 65536"/>
                <a:gd name="T10" fmla="*/ 0 60000 65536"/>
                <a:gd name="T11" fmla="*/ 0 60000 65536"/>
                <a:gd name="T12" fmla="*/ 0 w 15"/>
                <a:gd name="T13" fmla="*/ 0 h 30"/>
                <a:gd name="T14" fmla="*/ 15 w 15"/>
                <a:gd name="T15" fmla="*/ 30 h 30"/>
              </a:gdLst>
              <a:ahLst/>
              <a:cxnLst>
                <a:cxn ang="T8">
                  <a:pos x="T0" y="T1"/>
                </a:cxn>
                <a:cxn ang="T9">
                  <a:pos x="T2" y="T3"/>
                </a:cxn>
                <a:cxn ang="T10">
                  <a:pos x="T4" y="T5"/>
                </a:cxn>
                <a:cxn ang="T11">
                  <a:pos x="T6" y="T7"/>
                </a:cxn>
              </a:cxnLst>
              <a:rect l="T12" t="T13" r="T14" b="T15"/>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11" name="Group 290"/>
          <p:cNvGrpSpPr>
            <a:grpSpLocks/>
          </p:cNvGrpSpPr>
          <p:nvPr/>
        </p:nvGrpSpPr>
        <p:grpSpPr bwMode="auto">
          <a:xfrm>
            <a:off x="8543925" y="4537075"/>
            <a:ext cx="425450" cy="484188"/>
            <a:chOff x="5362" y="1748"/>
            <a:chExt cx="268" cy="305"/>
          </a:xfrm>
        </p:grpSpPr>
        <p:sp>
          <p:nvSpPr>
            <p:cNvPr id="2196" name="Freeform 291"/>
            <p:cNvSpPr>
              <a:spLocks/>
            </p:cNvSpPr>
            <p:nvPr/>
          </p:nvSpPr>
          <p:spPr bwMode="auto">
            <a:xfrm>
              <a:off x="5477" y="1748"/>
              <a:ext cx="8" cy="6"/>
            </a:xfrm>
            <a:custGeom>
              <a:avLst/>
              <a:gdLst>
                <a:gd name="T0" fmla="*/ 0 w 51"/>
                <a:gd name="T1" fmla="*/ 0 h 36"/>
                <a:gd name="T2" fmla="*/ 2 w 51"/>
                <a:gd name="T3" fmla="*/ 2 h 36"/>
                <a:gd name="T4" fmla="*/ 5 w 51"/>
                <a:gd name="T5" fmla="*/ 2 h 36"/>
                <a:gd name="T6" fmla="*/ 7 w 51"/>
                <a:gd name="T7" fmla="*/ 4 h 36"/>
                <a:gd name="T8" fmla="*/ 8 w 51"/>
                <a:gd name="T9" fmla="*/ 6 h 36"/>
                <a:gd name="T10" fmla="*/ 6 w 51"/>
                <a:gd name="T11" fmla="*/ 5 h 36"/>
                <a:gd name="T12" fmla="*/ 2 w 51"/>
                <a:gd name="T13" fmla="*/ 4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36"/>
                <a:gd name="T26" fmla="*/ 51 w 5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7" name="Freeform 292"/>
            <p:cNvSpPr>
              <a:spLocks/>
            </p:cNvSpPr>
            <p:nvPr/>
          </p:nvSpPr>
          <p:spPr bwMode="auto">
            <a:xfrm>
              <a:off x="5479" y="1758"/>
              <a:ext cx="2" cy="4"/>
            </a:xfrm>
            <a:custGeom>
              <a:avLst/>
              <a:gdLst>
                <a:gd name="T0" fmla="*/ 0 w 14"/>
                <a:gd name="T1" fmla="*/ 0 h 24"/>
                <a:gd name="T2" fmla="*/ 2 w 14"/>
                <a:gd name="T3" fmla="*/ 0 h 24"/>
                <a:gd name="T4" fmla="*/ 2 w 14"/>
                <a:gd name="T5" fmla="*/ 4 h 24"/>
                <a:gd name="T6" fmla="*/ 0 w 14"/>
                <a:gd name="T7" fmla="*/ 0 h 24"/>
                <a:gd name="T8" fmla="*/ 0 60000 65536"/>
                <a:gd name="T9" fmla="*/ 0 60000 65536"/>
                <a:gd name="T10" fmla="*/ 0 60000 65536"/>
                <a:gd name="T11" fmla="*/ 0 60000 65536"/>
                <a:gd name="T12" fmla="*/ 0 w 14"/>
                <a:gd name="T13" fmla="*/ 0 h 24"/>
                <a:gd name="T14" fmla="*/ 14 w 14"/>
                <a:gd name="T15" fmla="*/ 24 h 24"/>
              </a:gdLst>
              <a:ahLst/>
              <a:cxnLst>
                <a:cxn ang="T8">
                  <a:pos x="T0" y="T1"/>
                </a:cxn>
                <a:cxn ang="T9">
                  <a:pos x="T2" y="T3"/>
                </a:cxn>
                <a:cxn ang="T10">
                  <a:pos x="T4" y="T5"/>
                </a:cxn>
                <a:cxn ang="T11">
                  <a:pos x="T6" y="T7"/>
                </a:cxn>
              </a:cxnLst>
              <a:rect l="T12" t="T13" r="T14" b="T15"/>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8" name="Freeform 293"/>
            <p:cNvSpPr>
              <a:spLocks/>
            </p:cNvSpPr>
            <p:nvPr/>
          </p:nvSpPr>
          <p:spPr bwMode="auto">
            <a:xfrm>
              <a:off x="5444" y="1788"/>
              <a:ext cx="71" cy="180"/>
            </a:xfrm>
            <a:custGeom>
              <a:avLst/>
              <a:gdLst>
                <a:gd name="T0" fmla="*/ 61 w 431"/>
                <a:gd name="T1" fmla="*/ 0 h 1076"/>
                <a:gd name="T2" fmla="*/ 54 w 431"/>
                <a:gd name="T3" fmla="*/ 7 h 1076"/>
                <a:gd name="T4" fmla="*/ 52 w 431"/>
                <a:gd name="T5" fmla="*/ 18 h 1076"/>
                <a:gd name="T6" fmla="*/ 42 w 431"/>
                <a:gd name="T7" fmla="*/ 28 h 1076"/>
                <a:gd name="T8" fmla="*/ 21 w 431"/>
                <a:gd name="T9" fmla="*/ 77 h 1076"/>
                <a:gd name="T10" fmla="*/ 9 w 431"/>
                <a:gd name="T11" fmla="*/ 121 h 1076"/>
                <a:gd name="T12" fmla="*/ 0 w 431"/>
                <a:gd name="T13" fmla="*/ 180 h 1076"/>
                <a:gd name="T14" fmla="*/ 29 w 431"/>
                <a:gd name="T15" fmla="*/ 154 h 1076"/>
                <a:gd name="T16" fmla="*/ 71 w 431"/>
                <a:gd name="T17" fmla="*/ 23 h 1076"/>
                <a:gd name="T18" fmla="*/ 61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1"/>
                <a:gd name="T31" fmla="*/ 0 h 1076"/>
                <a:gd name="T32" fmla="*/ 431 w 431"/>
                <a:gd name="T33" fmla="*/ 1076 h 10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round/>
              <a:headEnd/>
              <a:tailEnd/>
            </a:ln>
          </p:spPr>
          <p:txBody>
            <a:bodyPr/>
            <a:lstStyle/>
            <a:p>
              <a:endParaRPr lang="zh-CN" altLang="en-US"/>
            </a:p>
          </p:txBody>
        </p:sp>
        <p:sp>
          <p:nvSpPr>
            <p:cNvPr id="2199" name="Freeform 294"/>
            <p:cNvSpPr>
              <a:spLocks/>
            </p:cNvSpPr>
            <p:nvPr/>
          </p:nvSpPr>
          <p:spPr bwMode="auto">
            <a:xfrm>
              <a:off x="5362" y="1754"/>
              <a:ext cx="268" cy="299"/>
            </a:xfrm>
            <a:custGeom>
              <a:avLst/>
              <a:gdLst>
                <a:gd name="T0" fmla="*/ 218 w 1606"/>
                <a:gd name="T1" fmla="*/ 16 h 1792"/>
                <a:gd name="T2" fmla="*/ 210 w 1606"/>
                <a:gd name="T3" fmla="*/ 0 h 1792"/>
                <a:gd name="T4" fmla="*/ 145 w 1606"/>
                <a:gd name="T5" fmla="*/ 27 h 1792"/>
                <a:gd name="T6" fmla="*/ 142 w 1606"/>
                <a:gd name="T7" fmla="*/ 48 h 1792"/>
                <a:gd name="T8" fmla="*/ 137 w 1606"/>
                <a:gd name="T9" fmla="*/ 55 h 1792"/>
                <a:gd name="T10" fmla="*/ 129 w 1606"/>
                <a:gd name="T11" fmla="*/ 64 h 1792"/>
                <a:gd name="T12" fmla="*/ 125 w 1606"/>
                <a:gd name="T13" fmla="*/ 79 h 1792"/>
                <a:gd name="T14" fmla="*/ 110 w 1606"/>
                <a:gd name="T15" fmla="*/ 113 h 1792"/>
                <a:gd name="T16" fmla="*/ 98 w 1606"/>
                <a:gd name="T17" fmla="*/ 154 h 1792"/>
                <a:gd name="T18" fmla="*/ 93 w 1606"/>
                <a:gd name="T19" fmla="*/ 182 h 1792"/>
                <a:gd name="T20" fmla="*/ 41 w 1606"/>
                <a:gd name="T21" fmla="*/ 183 h 1792"/>
                <a:gd name="T22" fmla="*/ 32 w 1606"/>
                <a:gd name="T23" fmla="*/ 188 h 1792"/>
                <a:gd name="T24" fmla="*/ 8 w 1606"/>
                <a:gd name="T25" fmla="*/ 188 h 1792"/>
                <a:gd name="T26" fmla="*/ 1 w 1606"/>
                <a:gd name="T27" fmla="*/ 198 h 1792"/>
                <a:gd name="T28" fmla="*/ 0 w 1606"/>
                <a:gd name="T29" fmla="*/ 211 h 1792"/>
                <a:gd name="T30" fmla="*/ 3 w 1606"/>
                <a:gd name="T31" fmla="*/ 222 h 1792"/>
                <a:gd name="T32" fmla="*/ 25 w 1606"/>
                <a:gd name="T33" fmla="*/ 227 h 1792"/>
                <a:gd name="T34" fmla="*/ 35 w 1606"/>
                <a:gd name="T35" fmla="*/ 242 h 1792"/>
                <a:gd name="T36" fmla="*/ 56 w 1606"/>
                <a:gd name="T37" fmla="*/ 248 h 1792"/>
                <a:gd name="T38" fmla="*/ 72 w 1606"/>
                <a:gd name="T39" fmla="*/ 248 h 1792"/>
                <a:gd name="T40" fmla="*/ 90 w 1606"/>
                <a:gd name="T41" fmla="*/ 251 h 1792"/>
                <a:gd name="T42" fmla="*/ 91 w 1606"/>
                <a:gd name="T43" fmla="*/ 258 h 1792"/>
                <a:gd name="T44" fmla="*/ 90 w 1606"/>
                <a:gd name="T45" fmla="*/ 274 h 1792"/>
                <a:gd name="T46" fmla="*/ 92 w 1606"/>
                <a:gd name="T47" fmla="*/ 284 h 1792"/>
                <a:gd name="T48" fmla="*/ 101 w 1606"/>
                <a:gd name="T49" fmla="*/ 286 h 1792"/>
                <a:gd name="T50" fmla="*/ 113 w 1606"/>
                <a:gd name="T51" fmla="*/ 288 h 1792"/>
                <a:gd name="T52" fmla="*/ 125 w 1606"/>
                <a:gd name="T53" fmla="*/ 298 h 1792"/>
                <a:gd name="T54" fmla="*/ 139 w 1606"/>
                <a:gd name="T55" fmla="*/ 298 h 1792"/>
                <a:gd name="T56" fmla="*/ 151 w 1606"/>
                <a:gd name="T57" fmla="*/ 297 h 1792"/>
                <a:gd name="T58" fmla="*/ 170 w 1606"/>
                <a:gd name="T59" fmla="*/ 291 h 1792"/>
                <a:gd name="T60" fmla="*/ 191 w 1606"/>
                <a:gd name="T61" fmla="*/ 293 h 1792"/>
                <a:gd name="T62" fmla="*/ 212 w 1606"/>
                <a:gd name="T63" fmla="*/ 299 h 1792"/>
                <a:gd name="T64" fmla="*/ 232 w 1606"/>
                <a:gd name="T65" fmla="*/ 295 h 1792"/>
                <a:gd name="T66" fmla="*/ 246 w 1606"/>
                <a:gd name="T67" fmla="*/ 279 h 1792"/>
                <a:gd name="T68" fmla="*/ 245 w 1606"/>
                <a:gd name="T69" fmla="*/ 262 h 1792"/>
                <a:gd name="T70" fmla="*/ 250 w 1606"/>
                <a:gd name="T71" fmla="*/ 241 h 1792"/>
                <a:gd name="T72" fmla="*/ 253 w 1606"/>
                <a:gd name="T73" fmla="*/ 214 h 1792"/>
                <a:gd name="T74" fmla="*/ 259 w 1606"/>
                <a:gd name="T75" fmla="*/ 189 h 1792"/>
                <a:gd name="T76" fmla="*/ 268 w 1606"/>
                <a:gd name="T77" fmla="*/ 151 h 1792"/>
                <a:gd name="T78" fmla="*/ 267 w 1606"/>
                <a:gd name="T79" fmla="*/ 113 h 1792"/>
                <a:gd name="T80" fmla="*/ 267 w 1606"/>
                <a:gd name="T81" fmla="*/ 80 h 1792"/>
                <a:gd name="T82" fmla="*/ 265 w 1606"/>
                <a:gd name="T83" fmla="*/ 56 h 1792"/>
                <a:gd name="T84" fmla="*/ 259 w 1606"/>
                <a:gd name="T85" fmla="*/ 46 h 1792"/>
                <a:gd name="T86" fmla="*/ 248 w 1606"/>
                <a:gd name="T87" fmla="*/ 38 h 1792"/>
                <a:gd name="T88" fmla="*/ 234 w 1606"/>
                <a:gd name="T89" fmla="*/ 24 h 1792"/>
                <a:gd name="T90" fmla="*/ 218 w 1606"/>
                <a:gd name="T91" fmla="*/ 16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06"/>
                <a:gd name="T139" fmla="*/ 0 h 1792"/>
                <a:gd name="T140" fmla="*/ 1606 w 1606"/>
                <a:gd name="T141" fmla="*/ 1792 h 17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round/>
              <a:headEnd/>
              <a:tailEnd/>
            </a:ln>
          </p:spPr>
          <p:txBody>
            <a:bodyPr/>
            <a:lstStyle/>
            <a:p>
              <a:endParaRPr lang="zh-CN" altLang="en-US"/>
            </a:p>
          </p:txBody>
        </p:sp>
        <p:sp>
          <p:nvSpPr>
            <p:cNvPr id="2200" name="Freeform 295"/>
            <p:cNvSpPr>
              <a:spLocks/>
            </p:cNvSpPr>
            <p:nvPr/>
          </p:nvSpPr>
          <p:spPr bwMode="auto">
            <a:xfrm>
              <a:off x="5456" y="1772"/>
              <a:ext cx="169" cy="278"/>
            </a:xfrm>
            <a:custGeom>
              <a:avLst/>
              <a:gdLst>
                <a:gd name="T0" fmla="*/ 22 w 1014"/>
                <a:gd name="T1" fmla="*/ 230 h 1671"/>
                <a:gd name="T2" fmla="*/ 62 w 1014"/>
                <a:gd name="T3" fmla="*/ 227 h 1671"/>
                <a:gd name="T4" fmla="*/ 96 w 1014"/>
                <a:gd name="T5" fmla="*/ 216 h 1671"/>
                <a:gd name="T6" fmla="*/ 109 w 1014"/>
                <a:gd name="T7" fmla="*/ 191 h 1671"/>
                <a:gd name="T8" fmla="*/ 105 w 1014"/>
                <a:gd name="T9" fmla="*/ 175 h 1671"/>
                <a:gd name="T10" fmla="*/ 131 w 1014"/>
                <a:gd name="T11" fmla="*/ 139 h 1671"/>
                <a:gd name="T12" fmla="*/ 107 w 1014"/>
                <a:gd name="T13" fmla="*/ 155 h 1671"/>
                <a:gd name="T14" fmla="*/ 120 w 1014"/>
                <a:gd name="T15" fmla="*/ 123 h 1671"/>
                <a:gd name="T16" fmla="*/ 141 w 1014"/>
                <a:gd name="T17" fmla="*/ 83 h 1671"/>
                <a:gd name="T18" fmla="*/ 109 w 1014"/>
                <a:gd name="T19" fmla="*/ 117 h 1671"/>
                <a:gd name="T20" fmla="*/ 105 w 1014"/>
                <a:gd name="T21" fmla="*/ 63 h 1671"/>
                <a:gd name="T22" fmla="*/ 89 w 1014"/>
                <a:gd name="T23" fmla="*/ 44 h 1671"/>
                <a:gd name="T24" fmla="*/ 67 w 1014"/>
                <a:gd name="T25" fmla="*/ 36 h 1671"/>
                <a:gd name="T26" fmla="*/ 110 w 1014"/>
                <a:gd name="T27" fmla="*/ 21 h 1671"/>
                <a:gd name="T28" fmla="*/ 130 w 1014"/>
                <a:gd name="T29" fmla="*/ 38 h 1671"/>
                <a:gd name="T30" fmla="*/ 118 w 1014"/>
                <a:gd name="T31" fmla="*/ 21 h 1671"/>
                <a:gd name="T32" fmla="*/ 93 w 1014"/>
                <a:gd name="T33" fmla="*/ 14 h 1671"/>
                <a:gd name="T34" fmla="*/ 110 w 1014"/>
                <a:gd name="T35" fmla="*/ 7 h 1671"/>
                <a:gd name="T36" fmla="*/ 125 w 1014"/>
                <a:gd name="T37" fmla="*/ 0 h 1671"/>
                <a:gd name="T38" fmla="*/ 145 w 1014"/>
                <a:gd name="T39" fmla="*/ 16 h 1671"/>
                <a:gd name="T40" fmla="*/ 163 w 1014"/>
                <a:gd name="T41" fmla="*/ 30 h 1671"/>
                <a:gd name="T42" fmla="*/ 169 w 1014"/>
                <a:gd name="T43" fmla="*/ 56 h 1671"/>
                <a:gd name="T44" fmla="*/ 168 w 1014"/>
                <a:gd name="T45" fmla="*/ 104 h 1671"/>
                <a:gd name="T46" fmla="*/ 162 w 1014"/>
                <a:gd name="T47" fmla="*/ 162 h 1671"/>
                <a:gd name="T48" fmla="*/ 152 w 1014"/>
                <a:gd name="T49" fmla="*/ 219 h 1671"/>
                <a:gd name="T50" fmla="*/ 148 w 1014"/>
                <a:gd name="T51" fmla="*/ 254 h 1671"/>
                <a:gd name="T52" fmla="*/ 138 w 1014"/>
                <a:gd name="T53" fmla="*/ 271 h 1671"/>
                <a:gd name="T54" fmla="*/ 117 w 1014"/>
                <a:gd name="T55" fmla="*/ 278 h 1671"/>
                <a:gd name="T56" fmla="*/ 102 w 1014"/>
                <a:gd name="T57" fmla="*/ 274 h 1671"/>
                <a:gd name="T58" fmla="*/ 90 w 1014"/>
                <a:gd name="T59" fmla="*/ 259 h 1671"/>
                <a:gd name="T60" fmla="*/ 86 w 1014"/>
                <a:gd name="T61" fmla="*/ 255 h 1671"/>
                <a:gd name="T62" fmla="*/ 68 w 1014"/>
                <a:gd name="T63" fmla="*/ 270 h 1671"/>
                <a:gd name="T64" fmla="*/ 46 w 1014"/>
                <a:gd name="T65" fmla="*/ 275 h 1671"/>
                <a:gd name="T66" fmla="*/ 28 w 1014"/>
                <a:gd name="T67" fmla="*/ 272 h 1671"/>
                <a:gd name="T68" fmla="*/ 40 w 1014"/>
                <a:gd name="T69" fmla="*/ 260 h 1671"/>
                <a:gd name="T70" fmla="*/ 59 w 1014"/>
                <a:gd name="T71" fmla="*/ 241 h 1671"/>
                <a:gd name="T72" fmla="*/ 29 w 1014"/>
                <a:gd name="T73" fmla="*/ 257 h 1671"/>
                <a:gd name="T74" fmla="*/ 5 w 1014"/>
                <a:gd name="T75" fmla="*/ 265 h 1671"/>
                <a:gd name="T76" fmla="*/ 0 w 1014"/>
                <a:gd name="T77" fmla="*/ 254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4"/>
                <a:gd name="T118" fmla="*/ 0 h 1671"/>
                <a:gd name="T119" fmla="*/ 1014 w 1014"/>
                <a:gd name="T120" fmla="*/ 1671 h 167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1" name="Freeform 296"/>
            <p:cNvSpPr>
              <a:spLocks/>
            </p:cNvSpPr>
            <p:nvPr/>
          </p:nvSpPr>
          <p:spPr bwMode="auto">
            <a:xfrm>
              <a:off x="5563" y="1910"/>
              <a:ext cx="50" cy="129"/>
            </a:xfrm>
            <a:custGeom>
              <a:avLst/>
              <a:gdLst>
                <a:gd name="T0" fmla="*/ 0 w 295"/>
                <a:gd name="T1" fmla="*/ 129 h 774"/>
                <a:gd name="T2" fmla="*/ 9 w 295"/>
                <a:gd name="T3" fmla="*/ 125 h 774"/>
                <a:gd name="T4" fmla="*/ 18 w 295"/>
                <a:gd name="T5" fmla="*/ 114 h 774"/>
                <a:gd name="T6" fmla="*/ 26 w 295"/>
                <a:gd name="T7" fmla="*/ 96 h 774"/>
                <a:gd name="T8" fmla="*/ 31 w 295"/>
                <a:gd name="T9" fmla="*/ 79 h 774"/>
                <a:gd name="T10" fmla="*/ 37 w 295"/>
                <a:gd name="T11" fmla="*/ 62 h 774"/>
                <a:gd name="T12" fmla="*/ 41 w 295"/>
                <a:gd name="T13" fmla="*/ 45 h 774"/>
                <a:gd name="T14" fmla="*/ 46 w 295"/>
                <a:gd name="T15" fmla="*/ 19 h 774"/>
                <a:gd name="T16" fmla="*/ 50 w 295"/>
                <a:gd name="T17" fmla="*/ 0 h 774"/>
                <a:gd name="T18" fmla="*/ 39 w 295"/>
                <a:gd name="T19" fmla="*/ 38 h 774"/>
                <a:gd name="T20" fmla="*/ 31 w 295"/>
                <a:gd name="T21" fmla="*/ 67 h 774"/>
                <a:gd name="T22" fmla="*/ 21 w 295"/>
                <a:gd name="T23" fmla="*/ 87 h 774"/>
                <a:gd name="T24" fmla="*/ 6 w 295"/>
                <a:gd name="T25" fmla="*/ 108 h 774"/>
                <a:gd name="T26" fmla="*/ 0 w 295"/>
                <a:gd name="T27" fmla="*/ 129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5"/>
                <a:gd name="T43" fmla="*/ 0 h 774"/>
                <a:gd name="T44" fmla="*/ 295 w 295"/>
                <a:gd name="T45" fmla="*/ 774 h 7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2" name="Freeform 297"/>
            <p:cNvSpPr>
              <a:spLocks/>
            </p:cNvSpPr>
            <p:nvPr/>
          </p:nvSpPr>
          <p:spPr bwMode="auto">
            <a:xfrm>
              <a:off x="5367" y="1806"/>
              <a:ext cx="195" cy="194"/>
            </a:xfrm>
            <a:custGeom>
              <a:avLst/>
              <a:gdLst>
                <a:gd name="T0" fmla="*/ 136 w 1172"/>
                <a:gd name="T1" fmla="*/ 7 h 1162"/>
                <a:gd name="T2" fmla="*/ 120 w 1172"/>
                <a:gd name="T3" fmla="*/ 36 h 1162"/>
                <a:gd name="T4" fmla="*/ 123 w 1172"/>
                <a:gd name="T5" fmla="*/ 64 h 1162"/>
                <a:gd name="T6" fmla="*/ 121 w 1172"/>
                <a:gd name="T7" fmla="*/ 95 h 1162"/>
                <a:gd name="T8" fmla="*/ 121 w 1172"/>
                <a:gd name="T9" fmla="*/ 104 h 1162"/>
                <a:gd name="T10" fmla="*/ 123 w 1172"/>
                <a:gd name="T11" fmla="*/ 114 h 1162"/>
                <a:gd name="T12" fmla="*/ 114 w 1172"/>
                <a:gd name="T13" fmla="*/ 122 h 1162"/>
                <a:gd name="T14" fmla="*/ 107 w 1172"/>
                <a:gd name="T15" fmla="*/ 130 h 1162"/>
                <a:gd name="T16" fmla="*/ 95 w 1172"/>
                <a:gd name="T17" fmla="*/ 130 h 1162"/>
                <a:gd name="T18" fmla="*/ 51 w 1172"/>
                <a:gd name="T19" fmla="*/ 132 h 1162"/>
                <a:gd name="T20" fmla="*/ 28 w 1172"/>
                <a:gd name="T21" fmla="*/ 139 h 1162"/>
                <a:gd name="T22" fmla="*/ 0 w 1172"/>
                <a:gd name="T23" fmla="*/ 146 h 1162"/>
                <a:gd name="T24" fmla="*/ 1 w 1172"/>
                <a:gd name="T25" fmla="*/ 168 h 1162"/>
                <a:gd name="T26" fmla="*/ 18 w 1172"/>
                <a:gd name="T27" fmla="*/ 163 h 1162"/>
                <a:gd name="T28" fmla="*/ 22 w 1172"/>
                <a:gd name="T29" fmla="*/ 153 h 1162"/>
                <a:gd name="T30" fmla="*/ 24 w 1172"/>
                <a:gd name="T31" fmla="*/ 172 h 1162"/>
                <a:gd name="T32" fmla="*/ 36 w 1172"/>
                <a:gd name="T33" fmla="*/ 187 h 1162"/>
                <a:gd name="T34" fmla="*/ 67 w 1172"/>
                <a:gd name="T35" fmla="*/ 193 h 1162"/>
                <a:gd name="T36" fmla="*/ 63 w 1172"/>
                <a:gd name="T37" fmla="*/ 182 h 1162"/>
                <a:gd name="T38" fmla="*/ 46 w 1172"/>
                <a:gd name="T39" fmla="*/ 163 h 1162"/>
                <a:gd name="T40" fmla="*/ 60 w 1172"/>
                <a:gd name="T41" fmla="*/ 155 h 1162"/>
                <a:gd name="T42" fmla="*/ 67 w 1172"/>
                <a:gd name="T43" fmla="*/ 173 h 1162"/>
                <a:gd name="T44" fmla="*/ 89 w 1172"/>
                <a:gd name="T45" fmla="*/ 192 h 1162"/>
                <a:gd name="T46" fmla="*/ 119 w 1172"/>
                <a:gd name="T47" fmla="*/ 192 h 1162"/>
                <a:gd name="T48" fmla="*/ 86 w 1172"/>
                <a:gd name="T49" fmla="*/ 170 h 1162"/>
                <a:gd name="T50" fmla="*/ 72 w 1172"/>
                <a:gd name="T51" fmla="*/ 155 h 1162"/>
                <a:gd name="T52" fmla="*/ 80 w 1172"/>
                <a:gd name="T53" fmla="*/ 148 h 1162"/>
                <a:gd name="T54" fmla="*/ 91 w 1172"/>
                <a:gd name="T55" fmla="*/ 162 h 1162"/>
                <a:gd name="T56" fmla="*/ 112 w 1172"/>
                <a:gd name="T57" fmla="*/ 178 h 1162"/>
                <a:gd name="T58" fmla="*/ 130 w 1172"/>
                <a:gd name="T59" fmla="*/ 187 h 1162"/>
                <a:gd name="T60" fmla="*/ 153 w 1172"/>
                <a:gd name="T61" fmla="*/ 190 h 1162"/>
                <a:gd name="T62" fmla="*/ 139 w 1172"/>
                <a:gd name="T63" fmla="*/ 178 h 1162"/>
                <a:gd name="T64" fmla="*/ 121 w 1172"/>
                <a:gd name="T65" fmla="*/ 163 h 1162"/>
                <a:gd name="T66" fmla="*/ 126 w 1172"/>
                <a:gd name="T67" fmla="*/ 155 h 1162"/>
                <a:gd name="T68" fmla="*/ 134 w 1172"/>
                <a:gd name="T69" fmla="*/ 169 h 1162"/>
                <a:gd name="T70" fmla="*/ 152 w 1172"/>
                <a:gd name="T71" fmla="*/ 181 h 1162"/>
                <a:gd name="T72" fmla="*/ 174 w 1172"/>
                <a:gd name="T73" fmla="*/ 183 h 1162"/>
                <a:gd name="T74" fmla="*/ 186 w 1172"/>
                <a:gd name="T75" fmla="*/ 165 h 1162"/>
                <a:gd name="T76" fmla="*/ 146 w 1172"/>
                <a:gd name="T77" fmla="*/ 159 h 1162"/>
                <a:gd name="T78" fmla="*/ 122 w 1172"/>
                <a:gd name="T79" fmla="*/ 145 h 1162"/>
                <a:gd name="T80" fmla="*/ 118 w 1172"/>
                <a:gd name="T81" fmla="*/ 132 h 1162"/>
                <a:gd name="T82" fmla="*/ 127 w 1172"/>
                <a:gd name="T83" fmla="*/ 139 h 1162"/>
                <a:gd name="T84" fmla="*/ 154 w 1172"/>
                <a:gd name="T85" fmla="*/ 156 h 1162"/>
                <a:gd name="T86" fmla="*/ 186 w 1172"/>
                <a:gd name="T87" fmla="*/ 165 h 1162"/>
                <a:gd name="T88" fmla="*/ 192 w 1172"/>
                <a:gd name="T89" fmla="*/ 128 h 1162"/>
                <a:gd name="T90" fmla="*/ 174 w 1172"/>
                <a:gd name="T91" fmla="*/ 124 h 1162"/>
                <a:gd name="T92" fmla="*/ 136 w 1172"/>
                <a:gd name="T93" fmla="*/ 127 h 1162"/>
                <a:gd name="T94" fmla="*/ 130 w 1172"/>
                <a:gd name="T95" fmla="*/ 120 h 1162"/>
                <a:gd name="T96" fmla="*/ 150 w 1172"/>
                <a:gd name="T97" fmla="*/ 123 h 1162"/>
                <a:gd name="T98" fmla="*/ 192 w 1172"/>
                <a:gd name="T99" fmla="*/ 114 h 1162"/>
                <a:gd name="T100" fmla="*/ 194 w 1172"/>
                <a:gd name="T101" fmla="*/ 81 h 1162"/>
                <a:gd name="T102" fmla="*/ 193 w 1172"/>
                <a:gd name="T103" fmla="*/ 44 h 1162"/>
                <a:gd name="T104" fmla="*/ 172 w 1172"/>
                <a:gd name="T105" fmla="*/ 25 h 1162"/>
                <a:gd name="T106" fmla="*/ 193 w 1172"/>
                <a:gd name="T107" fmla="*/ 34 h 1162"/>
                <a:gd name="T108" fmla="*/ 182 w 1172"/>
                <a:gd name="T109" fmla="*/ 11 h 1162"/>
                <a:gd name="T110" fmla="*/ 16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72"/>
                <a:gd name="T169" fmla="*/ 0 h 1162"/>
                <a:gd name="T170" fmla="*/ 1172 w 1172"/>
                <a:gd name="T171" fmla="*/ 1162 h 11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3" name="Freeform 298"/>
            <p:cNvSpPr>
              <a:spLocks/>
            </p:cNvSpPr>
            <p:nvPr/>
          </p:nvSpPr>
          <p:spPr bwMode="auto">
            <a:xfrm>
              <a:off x="5500" y="1878"/>
              <a:ext cx="49" cy="44"/>
            </a:xfrm>
            <a:custGeom>
              <a:avLst/>
              <a:gdLst>
                <a:gd name="T0" fmla="*/ 0 w 295"/>
                <a:gd name="T1" fmla="*/ 0 h 263"/>
                <a:gd name="T2" fmla="*/ 0 w 295"/>
                <a:gd name="T3" fmla="*/ 4 h 263"/>
                <a:gd name="T4" fmla="*/ 6 w 295"/>
                <a:gd name="T5" fmla="*/ 12 h 263"/>
                <a:gd name="T6" fmla="*/ 12 w 295"/>
                <a:gd name="T7" fmla="*/ 17 h 263"/>
                <a:gd name="T8" fmla="*/ 25 w 295"/>
                <a:gd name="T9" fmla="*/ 26 h 263"/>
                <a:gd name="T10" fmla="*/ 31 w 295"/>
                <a:gd name="T11" fmla="*/ 30 h 263"/>
                <a:gd name="T12" fmla="*/ 43 w 295"/>
                <a:gd name="T13" fmla="*/ 40 h 263"/>
                <a:gd name="T14" fmla="*/ 30 w 295"/>
                <a:gd name="T15" fmla="*/ 36 h 263"/>
                <a:gd name="T16" fmla="*/ 16 w 295"/>
                <a:gd name="T17" fmla="*/ 31 h 263"/>
                <a:gd name="T18" fmla="*/ 3 w 295"/>
                <a:gd name="T19" fmla="*/ 30 h 263"/>
                <a:gd name="T20" fmla="*/ 4 w 295"/>
                <a:gd name="T21" fmla="*/ 35 h 263"/>
                <a:gd name="T22" fmla="*/ 25 w 295"/>
                <a:gd name="T23" fmla="*/ 39 h 263"/>
                <a:gd name="T24" fmla="*/ 37 w 295"/>
                <a:gd name="T25" fmla="*/ 43 h 263"/>
                <a:gd name="T26" fmla="*/ 43 w 295"/>
                <a:gd name="T27" fmla="*/ 44 h 263"/>
                <a:gd name="T28" fmla="*/ 49 w 295"/>
                <a:gd name="T29" fmla="*/ 42 h 263"/>
                <a:gd name="T30" fmla="*/ 49 w 295"/>
                <a:gd name="T31" fmla="*/ 37 h 263"/>
                <a:gd name="T32" fmla="*/ 45 w 295"/>
                <a:gd name="T33" fmla="*/ 33 h 263"/>
                <a:gd name="T34" fmla="*/ 39 w 295"/>
                <a:gd name="T35" fmla="*/ 27 h 263"/>
                <a:gd name="T36" fmla="*/ 31 w 295"/>
                <a:gd name="T37" fmla="*/ 19 h 263"/>
                <a:gd name="T38" fmla="*/ 24 w 295"/>
                <a:gd name="T39" fmla="*/ 9 h 263"/>
                <a:gd name="T40" fmla="*/ 15 w 295"/>
                <a:gd name="T41" fmla="*/ 3 h 263"/>
                <a:gd name="T42" fmla="*/ 6 w 295"/>
                <a:gd name="T43" fmla="*/ 1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5"/>
                <a:gd name="T70" fmla="*/ 0 h 263"/>
                <a:gd name="T71" fmla="*/ 295 w 295"/>
                <a:gd name="T72" fmla="*/ 263 h 2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4" name="Freeform 299"/>
            <p:cNvSpPr>
              <a:spLocks/>
            </p:cNvSpPr>
            <p:nvPr/>
          </p:nvSpPr>
          <p:spPr bwMode="auto">
            <a:xfrm>
              <a:off x="5503" y="1842"/>
              <a:ext cx="44" cy="57"/>
            </a:xfrm>
            <a:custGeom>
              <a:avLst/>
              <a:gdLst>
                <a:gd name="T0" fmla="*/ 8 w 270"/>
                <a:gd name="T1" fmla="*/ 0 h 345"/>
                <a:gd name="T2" fmla="*/ 2 w 270"/>
                <a:gd name="T3" fmla="*/ 1 h 345"/>
                <a:gd name="T4" fmla="*/ 0 w 270"/>
                <a:gd name="T5" fmla="*/ 6 h 345"/>
                <a:gd name="T6" fmla="*/ 0 w 270"/>
                <a:gd name="T7" fmla="*/ 11 h 345"/>
                <a:gd name="T8" fmla="*/ 4 w 270"/>
                <a:gd name="T9" fmla="*/ 17 h 345"/>
                <a:gd name="T10" fmla="*/ 9 w 270"/>
                <a:gd name="T11" fmla="*/ 19 h 345"/>
                <a:gd name="T12" fmla="*/ 19 w 270"/>
                <a:gd name="T13" fmla="*/ 25 h 345"/>
                <a:gd name="T14" fmla="*/ 28 w 270"/>
                <a:gd name="T15" fmla="*/ 32 h 345"/>
                <a:gd name="T16" fmla="*/ 35 w 270"/>
                <a:gd name="T17" fmla="*/ 43 h 345"/>
                <a:gd name="T18" fmla="*/ 42 w 270"/>
                <a:gd name="T19" fmla="*/ 54 h 345"/>
                <a:gd name="T20" fmla="*/ 44 w 270"/>
                <a:gd name="T21" fmla="*/ 57 h 345"/>
                <a:gd name="T22" fmla="*/ 42 w 270"/>
                <a:gd name="T23" fmla="*/ 44 h 345"/>
                <a:gd name="T24" fmla="*/ 40 w 270"/>
                <a:gd name="T25" fmla="*/ 33 h 345"/>
                <a:gd name="T26" fmla="*/ 37 w 270"/>
                <a:gd name="T27" fmla="*/ 23 h 345"/>
                <a:gd name="T28" fmla="*/ 31 w 270"/>
                <a:gd name="T29" fmla="*/ 14 h 345"/>
                <a:gd name="T30" fmla="*/ 15 w 270"/>
                <a:gd name="T31" fmla="*/ 2 h 345"/>
                <a:gd name="T32" fmla="*/ 8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0"/>
                <a:gd name="T52" fmla="*/ 0 h 345"/>
                <a:gd name="T53" fmla="*/ 270 w 270"/>
                <a:gd name="T54" fmla="*/ 345 h 3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5" name="Freeform 300"/>
            <p:cNvSpPr>
              <a:spLocks/>
            </p:cNvSpPr>
            <p:nvPr/>
          </p:nvSpPr>
          <p:spPr bwMode="auto">
            <a:xfrm>
              <a:off x="5494" y="1785"/>
              <a:ext cx="48" cy="34"/>
            </a:xfrm>
            <a:custGeom>
              <a:avLst/>
              <a:gdLst>
                <a:gd name="T0" fmla="*/ 0 w 287"/>
                <a:gd name="T1" fmla="*/ 34 h 199"/>
                <a:gd name="T2" fmla="*/ 8 w 287"/>
                <a:gd name="T3" fmla="*/ 27 h 199"/>
                <a:gd name="T4" fmla="*/ 22 w 287"/>
                <a:gd name="T5" fmla="*/ 21 h 199"/>
                <a:gd name="T6" fmla="*/ 31 w 287"/>
                <a:gd name="T7" fmla="*/ 19 h 199"/>
                <a:gd name="T8" fmla="*/ 48 w 287"/>
                <a:gd name="T9" fmla="*/ 0 h 199"/>
                <a:gd name="T10" fmla="*/ 35 w 287"/>
                <a:gd name="T11" fmla="*/ 8 h 199"/>
                <a:gd name="T12" fmla="*/ 24 w 287"/>
                <a:gd name="T13" fmla="*/ 13 h 199"/>
                <a:gd name="T14" fmla="*/ 16 w 287"/>
                <a:gd name="T15" fmla="*/ 17 h 199"/>
                <a:gd name="T16" fmla="*/ 11 w 287"/>
                <a:gd name="T17" fmla="*/ 21 h 199"/>
                <a:gd name="T18" fmla="*/ 0 w 287"/>
                <a:gd name="T19" fmla="*/ 34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
                <a:gd name="T31" fmla="*/ 0 h 199"/>
                <a:gd name="T32" fmla="*/ 287 w 287"/>
                <a:gd name="T33" fmla="*/ 199 h 1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6" name="Freeform 301"/>
            <p:cNvSpPr>
              <a:spLocks/>
            </p:cNvSpPr>
            <p:nvPr/>
          </p:nvSpPr>
          <p:spPr bwMode="auto">
            <a:xfrm>
              <a:off x="5458" y="1846"/>
              <a:ext cx="27" cy="86"/>
            </a:xfrm>
            <a:custGeom>
              <a:avLst/>
              <a:gdLst>
                <a:gd name="T0" fmla="*/ 0 w 162"/>
                <a:gd name="T1" fmla="*/ 86 h 514"/>
                <a:gd name="T2" fmla="*/ 14 w 162"/>
                <a:gd name="T3" fmla="*/ 86 h 514"/>
                <a:gd name="T4" fmla="*/ 18 w 162"/>
                <a:gd name="T5" fmla="*/ 85 h 514"/>
                <a:gd name="T6" fmla="*/ 18 w 162"/>
                <a:gd name="T7" fmla="*/ 82 h 514"/>
                <a:gd name="T8" fmla="*/ 21 w 162"/>
                <a:gd name="T9" fmla="*/ 79 h 514"/>
                <a:gd name="T10" fmla="*/ 25 w 162"/>
                <a:gd name="T11" fmla="*/ 75 h 514"/>
                <a:gd name="T12" fmla="*/ 23 w 162"/>
                <a:gd name="T13" fmla="*/ 72 h 514"/>
                <a:gd name="T14" fmla="*/ 23 w 162"/>
                <a:gd name="T15" fmla="*/ 68 h 514"/>
                <a:gd name="T16" fmla="*/ 26 w 162"/>
                <a:gd name="T17" fmla="*/ 63 h 514"/>
                <a:gd name="T18" fmla="*/ 26 w 162"/>
                <a:gd name="T19" fmla="*/ 58 h 514"/>
                <a:gd name="T20" fmla="*/ 24 w 162"/>
                <a:gd name="T21" fmla="*/ 51 h 514"/>
                <a:gd name="T22" fmla="*/ 24 w 162"/>
                <a:gd name="T23" fmla="*/ 37 h 514"/>
                <a:gd name="T24" fmla="*/ 27 w 162"/>
                <a:gd name="T25" fmla="*/ 25 h 514"/>
                <a:gd name="T26" fmla="*/ 26 w 162"/>
                <a:gd name="T27" fmla="*/ 16 h 514"/>
                <a:gd name="T28" fmla="*/ 26 w 162"/>
                <a:gd name="T29" fmla="*/ 0 h 514"/>
                <a:gd name="T30" fmla="*/ 18 w 162"/>
                <a:gd name="T31" fmla="*/ 24 h 514"/>
                <a:gd name="T32" fmla="*/ 10 w 162"/>
                <a:gd name="T33" fmla="*/ 46 h 514"/>
                <a:gd name="T34" fmla="*/ 5 w 162"/>
                <a:gd name="T35" fmla="*/ 70 h 514"/>
                <a:gd name="T36" fmla="*/ 0 w 162"/>
                <a:gd name="T37" fmla="*/ 86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514"/>
                <a:gd name="T59" fmla="*/ 162 w 162"/>
                <a:gd name="T60" fmla="*/ 514 h 5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7" name="Freeform 302"/>
            <p:cNvSpPr>
              <a:spLocks/>
            </p:cNvSpPr>
            <p:nvPr/>
          </p:nvSpPr>
          <p:spPr bwMode="auto">
            <a:xfrm>
              <a:off x="5498" y="1939"/>
              <a:ext cx="48" cy="16"/>
            </a:xfrm>
            <a:custGeom>
              <a:avLst/>
              <a:gdLst>
                <a:gd name="T0" fmla="*/ 39 w 289"/>
                <a:gd name="T1" fmla="*/ 8 h 97"/>
                <a:gd name="T2" fmla="*/ 28 w 289"/>
                <a:gd name="T3" fmla="*/ 3 h 97"/>
                <a:gd name="T4" fmla="*/ 18 w 289"/>
                <a:gd name="T5" fmla="*/ 1 h 97"/>
                <a:gd name="T6" fmla="*/ 5 w 289"/>
                <a:gd name="T7" fmla="*/ 0 h 97"/>
                <a:gd name="T8" fmla="*/ 0 w 289"/>
                <a:gd name="T9" fmla="*/ 1 h 97"/>
                <a:gd name="T10" fmla="*/ 2 w 289"/>
                <a:gd name="T11" fmla="*/ 6 h 97"/>
                <a:gd name="T12" fmla="*/ 7 w 289"/>
                <a:gd name="T13" fmla="*/ 10 h 97"/>
                <a:gd name="T14" fmla="*/ 19 w 289"/>
                <a:gd name="T15" fmla="*/ 13 h 97"/>
                <a:gd name="T16" fmla="*/ 36 w 289"/>
                <a:gd name="T17" fmla="*/ 16 h 97"/>
                <a:gd name="T18" fmla="*/ 48 w 289"/>
                <a:gd name="T19" fmla="*/ 15 h 97"/>
                <a:gd name="T20" fmla="*/ 39 w 289"/>
                <a:gd name="T21" fmla="*/ 8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97"/>
                <a:gd name="T35" fmla="*/ 289 w 28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8" name="Freeform 303"/>
            <p:cNvSpPr>
              <a:spLocks/>
            </p:cNvSpPr>
            <p:nvPr/>
          </p:nvSpPr>
          <p:spPr bwMode="auto">
            <a:xfrm>
              <a:off x="5458" y="1947"/>
              <a:ext cx="30" cy="36"/>
            </a:xfrm>
            <a:custGeom>
              <a:avLst/>
              <a:gdLst>
                <a:gd name="T0" fmla="*/ 14 w 176"/>
                <a:gd name="T1" fmla="*/ 10 h 216"/>
                <a:gd name="T2" fmla="*/ 10 w 176"/>
                <a:gd name="T3" fmla="*/ 2 h 216"/>
                <a:gd name="T4" fmla="*/ 4 w 176"/>
                <a:gd name="T5" fmla="*/ 0 h 216"/>
                <a:gd name="T6" fmla="*/ 1 w 176"/>
                <a:gd name="T7" fmla="*/ 2 h 216"/>
                <a:gd name="T8" fmla="*/ 0 w 176"/>
                <a:gd name="T9" fmla="*/ 6 h 216"/>
                <a:gd name="T10" fmla="*/ 3 w 176"/>
                <a:gd name="T11" fmla="*/ 13 h 216"/>
                <a:gd name="T12" fmla="*/ 7 w 176"/>
                <a:gd name="T13" fmla="*/ 19 h 216"/>
                <a:gd name="T14" fmla="*/ 12 w 176"/>
                <a:gd name="T15" fmla="*/ 25 h 216"/>
                <a:gd name="T16" fmla="*/ 19 w 176"/>
                <a:gd name="T17" fmla="*/ 31 h 216"/>
                <a:gd name="T18" fmla="*/ 30 w 176"/>
                <a:gd name="T19" fmla="*/ 36 h 216"/>
                <a:gd name="T20" fmla="*/ 20 w 176"/>
                <a:gd name="T21" fmla="*/ 26 h 216"/>
                <a:gd name="T22" fmla="*/ 17 w 176"/>
                <a:gd name="T23" fmla="*/ 18 h 216"/>
                <a:gd name="T24" fmla="*/ 14 w 176"/>
                <a:gd name="T25" fmla="*/ 1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216"/>
                <a:gd name="T41" fmla="*/ 176 w 176"/>
                <a:gd name="T42" fmla="*/ 216 h 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9" name="Freeform 304"/>
            <p:cNvSpPr>
              <a:spLocks/>
            </p:cNvSpPr>
            <p:nvPr/>
          </p:nvSpPr>
          <p:spPr bwMode="auto">
            <a:xfrm>
              <a:off x="5506" y="1757"/>
              <a:ext cx="70" cy="44"/>
            </a:xfrm>
            <a:custGeom>
              <a:avLst/>
              <a:gdLst>
                <a:gd name="T0" fmla="*/ 0 w 418"/>
                <a:gd name="T1" fmla="*/ 44 h 260"/>
                <a:gd name="T2" fmla="*/ 2 w 418"/>
                <a:gd name="T3" fmla="*/ 26 h 260"/>
                <a:gd name="T4" fmla="*/ 17 w 418"/>
                <a:gd name="T5" fmla="*/ 20 h 260"/>
                <a:gd name="T6" fmla="*/ 37 w 418"/>
                <a:gd name="T7" fmla="*/ 12 h 260"/>
                <a:gd name="T8" fmla="*/ 51 w 418"/>
                <a:gd name="T9" fmla="*/ 6 h 260"/>
                <a:gd name="T10" fmla="*/ 65 w 418"/>
                <a:gd name="T11" fmla="*/ 0 h 260"/>
                <a:gd name="T12" fmla="*/ 70 w 418"/>
                <a:gd name="T13" fmla="*/ 13 h 260"/>
                <a:gd name="T14" fmla="*/ 57 w 418"/>
                <a:gd name="T15" fmla="*/ 20 h 260"/>
                <a:gd name="T16" fmla="*/ 42 w 418"/>
                <a:gd name="T17" fmla="*/ 25 h 260"/>
                <a:gd name="T18" fmla="*/ 30 w 418"/>
                <a:gd name="T19" fmla="*/ 29 h 260"/>
                <a:gd name="T20" fmla="*/ 16 w 418"/>
                <a:gd name="T21" fmla="*/ 37 h 260"/>
                <a:gd name="T22" fmla="*/ 0 w 418"/>
                <a:gd name="T23" fmla="*/ 44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260"/>
                <a:gd name="T38" fmla="*/ 418 w 418"/>
                <a:gd name="T39" fmla="*/ 260 h 2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12" name="Group 305"/>
          <p:cNvGrpSpPr>
            <a:grpSpLocks/>
          </p:cNvGrpSpPr>
          <p:nvPr/>
        </p:nvGrpSpPr>
        <p:grpSpPr bwMode="auto">
          <a:xfrm>
            <a:off x="8780463" y="4873625"/>
            <a:ext cx="228600" cy="307975"/>
            <a:chOff x="5511" y="1960"/>
            <a:chExt cx="144" cy="194"/>
          </a:xfrm>
        </p:grpSpPr>
        <p:sp>
          <p:nvSpPr>
            <p:cNvPr id="2194" name="Freeform 306"/>
            <p:cNvSpPr>
              <a:spLocks/>
            </p:cNvSpPr>
            <p:nvPr/>
          </p:nvSpPr>
          <p:spPr bwMode="auto">
            <a:xfrm>
              <a:off x="5511" y="1960"/>
              <a:ext cx="144" cy="194"/>
            </a:xfrm>
            <a:custGeom>
              <a:avLst/>
              <a:gdLst>
                <a:gd name="T0" fmla="*/ 64 w 863"/>
                <a:gd name="T1" fmla="*/ 29 h 1164"/>
                <a:gd name="T2" fmla="*/ 91 w 863"/>
                <a:gd name="T3" fmla="*/ 26 h 1164"/>
                <a:gd name="T4" fmla="*/ 106 w 863"/>
                <a:gd name="T5" fmla="*/ 22 h 1164"/>
                <a:gd name="T6" fmla="*/ 111 w 863"/>
                <a:gd name="T7" fmla="*/ 15 h 1164"/>
                <a:gd name="T8" fmla="*/ 111 w 863"/>
                <a:gd name="T9" fmla="*/ 9 h 1164"/>
                <a:gd name="T10" fmla="*/ 116 w 863"/>
                <a:gd name="T11" fmla="*/ 3 h 1164"/>
                <a:gd name="T12" fmla="*/ 130 w 863"/>
                <a:gd name="T13" fmla="*/ 0 h 1164"/>
                <a:gd name="T14" fmla="*/ 144 w 863"/>
                <a:gd name="T15" fmla="*/ 1 h 1164"/>
                <a:gd name="T16" fmla="*/ 127 w 863"/>
                <a:gd name="T17" fmla="*/ 151 h 1164"/>
                <a:gd name="T18" fmla="*/ 116 w 863"/>
                <a:gd name="T19" fmla="*/ 165 h 1164"/>
                <a:gd name="T20" fmla="*/ 101 w 863"/>
                <a:gd name="T21" fmla="*/ 179 h 1164"/>
                <a:gd name="T22" fmla="*/ 80 w 863"/>
                <a:gd name="T23" fmla="*/ 189 h 1164"/>
                <a:gd name="T24" fmla="*/ 56 w 863"/>
                <a:gd name="T25" fmla="*/ 192 h 1164"/>
                <a:gd name="T26" fmla="*/ 23 w 863"/>
                <a:gd name="T27" fmla="*/ 194 h 1164"/>
                <a:gd name="T28" fmla="*/ 4 w 863"/>
                <a:gd name="T29" fmla="*/ 191 h 1164"/>
                <a:gd name="T30" fmla="*/ 0 w 863"/>
                <a:gd name="T31" fmla="*/ 181 h 1164"/>
                <a:gd name="T32" fmla="*/ 2 w 863"/>
                <a:gd name="T33" fmla="*/ 167 h 1164"/>
                <a:gd name="T34" fmla="*/ 16 w 863"/>
                <a:gd name="T35" fmla="*/ 125 h 1164"/>
                <a:gd name="T36" fmla="*/ 27 w 863"/>
                <a:gd name="T37" fmla="*/ 83 h 1164"/>
                <a:gd name="T38" fmla="*/ 33 w 863"/>
                <a:gd name="T39" fmla="*/ 52 h 1164"/>
                <a:gd name="T40" fmla="*/ 33 w 863"/>
                <a:gd name="T41" fmla="*/ 43 h 1164"/>
                <a:gd name="T42" fmla="*/ 40 w 863"/>
                <a:gd name="T43" fmla="*/ 32 h 1164"/>
                <a:gd name="T44" fmla="*/ 49 w 863"/>
                <a:gd name="T45" fmla="*/ 29 h 1164"/>
                <a:gd name="T46" fmla="*/ 64 w 863"/>
                <a:gd name="T47" fmla="*/ 29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63"/>
                <a:gd name="T73" fmla="*/ 0 h 1164"/>
                <a:gd name="T74" fmla="*/ 863 w 863"/>
                <a:gd name="T75" fmla="*/ 1164 h 1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round/>
              <a:headEnd/>
              <a:tailEnd/>
            </a:ln>
          </p:spPr>
          <p:txBody>
            <a:bodyPr/>
            <a:lstStyle/>
            <a:p>
              <a:endParaRPr lang="zh-CN" altLang="en-US"/>
            </a:p>
          </p:txBody>
        </p:sp>
        <p:sp>
          <p:nvSpPr>
            <p:cNvPr id="2195" name="Freeform 307"/>
            <p:cNvSpPr>
              <a:spLocks/>
            </p:cNvSpPr>
            <p:nvPr/>
          </p:nvSpPr>
          <p:spPr bwMode="auto">
            <a:xfrm>
              <a:off x="5528" y="1970"/>
              <a:ext cx="124" cy="177"/>
            </a:xfrm>
            <a:custGeom>
              <a:avLst/>
              <a:gdLst>
                <a:gd name="T0" fmla="*/ 43 w 743"/>
                <a:gd name="T1" fmla="*/ 35 h 1068"/>
                <a:gd name="T2" fmla="*/ 66 w 743"/>
                <a:gd name="T3" fmla="*/ 34 h 1068"/>
                <a:gd name="T4" fmla="*/ 90 w 743"/>
                <a:gd name="T5" fmla="*/ 30 h 1068"/>
                <a:gd name="T6" fmla="*/ 105 w 743"/>
                <a:gd name="T7" fmla="*/ 23 h 1068"/>
                <a:gd name="T8" fmla="*/ 113 w 743"/>
                <a:gd name="T9" fmla="*/ 17 h 1068"/>
                <a:gd name="T10" fmla="*/ 124 w 743"/>
                <a:gd name="T11" fmla="*/ 0 h 1068"/>
                <a:gd name="T12" fmla="*/ 108 w 743"/>
                <a:gd name="T13" fmla="*/ 136 h 1068"/>
                <a:gd name="T14" fmla="*/ 98 w 743"/>
                <a:gd name="T15" fmla="*/ 149 h 1068"/>
                <a:gd name="T16" fmla="*/ 86 w 743"/>
                <a:gd name="T17" fmla="*/ 160 h 1068"/>
                <a:gd name="T18" fmla="*/ 71 w 743"/>
                <a:gd name="T19" fmla="*/ 168 h 1068"/>
                <a:gd name="T20" fmla="*/ 59 w 743"/>
                <a:gd name="T21" fmla="*/ 173 h 1068"/>
                <a:gd name="T22" fmla="*/ 43 w 743"/>
                <a:gd name="T23" fmla="*/ 175 h 1068"/>
                <a:gd name="T24" fmla="*/ 28 w 743"/>
                <a:gd name="T25" fmla="*/ 177 h 1068"/>
                <a:gd name="T26" fmla="*/ 12 w 743"/>
                <a:gd name="T27" fmla="*/ 177 h 1068"/>
                <a:gd name="T28" fmla="*/ 4 w 743"/>
                <a:gd name="T29" fmla="*/ 175 h 1068"/>
                <a:gd name="T30" fmla="*/ 0 w 743"/>
                <a:gd name="T31" fmla="*/ 168 h 1068"/>
                <a:gd name="T32" fmla="*/ 2 w 743"/>
                <a:gd name="T33" fmla="*/ 158 h 1068"/>
                <a:gd name="T34" fmla="*/ 13 w 743"/>
                <a:gd name="T35" fmla="*/ 134 h 1068"/>
                <a:gd name="T36" fmla="*/ 31 w 743"/>
                <a:gd name="T37" fmla="*/ 53 h 1068"/>
                <a:gd name="T38" fmla="*/ 34 w 743"/>
                <a:gd name="T39" fmla="*/ 42 h 1068"/>
                <a:gd name="T40" fmla="*/ 43 w 743"/>
                <a:gd name="T41" fmla="*/ 35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3"/>
                <a:gd name="T64" fmla="*/ 0 h 1068"/>
                <a:gd name="T65" fmla="*/ 743 w 743"/>
                <a:gd name="T66" fmla="*/ 1068 h 10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13" name="Oval 308"/>
          <p:cNvSpPr>
            <a:spLocks noChangeArrowheads="1"/>
          </p:cNvSpPr>
          <p:nvPr/>
        </p:nvSpPr>
        <p:spPr bwMode="auto">
          <a:xfrm>
            <a:off x="8039100" y="4624388"/>
            <a:ext cx="298450" cy="161925"/>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44373" name="Oval 309"/>
          <p:cNvSpPr>
            <a:spLocks noChangeArrowheads="1"/>
          </p:cNvSpPr>
          <p:nvPr/>
        </p:nvSpPr>
        <p:spPr bwMode="auto">
          <a:xfrm>
            <a:off x="1784350" y="4352925"/>
            <a:ext cx="1296988" cy="1296988"/>
          </a:xfrm>
          <a:prstGeom prst="ellipse">
            <a:avLst/>
          </a:prstGeom>
          <a:solidFill>
            <a:srgbClr val="66FF66"/>
          </a:solidFill>
          <a:ln w="19050">
            <a:solidFill>
              <a:schemeClr val="folHlink"/>
            </a:solidFill>
            <a:round/>
            <a:headEnd/>
            <a:tailEnd/>
          </a:ln>
          <a:effectLst>
            <a:outerShdw dist="35921" dir="2700000" algn="ctr" rotWithShape="0">
              <a:schemeClr val="bg2"/>
            </a:outerShdw>
          </a:effectLst>
        </p:spPr>
        <p:txBody>
          <a:bodyPr wrap="none" anchor="ctr"/>
          <a:lstStyle/>
          <a:p>
            <a:pPr>
              <a:defRPr/>
            </a:pPr>
            <a:endParaRPr lang="zh-CN" altLang="en-US"/>
          </a:p>
        </p:txBody>
      </p:sp>
      <p:grpSp>
        <p:nvGrpSpPr>
          <p:cNvPr id="2115" name="Group 310"/>
          <p:cNvGrpSpPr>
            <a:grpSpLocks/>
          </p:cNvGrpSpPr>
          <p:nvPr/>
        </p:nvGrpSpPr>
        <p:grpSpPr bwMode="auto">
          <a:xfrm>
            <a:off x="2166938" y="4462463"/>
            <a:ext cx="457200" cy="457200"/>
            <a:chOff x="2351" y="2975"/>
            <a:chExt cx="481" cy="433"/>
          </a:xfrm>
        </p:grpSpPr>
        <p:sp>
          <p:nvSpPr>
            <p:cNvPr id="344375" name="Rectangle 311"/>
            <p:cNvSpPr>
              <a:spLocks noChangeArrowheads="1"/>
            </p:cNvSpPr>
            <p:nvPr/>
          </p:nvSpPr>
          <p:spPr bwMode="auto">
            <a:xfrm rot="-5400000">
              <a:off x="2377" y="2953"/>
              <a:ext cx="431" cy="479"/>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2186" name="Line 312"/>
            <p:cNvSpPr>
              <a:spLocks noChangeShapeType="1"/>
            </p:cNvSpPr>
            <p:nvPr/>
          </p:nvSpPr>
          <p:spPr bwMode="auto">
            <a:xfrm rot="10800000">
              <a:off x="2351" y="3321"/>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7" name="Line 313"/>
            <p:cNvSpPr>
              <a:spLocks noChangeShapeType="1"/>
            </p:cNvSpPr>
            <p:nvPr/>
          </p:nvSpPr>
          <p:spPr bwMode="auto">
            <a:xfrm rot="10800000">
              <a:off x="2351" y="323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8" name="Line 314"/>
            <p:cNvSpPr>
              <a:spLocks noChangeShapeType="1"/>
            </p:cNvSpPr>
            <p:nvPr/>
          </p:nvSpPr>
          <p:spPr bwMode="auto">
            <a:xfrm rot="10800000">
              <a:off x="2351" y="314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9" name="Line 315"/>
            <p:cNvSpPr>
              <a:spLocks noChangeShapeType="1"/>
            </p:cNvSpPr>
            <p:nvPr/>
          </p:nvSpPr>
          <p:spPr bwMode="auto">
            <a:xfrm rot="10800000">
              <a:off x="2351" y="3061"/>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0" name="Line 316"/>
            <p:cNvSpPr>
              <a:spLocks noChangeShapeType="1"/>
            </p:cNvSpPr>
            <p:nvPr/>
          </p:nvSpPr>
          <p:spPr bwMode="auto">
            <a:xfrm rot="5400000">
              <a:off x="2519"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 name="Line 317"/>
            <p:cNvSpPr>
              <a:spLocks noChangeShapeType="1"/>
            </p:cNvSpPr>
            <p:nvPr/>
          </p:nvSpPr>
          <p:spPr bwMode="auto">
            <a:xfrm rot="5400000">
              <a:off x="2423"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2" name="Line 318"/>
            <p:cNvSpPr>
              <a:spLocks noChangeShapeType="1"/>
            </p:cNvSpPr>
            <p:nvPr/>
          </p:nvSpPr>
          <p:spPr bwMode="auto">
            <a:xfrm rot="5400000">
              <a:off x="2327"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3" name="Line 319"/>
            <p:cNvSpPr>
              <a:spLocks noChangeShapeType="1"/>
            </p:cNvSpPr>
            <p:nvPr/>
          </p:nvSpPr>
          <p:spPr bwMode="auto">
            <a:xfrm rot="5400000">
              <a:off x="2231" y="319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16" name="Group 320"/>
          <p:cNvGrpSpPr>
            <a:grpSpLocks/>
          </p:cNvGrpSpPr>
          <p:nvPr/>
        </p:nvGrpSpPr>
        <p:grpSpPr bwMode="auto">
          <a:xfrm>
            <a:off x="2062163" y="5014913"/>
            <a:ext cx="730250" cy="457200"/>
            <a:chOff x="1296" y="768"/>
            <a:chExt cx="556" cy="336"/>
          </a:xfrm>
        </p:grpSpPr>
        <p:sp>
          <p:nvSpPr>
            <p:cNvPr id="344385"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zh-CN" sz="1800">
                <a:solidFill>
                  <a:srgbClr val="333399"/>
                </a:solidFill>
                <a:ea typeface="黑体" pitchFamily="2" charset="-122"/>
              </a:endParaRPr>
            </a:p>
          </p:txBody>
        </p:sp>
        <p:grpSp>
          <p:nvGrpSpPr>
            <p:cNvPr id="2163" name="Group 322"/>
            <p:cNvGrpSpPr>
              <a:grpSpLocks/>
            </p:cNvGrpSpPr>
            <p:nvPr/>
          </p:nvGrpSpPr>
          <p:grpSpPr bwMode="auto">
            <a:xfrm>
              <a:off x="1367" y="829"/>
              <a:ext cx="393" cy="214"/>
              <a:chOff x="2928" y="3744"/>
              <a:chExt cx="528" cy="336"/>
            </a:xfrm>
          </p:grpSpPr>
          <p:grpSp>
            <p:nvGrpSpPr>
              <p:cNvPr id="2164" name="Group 323"/>
              <p:cNvGrpSpPr>
                <a:grpSpLocks/>
              </p:cNvGrpSpPr>
              <p:nvPr/>
            </p:nvGrpSpPr>
            <p:grpSpPr bwMode="auto">
              <a:xfrm>
                <a:off x="3024" y="3744"/>
                <a:ext cx="432" cy="240"/>
                <a:chOff x="2736" y="3648"/>
                <a:chExt cx="432" cy="240"/>
              </a:xfrm>
            </p:grpSpPr>
            <p:grpSp>
              <p:nvGrpSpPr>
                <p:cNvPr id="2179" name="Group 324"/>
                <p:cNvGrpSpPr>
                  <a:grpSpLocks/>
                </p:cNvGrpSpPr>
                <p:nvPr/>
              </p:nvGrpSpPr>
              <p:grpSpPr bwMode="auto">
                <a:xfrm>
                  <a:off x="2736" y="3648"/>
                  <a:ext cx="432" cy="240"/>
                  <a:chOff x="2592" y="3504"/>
                  <a:chExt cx="576" cy="384"/>
                </a:xfrm>
              </p:grpSpPr>
              <p:sp>
                <p:nvSpPr>
                  <p:cNvPr id="2181"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182"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183" name="Line 327"/>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4" name="Line 328"/>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80" name="Line 329"/>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5" name="Group 330"/>
              <p:cNvGrpSpPr>
                <a:grpSpLocks/>
              </p:cNvGrpSpPr>
              <p:nvPr/>
            </p:nvGrpSpPr>
            <p:grpSpPr bwMode="auto">
              <a:xfrm>
                <a:off x="2976" y="3792"/>
                <a:ext cx="432" cy="240"/>
                <a:chOff x="2736" y="3648"/>
                <a:chExt cx="432" cy="240"/>
              </a:xfrm>
            </p:grpSpPr>
            <p:grpSp>
              <p:nvGrpSpPr>
                <p:cNvPr id="2173" name="Group 331"/>
                <p:cNvGrpSpPr>
                  <a:grpSpLocks/>
                </p:cNvGrpSpPr>
                <p:nvPr/>
              </p:nvGrpSpPr>
              <p:grpSpPr bwMode="auto">
                <a:xfrm>
                  <a:off x="2736" y="3648"/>
                  <a:ext cx="432" cy="240"/>
                  <a:chOff x="2592" y="3504"/>
                  <a:chExt cx="576" cy="384"/>
                </a:xfrm>
              </p:grpSpPr>
              <p:sp>
                <p:nvSpPr>
                  <p:cNvPr id="2175"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176"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177" name="Line 334"/>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8" name="Line 335"/>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74" name="Line 336"/>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6" name="Group 337"/>
              <p:cNvGrpSpPr>
                <a:grpSpLocks/>
              </p:cNvGrpSpPr>
              <p:nvPr/>
            </p:nvGrpSpPr>
            <p:grpSpPr bwMode="auto">
              <a:xfrm>
                <a:off x="2928" y="3840"/>
                <a:ext cx="432" cy="240"/>
                <a:chOff x="2736" y="3648"/>
                <a:chExt cx="432" cy="240"/>
              </a:xfrm>
            </p:grpSpPr>
            <p:grpSp>
              <p:nvGrpSpPr>
                <p:cNvPr id="2167" name="Group 338"/>
                <p:cNvGrpSpPr>
                  <a:grpSpLocks/>
                </p:cNvGrpSpPr>
                <p:nvPr/>
              </p:nvGrpSpPr>
              <p:grpSpPr bwMode="auto">
                <a:xfrm>
                  <a:off x="2736" y="3648"/>
                  <a:ext cx="432" cy="240"/>
                  <a:chOff x="2592" y="3504"/>
                  <a:chExt cx="576" cy="384"/>
                </a:xfrm>
              </p:grpSpPr>
              <p:sp>
                <p:nvSpPr>
                  <p:cNvPr id="2169"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170"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chemeClr val="tx1"/>
                    </a:solidFill>
                    <a:round/>
                    <a:headEnd/>
                    <a:tailEnd/>
                  </a:ln>
                </p:spPr>
                <p:txBody>
                  <a:bodyPr wrap="none" anchor="ctr"/>
                  <a:lstStyle/>
                  <a:p>
                    <a:endParaRPr lang="zh-CN" altLang="en-US"/>
                  </a:p>
                </p:txBody>
              </p:sp>
              <p:sp>
                <p:nvSpPr>
                  <p:cNvPr id="2171" name="Line 341"/>
                  <p:cNvSpPr>
                    <a:spLocks noChangeShapeType="1"/>
                  </p:cNvSpPr>
                  <p:nvPr/>
                </p:nvSpPr>
                <p:spPr bwMode="auto">
                  <a:xfrm flipV="1">
                    <a:off x="2592"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 name="Line 342"/>
                  <p:cNvSpPr>
                    <a:spLocks noChangeShapeType="1"/>
                  </p:cNvSpPr>
                  <p:nvPr/>
                </p:nvSpPr>
                <p:spPr bwMode="auto">
                  <a:xfrm flipH="1" flipV="1">
                    <a:off x="2936" y="3704"/>
                    <a:ext cx="232" cy="1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8" name="Line 343"/>
                <p:cNvSpPr>
                  <a:spLocks noChangeShapeType="1"/>
                </p:cNvSpPr>
                <p:nvPr/>
              </p:nvSpPr>
              <p:spPr bwMode="auto">
                <a:xfrm>
                  <a:off x="2736" y="3648"/>
                  <a:ext cx="4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117" name="Freeform 344"/>
          <p:cNvSpPr>
            <a:spLocks/>
          </p:cNvSpPr>
          <p:nvPr/>
        </p:nvSpPr>
        <p:spPr bwMode="auto">
          <a:xfrm>
            <a:off x="927100" y="4694238"/>
            <a:ext cx="1238250" cy="496887"/>
          </a:xfrm>
          <a:custGeom>
            <a:avLst/>
            <a:gdLst>
              <a:gd name="T0" fmla="*/ 0 w 780"/>
              <a:gd name="T1" fmla="*/ 157162 h 313"/>
              <a:gd name="T2" fmla="*/ 361950 w 780"/>
              <a:gd name="T3" fmla="*/ 20637 h 313"/>
              <a:gd name="T4" fmla="*/ 704850 w 780"/>
              <a:gd name="T5" fmla="*/ 30162 h 313"/>
              <a:gd name="T6" fmla="*/ 923925 w 780"/>
              <a:gd name="T7" fmla="*/ 106362 h 313"/>
              <a:gd name="T8" fmla="*/ 1162050 w 780"/>
              <a:gd name="T9" fmla="*/ 344487 h 313"/>
              <a:gd name="T10" fmla="*/ 1238250 w 780"/>
              <a:gd name="T11" fmla="*/ 496887 h 313"/>
              <a:gd name="T12" fmla="*/ 0 60000 65536"/>
              <a:gd name="T13" fmla="*/ 0 60000 65536"/>
              <a:gd name="T14" fmla="*/ 0 60000 65536"/>
              <a:gd name="T15" fmla="*/ 0 60000 65536"/>
              <a:gd name="T16" fmla="*/ 0 60000 65536"/>
              <a:gd name="T17" fmla="*/ 0 60000 65536"/>
              <a:gd name="T18" fmla="*/ 0 w 780"/>
              <a:gd name="T19" fmla="*/ 0 h 313"/>
              <a:gd name="T20" fmla="*/ 780 w 780"/>
              <a:gd name="T21" fmla="*/ 313 h 313"/>
            </a:gdLst>
            <a:ahLst/>
            <a:cxnLst>
              <a:cxn ang="T12">
                <a:pos x="T0" y="T1"/>
              </a:cxn>
              <a:cxn ang="T13">
                <a:pos x="T2" y="T3"/>
              </a:cxn>
              <a:cxn ang="T14">
                <a:pos x="T4" y="T5"/>
              </a:cxn>
              <a:cxn ang="T15">
                <a:pos x="T6" y="T7"/>
              </a:cxn>
              <a:cxn ang="T16">
                <a:pos x="T8" y="T9"/>
              </a:cxn>
              <a:cxn ang="T17">
                <a:pos x="T10" y="T11"/>
              </a:cxn>
            </a:cxnLst>
            <a:rect l="T18" t="T19" r="T20" b="T21"/>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18" name="Freeform 345"/>
          <p:cNvSpPr>
            <a:spLocks/>
          </p:cNvSpPr>
          <p:nvPr/>
        </p:nvSpPr>
        <p:spPr bwMode="auto">
          <a:xfrm>
            <a:off x="2470150" y="4092575"/>
            <a:ext cx="4462463" cy="1022350"/>
          </a:xfrm>
          <a:custGeom>
            <a:avLst/>
            <a:gdLst>
              <a:gd name="T0" fmla="*/ 0 w 2811"/>
              <a:gd name="T1" fmla="*/ 1022350 h 644"/>
              <a:gd name="T2" fmla="*/ 774700 w 2811"/>
              <a:gd name="T3" fmla="*/ 463550 h 644"/>
              <a:gd name="T4" fmla="*/ 1281113 w 2811"/>
              <a:gd name="T5" fmla="*/ 217488 h 644"/>
              <a:gd name="T6" fmla="*/ 1905000 w 2811"/>
              <a:gd name="T7" fmla="*/ 44450 h 644"/>
              <a:gd name="T8" fmla="*/ 2705100 w 2811"/>
              <a:gd name="T9" fmla="*/ 19050 h 644"/>
              <a:gd name="T10" fmla="*/ 3533776 w 2811"/>
              <a:gd name="T11" fmla="*/ 155575 h 644"/>
              <a:gd name="T12" fmla="*/ 4462463 w 2811"/>
              <a:gd name="T13" fmla="*/ 522287 h 644"/>
              <a:gd name="T14" fmla="*/ 0 60000 65536"/>
              <a:gd name="T15" fmla="*/ 0 60000 65536"/>
              <a:gd name="T16" fmla="*/ 0 60000 65536"/>
              <a:gd name="T17" fmla="*/ 0 60000 65536"/>
              <a:gd name="T18" fmla="*/ 0 60000 65536"/>
              <a:gd name="T19" fmla="*/ 0 60000 65536"/>
              <a:gd name="T20" fmla="*/ 0 60000 65536"/>
              <a:gd name="T21" fmla="*/ 0 w 2811"/>
              <a:gd name="T22" fmla="*/ 0 h 644"/>
              <a:gd name="T23" fmla="*/ 2811 w 2811"/>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19" name="Freeform 346"/>
          <p:cNvSpPr>
            <a:spLocks/>
          </p:cNvSpPr>
          <p:nvPr/>
        </p:nvSpPr>
        <p:spPr bwMode="auto">
          <a:xfrm>
            <a:off x="7031038" y="4386263"/>
            <a:ext cx="1154112" cy="347662"/>
          </a:xfrm>
          <a:custGeom>
            <a:avLst/>
            <a:gdLst>
              <a:gd name="T0" fmla="*/ 0 w 727"/>
              <a:gd name="T1" fmla="*/ 204787 h 219"/>
              <a:gd name="T2" fmla="*/ 230187 w 727"/>
              <a:gd name="T3" fmla="*/ 60325 h 219"/>
              <a:gd name="T4" fmla="*/ 363537 w 727"/>
              <a:gd name="T5" fmla="*/ 14287 h 219"/>
              <a:gd name="T6" fmla="*/ 487362 w 727"/>
              <a:gd name="T7" fmla="*/ 4762 h 219"/>
              <a:gd name="T8" fmla="*/ 606425 w 727"/>
              <a:gd name="T9" fmla="*/ 9525 h 219"/>
              <a:gd name="T10" fmla="*/ 763587 w 727"/>
              <a:gd name="T11" fmla="*/ 61912 h 219"/>
              <a:gd name="T12" fmla="*/ 1154112 w 727"/>
              <a:gd name="T13" fmla="*/ 347662 h 219"/>
              <a:gd name="T14" fmla="*/ 0 60000 65536"/>
              <a:gd name="T15" fmla="*/ 0 60000 65536"/>
              <a:gd name="T16" fmla="*/ 0 60000 65536"/>
              <a:gd name="T17" fmla="*/ 0 60000 65536"/>
              <a:gd name="T18" fmla="*/ 0 60000 65536"/>
              <a:gd name="T19" fmla="*/ 0 60000 65536"/>
              <a:gd name="T20" fmla="*/ 0 60000 65536"/>
              <a:gd name="T21" fmla="*/ 0 w 727"/>
              <a:gd name="T22" fmla="*/ 0 h 219"/>
              <a:gd name="T23" fmla="*/ 727 w 727"/>
              <a:gd name="T24" fmla="*/ 219 h 2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20" name="Text Box 347"/>
          <p:cNvSpPr txBox="1">
            <a:spLocks noChangeArrowheads="1"/>
          </p:cNvSpPr>
          <p:nvPr/>
        </p:nvSpPr>
        <p:spPr bwMode="auto">
          <a:xfrm>
            <a:off x="4464050" y="3771900"/>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SMTP</a:t>
            </a:r>
          </a:p>
        </p:txBody>
      </p:sp>
      <p:sp>
        <p:nvSpPr>
          <p:cNvPr id="2121" name="Text Box 348"/>
          <p:cNvSpPr txBox="1">
            <a:spLocks noChangeArrowheads="1"/>
          </p:cNvSpPr>
          <p:nvPr/>
        </p:nvSpPr>
        <p:spPr bwMode="auto">
          <a:xfrm>
            <a:off x="1123950" y="4340225"/>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SMTP</a:t>
            </a:r>
          </a:p>
        </p:txBody>
      </p:sp>
      <p:sp>
        <p:nvSpPr>
          <p:cNvPr id="2122" name="Text Box 349"/>
          <p:cNvSpPr txBox="1">
            <a:spLocks noChangeArrowheads="1"/>
          </p:cNvSpPr>
          <p:nvPr/>
        </p:nvSpPr>
        <p:spPr bwMode="auto">
          <a:xfrm>
            <a:off x="7199313" y="4057650"/>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POP3</a:t>
            </a:r>
          </a:p>
        </p:txBody>
      </p:sp>
      <p:sp>
        <p:nvSpPr>
          <p:cNvPr id="2123" name="Text Box 350"/>
          <p:cNvSpPr txBox="1">
            <a:spLocks noChangeArrowheads="1"/>
          </p:cNvSpPr>
          <p:nvPr/>
        </p:nvSpPr>
        <p:spPr bwMode="auto">
          <a:xfrm>
            <a:off x="2546350" y="595630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   </a:t>
            </a:r>
            <a:r>
              <a:rPr lang="zh-CN" altLang="en-US" sz="1800">
                <a:solidFill>
                  <a:srgbClr val="333399"/>
                </a:solidFill>
                <a:ea typeface="黑体" pitchFamily="49" charset="-122"/>
              </a:rPr>
              <a:t>发送端</a:t>
            </a:r>
          </a:p>
          <a:p>
            <a:pPr eaLnBrk="1" hangingPunct="1"/>
            <a:r>
              <a:rPr lang="zh-CN" altLang="en-US" sz="1800">
                <a:solidFill>
                  <a:srgbClr val="333399"/>
                </a:solidFill>
                <a:ea typeface="黑体" pitchFamily="49" charset="-122"/>
              </a:rPr>
              <a:t>邮件服务器</a:t>
            </a:r>
          </a:p>
        </p:txBody>
      </p:sp>
      <p:sp>
        <p:nvSpPr>
          <p:cNvPr id="2124" name="Line 351"/>
          <p:cNvSpPr>
            <a:spLocks noChangeShapeType="1"/>
          </p:cNvSpPr>
          <p:nvPr/>
        </p:nvSpPr>
        <p:spPr bwMode="auto">
          <a:xfrm flipV="1">
            <a:off x="8108950" y="4678363"/>
            <a:ext cx="119063" cy="74136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5" name="Line 352"/>
          <p:cNvSpPr>
            <a:spLocks noChangeShapeType="1"/>
          </p:cNvSpPr>
          <p:nvPr/>
        </p:nvSpPr>
        <p:spPr bwMode="auto">
          <a:xfrm flipV="1">
            <a:off x="1708150" y="5343525"/>
            <a:ext cx="609600" cy="609600"/>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6" name="Line 353"/>
          <p:cNvSpPr>
            <a:spLocks noChangeShapeType="1"/>
          </p:cNvSpPr>
          <p:nvPr/>
        </p:nvSpPr>
        <p:spPr bwMode="auto">
          <a:xfrm flipV="1">
            <a:off x="768350" y="4868863"/>
            <a:ext cx="173038" cy="87630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7" name="Text Box 354"/>
          <p:cNvSpPr txBox="1">
            <a:spLocks noChangeArrowheads="1"/>
          </p:cNvSpPr>
          <p:nvPr/>
        </p:nvSpPr>
        <p:spPr bwMode="auto">
          <a:xfrm>
            <a:off x="260350" y="56880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用户代理</a:t>
            </a:r>
          </a:p>
        </p:txBody>
      </p:sp>
      <p:sp>
        <p:nvSpPr>
          <p:cNvPr id="2128" name="Text Box 355"/>
          <p:cNvSpPr txBox="1">
            <a:spLocks noChangeArrowheads="1"/>
          </p:cNvSpPr>
          <p:nvPr/>
        </p:nvSpPr>
        <p:spPr bwMode="auto">
          <a:xfrm>
            <a:off x="5975350" y="36401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用户邮箱</a:t>
            </a:r>
          </a:p>
        </p:txBody>
      </p:sp>
      <p:sp>
        <p:nvSpPr>
          <p:cNvPr id="2129" name="Line 356"/>
          <p:cNvSpPr>
            <a:spLocks noChangeShapeType="1"/>
          </p:cNvSpPr>
          <p:nvPr/>
        </p:nvSpPr>
        <p:spPr bwMode="auto">
          <a:xfrm rot="10800000" flipH="1" flipV="1">
            <a:off x="6508750" y="3971925"/>
            <a:ext cx="439738" cy="44450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0" name="Text Box 357"/>
          <p:cNvSpPr txBox="1">
            <a:spLocks noChangeArrowheads="1"/>
          </p:cNvSpPr>
          <p:nvPr/>
        </p:nvSpPr>
        <p:spPr bwMode="auto">
          <a:xfrm>
            <a:off x="8305800" y="394493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接收方</a:t>
            </a:r>
          </a:p>
        </p:txBody>
      </p:sp>
      <p:sp>
        <p:nvSpPr>
          <p:cNvPr id="2131" name="Line 358"/>
          <p:cNvSpPr>
            <a:spLocks noChangeShapeType="1"/>
          </p:cNvSpPr>
          <p:nvPr/>
        </p:nvSpPr>
        <p:spPr bwMode="auto">
          <a:xfrm flipV="1">
            <a:off x="6127750" y="5605463"/>
            <a:ext cx="595313" cy="403225"/>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2" name="Line 359"/>
          <p:cNvSpPr>
            <a:spLocks noChangeShapeType="1"/>
          </p:cNvSpPr>
          <p:nvPr/>
        </p:nvSpPr>
        <p:spPr bwMode="auto">
          <a:xfrm flipH="1" flipV="1">
            <a:off x="2622550" y="5648325"/>
            <a:ext cx="438150" cy="371475"/>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3" name="Text Box 360"/>
          <p:cNvSpPr txBox="1">
            <a:spLocks noChangeArrowheads="1"/>
          </p:cNvSpPr>
          <p:nvPr/>
        </p:nvSpPr>
        <p:spPr bwMode="auto">
          <a:xfrm>
            <a:off x="955675" y="407193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a:t>
            </a:r>
            <a:r>
              <a:rPr lang="zh-CN" altLang="en-US" sz="1800">
                <a:solidFill>
                  <a:srgbClr val="333399"/>
                </a:solidFill>
                <a:ea typeface="黑体" pitchFamily="49" charset="-122"/>
              </a:rPr>
              <a:t>发送邮件</a:t>
            </a:r>
            <a:r>
              <a:rPr lang="en-US" altLang="zh-CN" sz="1800">
                <a:solidFill>
                  <a:srgbClr val="333399"/>
                </a:solidFill>
                <a:ea typeface="黑体" pitchFamily="49" charset="-122"/>
              </a:rPr>
              <a:t>)</a:t>
            </a:r>
          </a:p>
        </p:txBody>
      </p:sp>
      <p:sp>
        <p:nvSpPr>
          <p:cNvPr id="2134" name="Text Box 361"/>
          <p:cNvSpPr txBox="1">
            <a:spLocks noChangeArrowheads="1"/>
          </p:cNvSpPr>
          <p:nvPr/>
        </p:nvSpPr>
        <p:spPr bwMode="auto">
          <a:xfrm>
            <a:off x="4114800" y="345598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（发送邮件）</a:t>
            </a:r>
          </a:p>
        </p:txBody>
      </p:sp>
      <p:sp>
        <p:nvSpPr>
          <p:cNvPr id="2135" name="Text Box 362"/>
          <p:cNvSpPr txBox="1">
            <a:spLocks noChangeArrowheads="1"/>
          </p:cNvSpPr>
          <p:nvPr/>
        </p:nvSpPr>
        <p:spPr bwMode="auto">
          <a:xfrm>
            <a:off x="7019925" y="374808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a:t>
            </a:r>
            <a:r>
              <a:rPr lang="zh-CN" altLang="en-US" sz="1800">
                <a:solidFill>
                  <a:srgbClr val="333399"/>
                </a:solidFill>
                <a:ea typeface="黑体" pitchFamily="49" charset="-122"/>
              </a:rPr>
              <a:t>读取邮件</a:t>
            </a:r>
            <a:r>
              <a:rPr lang="en-US" altLang="zh-CN" sz="1800">
                <a:solidFill>
                  <a:srgbClr val="333399"/>
                </a:solidFill>
                <a:ea typeface="黑体" pitchFamily="49" charset="-122"/>
              </a:rPr>
              <a:t>)</a:t>
            </a:r>
          </a:p>
        </p:txBody>
      </p:sp>
      <p:graphicFrame>
        <p:nvGraphicFramePr>
          <p:cNvPr id="2050" name="Object 363"/>
          <p:cNvGraphicFramePr>
            <a:graphicFrameLocks noGrp="1" noChangeAspect="1"/>
          </p:cNvGraphicFramePr>
          <p:nvPr>
            <p:ph idx="1"/>
          </p:nvPr>
        </p:nvGraphicFramePr>
        <p:xfrm>
          <a:off x="3108325" y="4584700"/>
          <a:ext cx="2714625" cy="1712913"/>
        </p:xfrm>
        <a:graphic>
          <a:graphicData uri="http://schemas.openxmlformats.org/presentationml/2006/ole">
            <mc:AlternateContent xmlns:mc="http://schemas.openxmlformats.org/markup-compatibility/2006">
              <mc:Choice xmlns:v="urn:schemas-microsoft-com:vml" Requires="v">
                <p:oleObj spid="_x0000_s3079" name="VISIO" r:id="rId4" imgW="1689840" imgH="964440" progId="Visio.Drawing.6">
                  <p:embed/>
                </p:oleObj>
              </mc:Choice>
              <mc:Fallback>
                <p:oleObj name="VISIO" r:id="rId4" imgW="1689840" imgH="964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325" y="4584700"/>
                        <a:ext cx="2714625" cy="17129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36" name="Text Box 364"/>
          <p:cNvSpPr txBox="1">
            <a:spLocks noChangeArrowheads="1"/>
          </p:cNvSpPr>
          <p:nvPr/>
        </p:nvSpPr>
        <p:spPr bwMode="auto">
          <a:xfrm>
            <a:off x="4354513" y="480695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solidFill>
                  <a:srgbClr val="333399"/>
                </a:solidFill>
                <a:ea typeface="黑体" pitchFamily="49" charset="-122"/>
              </a:rPr>
              <a:t>因特网</a:t>
            </a:r>
          </a:p>
        </p:txBody>
      </p:sp>
      <p:sp>
        <p:nvSpPr>
          <p:cNvPr id="344429" name="Rectangle 365"/>
          <p:cNvSpPr>
            <a:spLocks noChangeArrowheads="1"/>
          </p:cNvSpPr>
          <p:nvPr/>
        </p:nvSpPr>
        <p:spPr bwMode="auto">
          <a:xfrm>
            <a:off x="8172450" y="1484313"/>
            <a:ext cx="863600" cy="1728787"/>
          </a:xfrm>
          <a:prstGeom prst="rect">
            <a:avLst/>
          </a:prstGeom>
          <a:solidFill>
            <a:srgbClr val="CCECFF"/>
          </a:solidFill>
          <a:ln w="9525" algn="ctr">
            <a:solidFill>
              <a:schemeClr val="folHlink"/>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344430" name="Rectangle 366"/>
          <p:cNvSpPr>
            <a:spLocks noChangeArrowheads="1"/>
          </p:cNvSpPr>
          <p:nvPr/>
        </p:nvSpPr>
        <p:spPr bwMode="auto">
          <a:xfrm>
            <a:off x="1908175" y="1473200"/>
            <a:ext cx="863600" cy="1739900"/>
          </a:xfrm>
          <a:prstGeom prst="rect">
            <a:avLst/>
          </a:prstGeom>
          <a:solidFill>
            <a:srgbClr val="66FF66"/>
          </a:solidFill>
          <a:ln w="19050" algn="ctr">
            <a:solidFill>
              <a:schemeClr val="folHlink"/>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344431" name="Rectangle 367"/>
          <p:cNvSpPr>
            <a:spLocks noChangeArrowheads="1"/>
          </p:cNvSpPr>
          <p:nvPr/>
        </p:nvSpPr>
        <p:spPr bwMode="auto">
          <a:xfrm>
            <a:off x="179388" y="1473200"/>
            <a:ext cx="863600" cy="1739900"/>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2140" name="Line 368"/>
          <p:cNvSpPr>
            <a:spLocks noChangeShapeType="1"/>
          </p:cNvSpPr>
          <p:nvPr/>
        </p:nvSpPr>
        <p:spPr bwMode="auto">
          <a:xfrm>
            <a:off x="784225" y="1916113"/>
            <a:ext cx="1195388" cy="0"/>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 name="Text Box 369"/>
          <p:cNvSpPr txBox="1">
            <a:spLocks noChangeArrowheads="1"/>
          </p:cNvSpPr>
          <p:nvPr/>
        </p:nvSpPr>
        <p:spPr bwMode="auto">
          <a:xfrm>
            <a:off x="1028700" y="1592263"/>
            <a:ext cx="747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chemeClr val="folHlink"/>
                </a:solidFill>
                <a:ea typeface="黑体" pitchFamily="49" charset="-122"/>
              </a:rPr>
              <a:t>SMTP</a:t>
            </a:r>
          </a:p>
        </p:txBody>
      </p:sp>
      <p:sp>
        <p:nvSpPr>
          <p:cNvPr id="2142" name="Text Box 370"/>
          <p:cNvSpPr txBox="1">
            <a:spLocks noChangeArrowheads="1"/>
          </p:cNvSpPr>
          <p:nvPr/>
        </p:nvSpPr>
        <p:spPr bwMode="auto">
          <a:xfrm>
            <a:off x="7443788" y="1577975"/>
            <a:ext cx="725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chemeClr val="folHlink"/>
                </a:solidFill>
                <a:ea typeface="黑体" pitchFamily="49" charset="-122"/>
              </a:rPr>
              <a:t>POP3</a:t>
            </a:r>
          </a:p>
        </p:txBody>
      </p:sp>
      <p:sp>
        <p:nvSpPr>
          <p:cNvPr id="2143" name="Text Box 371"/>
          <p:cNvSpPr txBox="1">
            <a:spLocks noChangeArrowheads="1"/>
          </p:cNvSpPr>
          <p:nvPr/>
        </p:nvSpPr>
        <p:spPr bwMode="auto">
          <a:xfrm>
            <a:off x="1116013" y="1123950"/>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发送</a:t>
            </a:r>
          </a:p>
          <a:p>
            <a:pPr eaLnBrk="1" hangingPunct="1"/>
            <a:r>
              <a:rPr lang="zh-CN" altLang="en-US" sz="1600">
                <a:solidFill>
                  <a:schemeClr val="folHlink"/>
                </a:solidFill>
                <a:ea typeface="黑体" pitchFamily="49" charset="-122"/>
              </a:rPr>
              <a:t>邮件</a:t>
            </a:r>
          </a:p>
        </p:txBody>
      </p:sp>
      <p:sp>
        <p:nvSpPr>
          <p:cNvPr id="2144" name="Text Box 372"/>
          <p:cNvSpPr txBox="1">
            <a:spLocks noChangeArrowheads="1"/>
          </p:cNvSpPr>
          <p:nvPr/>
        </p:nvSpPr>
        <p:spPr bwMode="auto">
          <a:xfrm>
            <a:off x="3779838" y="2346325"/>
            <a:ext cx="1617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发送邮件 </a:t>
            </a:r>
            <a:r>
              <a:rPr lang="en-US" altLang="zh-CN" sz="1600">
                <a:solidFill>
                  <a:schemeClr val="folHlink"/>
                </a:solidFill>
                <a:ea typeface="黑体" pitchFamily="49" charset="-122"/>
              </a:rPr>
              <a:t>SMTP</a:t>
            </a:r>
          </a:p>
        </p:txBody>
      </p:sp>
      <p:sp>
        <p:nvSpPr>
          <p:cNvPr id="2145" name="Text Box 373"/>
          <p:cNvSpPr txBox="1">
            <a:spLocks noChangeArrowheads="1"/>
          </p:cNvSpPr>
          <p:nvPr/>
        </p:nvSpPr>
        <p:spPr bwMode="auto">
          <a:xfrm>
            <a:off x="7451725" y="1052513"/>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读取</a:t>
            </a:r>
          </a:p>
          <a:p>
            <a:pPr eaLnBrk="1" hangingPunct="1"/>
            <a:r>
              <a:rPr lang="zh-CN" altLang="en-US" sz="1600">
                <a:solidFill>
                  <a:schemeClr val="folHlink"/>
                </a:solidFill>
                <a:ea typeface="黑体" pitchFamily="49" charset="-122"/>
              </a:rPr>
              <a:t>邮件</a:t>
            </a:r>
          </a:p>
        </p:txBody>
      </p:sp>
      <p:sp>
        <p:nvSpPr>
          <p:cNvPr id="2146" name="Text Box 374"/>
          <p:cNvSpPr txBox="1">
            <a:spLocks noChangeArrowheads="1"/>
          </p:cNvSpPr>
          <p:nvPr/>
        </p:nvSpPr>
        <p:spPr bwMode="auto">
          <a:xfrm>
            <a:off x="1116013" y="1914525"/>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chemeClr val="folHlink"/>
                </a:solidFill>
                <a:ea typeface="黑体" pitchFamily="49" charset="-122"/>
              </a:rPr>
              <a:t>TCP</a:t>
            </a:r>
          </a:p>
          <a:p>
            <a:pPr eaLnBrk="1" hangingPunct="1"/>
            <a:r>
              <a:rPr lang="zh-CN" altLang="en-US" sz="1600">
                <a:solidFill>
                  <a:schemeClr val="folHlink"/>
                </a:solidFill>
                <a:ea typeface="黑体" pitchFamily="49" charset="-122"/>
              </a:rPr>
              <a:t>连接</a:t>
            </a:r>
          </a:p>
        </p:txBody>
      </p:sp>
      <p:sp>
        <p:nvSpPr>
          <p:cNvPr id="2147" name="Text Box 375"/>
          <p:cNvSpPr txBox="1">
            <a:spLocks noChangeArrowheads="1"/>
          </p:cNvSpPr>
          <p:nvPr/>
        </p:nvSpPr>
        <p:spPr bwMode="auto">
          <a:xfrm>
            <a:off x="7437438" y="1984375"/>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chemeClr val="folHlink"/>
                </a:solidFill>
                <a:ea typeface="黑体" pitchFamily="49" charset="-122"/>
              </a:rPr>
              <a:t>TCP</a:t>
            </a:r>
          </a:p>
          <a:p>
            <a:pPr eaLnBrk="1" hangingPunct="1"/>
            <a:r>
              <a:rPr lang="zh-CN" altLang="en-US" sz="1600">
                <a:solidFill>
                  <a:schemeClr val="folHlink"/>
                </a:solidFill>
                <a:ea typeface="黑体" pitchFamily="49" charset="-122"/>
              </a:rPr>
              <a:t>连接</a:t>
            </a:r>
          </a:p>
        </p:txBody>
      </p:sp>
      <p:sp>
        <p:nvSpPr>
          <p:cNvPr id="2148" name="Text Box 376"/>
          <p:cNvSpPr txBox="1">
            <a:spLocks noChangeArrowheads="1"/>
          </p:cNvSpPr>
          <p:nvPr/>
        </p:nvSpPr>
        <p:spPr bwMode="auto">
          <a:xfrm>
            <a:off x="1701800" y="863600"/>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发送方</a:t>
            </a:r>
          </a:p>
          <a:p>
            <a:pPr eaLnBrk="1" hangingPunct="1"/>
            <a:r>
              <a:rPr lang="zh-CN" altLang="en-US" sz="1600">
                <a:solidFill>
                  <a:schemeClr val="folHlink"/>
                </a:solidFill>
                <a:ea typeface="黑体" pitchFamily="49" charset="-122"/>
              </a:rPr>
              <a:t>邮件服务器</a:t>
            </a:r>
          </a:p>
        </p:txBody>
      </p:sp>
      <p:sp>
        <p:nvSpPr>
          <p:cNvPr id="2149" name="Oval 377"/>
          <p:cNvSpPr>
            <a:spLocks noChangeArrowheads="1"/>
          </p:cNvSpPr>
          <p:nvPr/>
        </p:nvSpPr>
        <p:spPr bwMode="auto">
          <a:xfrm>
            <a:off x="250825" y="1555750"/>
            <a:ext cx="719138" cy="719138"/>
          </a:xfrm>
          <a:prstGeom prst="ellipse">
            <a:avLst/>
          </a:prstGeom>
          <a:solidFill>
            <a:srgbClr val="FFFF99"/>
          </a:solidFill>
          <a:ln w="9525">
            <a:solidFill>
              <a:schemeClr val="folHlink"/>
            </a:solidFill>
            <a:round/>
            <a:headEnd/>
            <a:tailEnd/>
          </a:ln>
        </p:spPr>
        <p:txBody>
          <a:bodyPr wrap="none" anchor="ctr"/>
          <a:lstStyle/>
          <a:p>
            <a:r>
              <a:rPr lang="en-US" altLang="zh-CN" sz="1600">
                <a:solidFill>
                  <a:schemeClr val="folHlink"/>
                </a:solidFill>
                <a:ea typeface="黑体" pitchFamily="49" charset="-122"/>
              </a:rPr>
              <a:t>SMTP</a:t>
            </a:r>
          </a:p>
          <a:p>
            <a:r>
              <a:rPr lang="zh-CN" altLang="en-US" sz="1600">
                <a:solidFill>
                  <a:schemeClr val="folHlink"/>
                </a:solidFill>
                <a:ea typeface="黑体" pitchFamily="49" charset="-122"/>
              </a:rPr>
              <a:t>客户</a:t>
            </a:r>
          </a:p>
        </p:txBody>
      </p:sp>
      <p:sp>
        <p:nvSpPr>
          <p:cNvPr id="2150" name="Oval 378"/>
          <p:cNvSpPr>
            <a:spLocks noChangeArrowheads="1"/>
          </p:cNvSpPr>
          <p:nvPr/>
        </p:nvSpPr>
        <p:spPr bwMode="auto">
          <a:xfrm>
            <a:off x="8243888" y="1555750"/>
            <a:ext cx="719137" cy="719138"/>
          </a:xfrm>
          <a:prstGeom prst="ellipse">
            <a:avLst/>
          </a:prstGeom>
          <a:solidFill>
            <a:srgbClr val="CCCC00"/>
          </a:solidFill>
          <a:ln w="9525">
            <a:solidFill>
              <a:schemeClr val="tx1"/>
            </a:solidFill>
            <a:round/>
            <a:headEnd/>
            <a:tailEnd/>
          </a:ln>
        </p:spPr>
        <p:txBody>
          <a:bodyPr wrap="none" anchor="ctr"/>
          <a:lstStyle/>
          <a:p>
            <a:r>
              <a:rPr lang="en-US" altLang="zh-CN" sz="1600">
                <a:solidFill>
                  <a:schemeClr val="folHlink"/>
                </a:solidFill>
                <a:ea typeface="黑体" pitchFamily="49" charset="-122"/>
              </a:rPr>
              <a:t>POP3</a:t>
            </a:r>
          </a:p>
          <a:p>
            <a:r>
              <a:rPr lang="zh-CN" altLang="en-US" sz="1600">
                <a:solidFill>
                  <a:schemeClr val="folHlink"/>
                </a:solidFill>
                <a:ea typeface="黑体" pitchFamily="49" charset="-122"/>
              </a:rPr>
              <a:t>客户</a:t>
            </a:r>
          </a:p>
        </p:txBody>
      </p:sp>
      <p:sp>
        <p:nvSpPr>
          <p:cNvPr id="2151" name="Text Box 379"/>
          <p:cNvSpPr txBox="1">
            <a:spLocks noChangeArrowheads="1"/>
          </p:cNvSpPr>
          <p:nvPr/>
        </p:nvSpPr>
        <p:spPr bwMode="auto">
          <a:xfrm>
            <a:off x="77788" y="863600"/>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发件人</a:t>
            </a:r>
          </a:p>
          <a:p>
            <a:pPr eaLnBrk="1" hangingPunct="1"/>
            <a:r>
              <a:rPr lang="zh-CN" altLang="en-US" sz="1600">
                <a:solidFill>
                  <a:schemeClr val="folHlink"/>
                </a:solidFill>
                <a:ea typeface="黑体" pitchFamily="49" charset="-122"/>
              </a:rPr>
              <a:t>用户代理</a:t>
            </a:r>
          </a:p>
        </p:txBody>
      </p:sp>
      <p:sp>
        <p:nvSpPr>
          <p:cNvPr id="2152" name="Text Box 380"/>
          <p:cNvSpPr txBox="1">
            <a:spLocks noChangeArrowheads="1"/>
          </p:cNvSpPr>
          <p:nvPr/>
        </p:nvSpPr>
        <p:spPr bwMode="auto">
          <a:xfrm>
            <a:off x="6251575" y="863600"/>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接收方</a:t>
            </a:r>
          </a:p>
          <a:p>
            <a:pPr eaLnBrk="1" hangingPunct="1"/>
            <a:r>
              <a:rPr lang="zh-CN" altLang="en-US" sz="1600">
                <a:solidFill>
                  <a:schemeClr val="folHlink"/>
                </a:solidFill>
                <a:ea typeface="黑体" pitchFamily="49" charset="-122"/>
              </a:rPr>
              <a:t>邮件服务器</a:t>
            </a:r>
          </a:p>
        </p:txBody>
      </p:sp>
      <p:sp>
        <p:nvSpPr>
          <p:cNvPr id="344445" name="Rectangle 381"/>
          <p:cNvSpPr>
            <a:spLocks noChangeArrowheads="1"/>
          </p:cNvSpPr>
          <p:nvPr/>
        </p:nvSpPr>
        <p:spPr bwMode="auto">
          <a:xfrm>
            <a:off x="6445250" y="1484313"/>
            <a:ext cx="863600" cy="1728787"/>
          </a:xfrm>
          <a:prstGeom prst="rect">
            <a:avLst/>
          </a:prstGeom>
          <a:solidFill>
            <a:srgbClr val="66FF66"/>
          </a:solidFill>
          <a:ln w="19050" algn="ctr">
            <a:solidFill>
              <a:schemeClr val="folHlink"/>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2154" name="Oval 382"/>
          <p:cNvSpPr>
            <a:spLocks noChangeArrowheads="1"/>
          </p:cNvSpPr>
          <p:nvPr/>
        </p:nvSpPr>
        <p:spPr bwMode="auto">
          <a:xfrm>
            <a:off x="6516688" y="2347913"/>
            <a:ext cx="719137" cy="719137"/>
          </a:xfrm>
          <a:prstGeom prst="ellipse">
            <a:avLst/>
          </a:prstGeom>
          <a:solidFill>
            <a:srgbClr val="FFCCFF"/>
          </a:solidFill>
          <a:ln w="9525" algn="ctr">
            <a:solidFill>
              <a:schemeClr val="folHlink"/>
            </a:solidFill>
            <a:round/>
            <a:headEnd/>
            <a:tailEnd/>
          </a:ln>
        </p:spPr>
        <p:txBody>
          <a:bodyPr wrap="none" anchor="ctr"/>
          <a:lstStyle/>
          <a:p>
            <a:r>
              <a:rPr lang="en-US" altLang="zh-CN" sz="1600">
                <a:solidFill>
                  <a:schemeClr val="folHlink"/>
                </a:solidFill>
                <a:ea typeface="黑体" pitchFamily="49" charset="-122"/>
              </a:rPr>
              <a:t>SMTP</a:t>
            </a:r>
          </a:p>
          <a:p>
            <a:r>
              <a:rPr lang="zh-CN" altLang="en-US" sz="1600">
                <a:solidFill>
                  <a:schemeClr val="folHlink"/>
                </a:solidFill>
                <a:ea typeface="黑体" pitchFamily="49" charset="-122"/>
              </a:rPr>
              <a:t>服务器</a:t>
            </a:r>
          </a:p>
        </p:txBody>
      </p:sp>
      <p:sp>
        <p:nvSpPr>
          <p:cNvPr id="2155" name="Oval 383"/>
          <p:cNvSpPr>
            <a:spLocks noChangeArrowheads="1"/>
          </p:cNvSpPr>
          <p:nvPr/>
        </p:nvSpPr>
        <p:spPr bwMode="auto">
          <a:xfrm>
            <a:off x="6516688" y="1555750"/>
            <a:ext cx="719137" cy="719138"/>
          </a:xfrm>
          <a:prstGeom prst="ellipse">
            <a:avLst/>
          </a:prstGeom>
          <a:solidFill>
            <a:srgbClr val="FF99FF"/>
          </a:solidFill>
          <a:ln w="9525">
            <a:solidFill>
              <a:schemeClr val="tx1"/>
            </a:solidFill>
            <a:round/>
            <a:headEnd/>
            <a:tailEnd/>
          </a:ln>
        </p:spPr>
        <p:txBody>
          <a:bodyPr wrap="none" anchor="ctr"/>
          <a:lstStyle/>
          <a:p>
            <a:r>
              <a:rPr lang="en-US" altLang="zh-CN" sz="1600">
                <a:solidFill>
                  <a:schemeClr val="folHlink"/>
                </a:solidFill>
                <a:ea typeface="黑体" pitchFamily="49" charset="-122"/>
              </a:rPr>
              <a:t>POP3</a:t>
            </a:r>
          </a:p>
          <a:p>
            <a:r>
              <a:rPr lang="zh-CN" altLang="en-US" sz="1600">
                <a:solidFill>
                  <a:schemeClr val="folHlink"/>
                </a:solidFill>
                <a:ea typeface="黑体" pitchFamily="49" charset="-122"/>
              </a:rPr>
              <a:t>服务器</a:t>
            </a:r>
          </a:p>
        </p:txBody>
      </p:sp>
      <p:sp>
        <p:nvSpPr>
          <p:cNvPr id="2156" name="Line 384"/>
          <p:cNvSpPr>
            <a:spLocks noChangeShapeType="1"/>
          </p:cNvSpPr>
          <p:nvPr/>
        </p:nvSpPr>
        <p:spPr bwMode="auto">
          <a:xfrm flipV="1">
            <a:off x="2627313" y="2708275"/>
            <a:ext cx="3887787" cy="0"/>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 name="Oval 385"/>
          <p:cNvSpPr>
            <a:spLocks noChangeArrowheads="1"/>
          </p:cNvSpPr>
          <p:nvPr/>
        </p:nvSpPr>
        <p:spPr bwMode="auto">
          <a:xfrm>
            <a:off x="1981200" y="1555750"/>
            <a:ext cx="719138" cy="719138"/>
          </a:xfrm>
          <a:prstGeom prst="ellipse">
            <a:avLst/>
          </a:prstGeom>
          <a:solidFill>
            <a:srgbClr val="FFCCFF"/>
          </a:solidFill>
          <a:ln w="9525">
            <a:solidFill>
              <a:schemeClr val="folHlink"/>
            </a:solidFill>
            <a:round/>
            <a:headEnd/>
            <a:tailEnd/>
          </a:ln>
        </p:spPr>
        <p:txBody>
          <a:bodyPr wrap="none" anchor="ctr"/>
          <a:lstStyle/>
          <a:p>
            <a:r>
              <a:rPr lang="en-US" altLang="zh-CN" sz="1600">
                <a:solidFill>
                  <a:schemeClr val="folHlink"/>
                </a:solidFill>
                <a:ea typeface="黑体" pitchFamily="49" charset="-122"/>
              </a:rPr>
              <a:t>SMTP</a:t>
            </a:r>
          </a:p>
          <a:p>
            <a:r>
              <a:rPr lang="zh-CN" altLang="en-US" sz="1600">
                <a:solidFill>
                  <a:schemeClr val="folHlink"/>
                </a:solidFill>
                <a:ea typeface="黑体" pitchFamily="49" charset="-122"/>
              </a:rPr>
              <a:t>服务器</a:t>
            </a:r>
          </a:p>
        </p:txBody>
      </p:sp>
      <p:sp>
        <p:nvSpPr>
          <p:cNvPr id="2158" name="Oval 386"/>
          <p:cNvSpPr>
            <a:spLocks noChangeArrowheads="1"/>
          </p:cNvSpPr>
          <p:nvPr/>
        </p:nvSpPr>
        <p:spPr bwMode="auto">
          <a:xfrm>
            <a:off x="1981200" y="2347913"/>
            <a:ext cx="719138" cy="719137"/>
          </a:xfrm>
          <a:prstGeom prst="ellipse">
            <a:avLst/>
          </a:prstGeom>
          <a:solidFill>
            <a:srgbClr val="FFFF99"/>
          </a:solidFill>
          <a:ln w="9525" algn="ctr">
            <a:solidFill>
              <a:schemeClr val="folHlink"/>
            </a:solidFill>
            <a:round/>
            <a:headEnd/>
            <a:tailEnd/>
          </a:ln>
        </p:spPr>
        <p:txBody>
          <a:bodyPr wrap="none" anchor="ctr"/>
          <a:lstStyle/>
          <a:p>
            <a:r>
              <a:rPr lang="en-US" altLang="zh-CN" sz="1600">
                <a:solidFill>
                  <a:schemeClr val="folHlink"/>
                </a:solidFill>
                <a:ea typeface="黑体" pitchFamily="49" charset="-122"/>
              </a:rPr>
              <a:t>SMTP</a:t>
            </a:r>
          </a:p>
          <a:p>
            <a:r>
              <a:rPr lang="zh-CN" altLang="en-US" sz="1600">
                <a:solidFill>
                  <a:schemeClr val="folHlink"/>
                </a:solidFill>
                <a:ea typeface="黑体" pitchFamily="49" charset="-122"/>
              </a:rPr>
              <a:t>客户</a:t>
            </a:r>
          </a:p>
        </p:txBody>
      </p:sp>
      <p:sp>
        <p:nvSpPr>
          <p:cNvPr id="2159" name="Text Box 387"/>
          <p:cNvSpPr txBox="1">
            <a:spLocks noChangeArrowheads="1"/>
          </p:cNvSpPr>
          <p:nvPr/>
        </p:nvSpPr>
        <p:spPr bwMode="auto">
          <a:xfrm>
            <a:off x="8147050" y="863600"/>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solidFill>
                  <a:schemeClr val="folHlink"/>
                </a:solidFill>
                <a:ea typeface="黑体" pitchFamily="49" charset="-122"/>
              </a:rPr>
              <a:t>收件人</a:t>
            </a:r>
          </a:p>
          <a:p>
            <a:pPr eaLnBrk="1" hangingPunct="1"/>
            <a:r>
              <a:rPr lang="zh-CN" altLang="en-US" sz="1600">
                <a:solidFill>
                  <a:schemeClr val="folHlink"/>
                </a:solidFill>
                <a:ea typeface="黑体" pitchFamily="49" charset="-122"/>
              </a:rPr>
              <a:t>用户代理</a:t>
            </a:r>
          </a:p>
        </p:txBody>
      </p:sp>
      <p:sp>
        <p:nvSpPr>
          <p:cNvPr id="2160" name="Line 388"/>
          <p:cNvSpPr>
            <a:spLocks noChangeShapeType="1"/>
          </p:cNvSpPr>
          <p:nvPr/>
        </p:nvSpPr>
        <p:spPr bwMode="auto">
          <a:xfrm flipV="1">
            <a:off x="7235825" y="1916113"/>
            <a:ext cx="1008063" cy="0"/>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 name="Text Box 389"/>
          <p:cNvSpPr txBox="1">
            <a:spLocks noChangeArrowheads="1"/>
          </p:cNvSpPr>
          <p:nvPr/>
        </p:nvSpPr>
        <p:spPr bwMode="auto">
          <a:xfrm>
            <a:off x="4067175" y="27305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chemeClr val="folHlink"/>
                </a:solidFill>
                <a:ea typeface="黑体" pitchFamily="49" charset="-122"/>
              </a:rPr>
              <a:t>TCP </a:t>
            </a:r>
            <a:r>
              <a:rPr lang="zh-CN" altLang="en-US" sz="1600">
                <a:solidFill>
                  <a:schemeClr val="folHlink"/>
                </a:solidFill>
                <a:ea typeface="黑体" pitchFamily="49" charset="-122"/>
              </a:rPr>
              <a:t>连接</a:t>
            </a:r>
          </a:p>
        </p:txBody>
      </p:sp>
    </p:spTree>
    <p:extLst>
      <p:ext uri="{BB962C8B-B14F-4D97-AF65-F5344CB8AC3E}">
        <p14:creationId xmlns:p14="http://schemas.microsoft.com/office/powerpoint/2010/main" val="33373560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p:txBody>
          <a:bodyPr/>
          <a:lstStyle/>
          <a:p>
            <a:pPr eaLnBrk="1" hangingPunct="1"/>
            <a:r>
              <a:rPr lang="zh-CN" altLang="en-US" sz="3600" b="1">
                <a:latin typeface="黑体" pitchFamily="49" charset="-122"/>
              </a:rPr>
              <a:t>发送和接收电子邮件的几个重要步骤</a:t>
            </a:r>
          </a:p>
        </p:txBody>
      </p:sp>
      <p:sp>
        <p:nvSpPr>
          <p:cNvPr id="91139" name="Rectangle 3"/>
          <p:cNvSpPr>
            <a:spLocks noGrp="1" noRot="1" noChangeArrowheads="1"/>
          </p:cNvSpPr>
          <p:nvPr>
            <p:ph type="body" idx="1"/>
          </p:nvPr>
        </p:nvSpPr>
        <p:spPr/>
        <p:txBody>
          <a:bodyPr>
            <a:normAutofit lnSpcReduction="10000"/>
          </a:bodyPr>
          <a:lstStyle/>
          <a:p>
            <a:pPr eaLnBrk="1" hangingPunct="1">
              <a:lnSpc>
                <a:spcPct val="90000"/>
              </a:lnSpc>
              <a:buFont typeface="Wingdings" pitchFamily="2" charset="2"/>
              <a:buNone/>
            </a:pPr>
            <a:r>
              <a:rPr lang="en-US" altLang="zh-CN" dirty="0">
                <a:sym typeface="Wingdings" pitchFamily="2" charset="2"/>
              </a:rPr>
              <a:t></a:t>
            </a:r>
            <a:r>
              <a:rPr lang="en-US" altLang="zh-CN" dirty="0"/>
              <a:t> </a:t>
            </a:r>
            <a:r>
              <a:rPr lang="zh-CN" altLang="en-US" dirty="0"/>
              <a:t>发件人调用 </a:t>
            </a:r>
            <a:r>
              <a:rPr lang="en-US" altLang="zh-CN" dirty="0"/>
              <a:t>PC </a:t>
            </a:r>
            <a:r>
              <a:rPr lang="zh-CN" altLang="en-US" dirty="0"/>
              <a:t>机中的用户代理撰写和编辑要发送的邮件。</a:t>
            </a:r>
          </a:p>
          <a:p>
            <a:pPr eaLnBrk="1" hangingPunct="1">
              <a:lnSpc>
                <a:spcPct val="90000"/>
              </a:lnSpc>
              <a:buFont typeface="Wingdings" pitchFamily="2" charset="2"/>
              <a:buNone/>
            </a:pPr>
            <a:r>
              <a:rPr lang="zh-CN" altLang="en-US" dirty="0">
                <a:sym typeface="Wingdings" pitchFamily="2" charset="2"/>
              </a:rPr>
              <a:t></a:t>
            </a:r>
            <a:r>
              <a:rPr lang="zh-CN" altLang="en-US" dirty="0"/>
              <a:t> 发件人的用户代理把邮件用 </a:t>
            </a:r>
            <a:r>
              <a:rPr lang="en-US" altLang="zh-CN" dirty="0"/>
              <a:t>SMTP </a:t>
            </a:r>
            <a:r>
              <a:rPr lang="zh-CN" altLang="en-US" dirty="0"/>
              <a:t>协议发给发送方邮件服务器，</a:t>
            </a:r>
          </a:p>
          <a:p>
            <a:pPr eaLnBrk="1" hangingPunct="1">
              <a:lnSpc>
                <a:spcPct val="90000"/>
              </a:lnSpc>
              <a:buFont typeface="Wingdings" pitchFamily="2" charset="2"/>
              <a:buNone/>
            </a:pPr>
            <a:r>
              <a:rPr lang="zh-CN" altLang="en-US" dirty="0">
                <a:sym typeface="Wingdings" pitchFamily="2" charset="2"/>
              </a:rPr>
              <a:t></a:t>
            </a:r>
            <a:r>
              <a:rPr lang="zh-CN" altLang="en-US" dirty="0"/>
              <a:t> </a:t>
            </a:r>
            <a:r>
              <a:rPr lang="en-US" altLang="zh-CN" dirty="0"/>
              <a:t>SMTP </a:t>
            </a:r>
            <a:r>
              <a:rPr lang="zh-CN" altLang="en-US" dirty="0"/>
              <a:t>服务器把邮件临时存放在邮件缓存队列中，等待发送。</a:t>
            </a:r>
          </a:p>
          <a:p>
            <a:pPr eaLnBrk="1" hangingPunct="1">
              <a:lnSpc>
                <a:spcPct val="90000"/>
              </a:lnSpc>
              <a:buFont typeface="Wingdings" pitchFamily="2" charset="2"/>
              <a:buNone/>
            </a:pPr>
            <a:r>
              <a:rPr lang="zh-CN" altLang="en-US" dirty="0">
                <a:sym typeface="Wingdings" pitchFamily="2" charset="2"/>
              </a:rPr>
              <a:t></a:t>
            </a:r>
            <a:r>
              <a:rPr lang="zh-CN" altLang="en-US" dirty="0"/>
              <a:t> 发送方邮件服务器的 </a:t>
            </a:r>
            <a:r>
              <a:rPr lang="en-US" altLang="zh-CN" dirty="0"/>
              <a:t>SMTP </a:t>
            </a:r>
            <a:r>
              <a:rPr lang="zh-CN" altLang="en-US" dirty="0"/>
              <a:t>客户与接收方邮件服务器的 </a:t>
            </a:r>
            <a:r>
              <a:rPr lang="en-US" altLang="zh-CN" dirty="0"/>
              <a:t>SMTP </a:t>
            </a:r>
            <a:r>
              <a:rPr lang="zh-CN" altLang="en-US" dirty="0"/>
              <a:t>服务器建立 </a:t>
            </a:r>
            <a:r>
              <a:rPr lang="en-US" altLang="zh-CN" dirty="0"/>
              <a:t>TCP </a:t>
            </a:r>
            <a:r>
              <a:rPr lang="zh-CN" altLang="en-US" dirty="0"/>
              <a:t>连接，然后就把邮件缓存队列中的邮件依次发送出去。   </a:t>
            </a:r>
          </a:p>
        </p:txBody>
      </p:sp>
    </p:spTree>
    <p:extLst>
      <p:ext uri="{BB962C8B-B14F-4D97-AF65-F5344CB8AC3E}">
        <p14:creationId xmlns:p14="http://schemas.microsoft.com/office/powerpoint/2010/main" val="40969091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r>
              <a:rPr lang="zh-CN" altLang="en-US" sz="3600" b="1">
                <a:latin typeface="黑体" pitchFamily="49" charset="-122"/>
              </a:rPr>
              <a:t>发送和接收电子邮件的几个重要步骤</a:t>
            </a:r>
          </a:p>
        </p:txBody>
      </p:sp>
      <p:sp>
        <p:nvSpPr>
          <p:cNvPr id="92163" name="Rectangle 3"/>
          <p:cNvSpPr>
            <a:spLocks noGrp="1" noRot="1" noChangeArrowheads="1"/>
          </p:cNvSpPr>
          <p:nvPr>
            <p:ph type="body" idx="1"/>
          </p:nvPr>
        </p:nvSpPr>
        <p:spPr/>
        <p:txBody>
          <a:bodyPr/>
          <a:lstStyle/>
          <a:p>
            <a:pPr eaLnBrk="1" hangingPunct="1">
              <a:buFont typeface="Wingdings" pitchFamily="2" charset="2"/>
              <a:buNone/>
            </a:pPr>
            <a:r>
              <a:rPr lang="en-US" altLang="zh-CN">
                <a:sym typeface="Wingdings" pitchFamily="2" charset="2"/>
              </a:rPr>
              <a:t> </a:t>
            </a:r>
            <a:r>
              <a:rPr lang="zh-CN" altLang="en-US"/>
              <a:t>运行在接收方邮件服务器中的</a:t>
            </a:r>
            <a:r>
              <a:rPr lang="en-US" altLang="zh-CN"/>
              <a:t>SMTP</a:t>
            </a:r>
            <a:r>
              <a:rPr lang="zh-CN" altLang="en-US"/>
              <a:t>服务器进 程收到邮件后，把邮件放入收件人的用户邮箱中，等待收件人进行读取。 </a:t>
            </a:r>
          </a:p>
          <a:p>
            <a:pPr eaLnBrk="1" hangingPunct="1">
              <a:buFont typeface="Wingdings" pitchFamily="2" charset="2"/>
              <a:buNone/>
            </a:pPr>
            <a:r>
              <a:rPr lang="zh-CN" altLang="en-US">
                <a:sym typeface="Wingdings" pitchFamily="2" charset="2"/>
              </a:rPr>
              <a:t> </a:t>
            </a:r>
            <a:r>
              <a:rPr lang="zh-CN" altLang="en-US"/>
              <a:t>收件人在打算收信时，就运行 </a:t>
            </a:r>
            <a:r>
              <a:rPr lang="en-US" altLang="zh-CN"/>
              <a:t>PC </a:t>
            </a:r>
            <a:r>
              <a:rPr lang="zh-CN" altLang="en-US"/>
              <a:t>机中的用户代理，使用 </a:t>
            </a:r>
            <a:r>
              <a:rPr lang="en-US" altLang="zh-CN"/>
              <a:t>POP3</a:t>
            </a:r>
            <a:r>
              <a:rPr lang="zh-CN" altLang="en-US"/>
              <a:t>（或 </a:t>
            </a:r>
            <a:r>
              <a:rPr lang="en-US" altLang="zh-CN"/>
              <a:t>IMAP</a:t>
            </a:r>
            <a:r>
              <a:rPr lang="zh-CN" altLang="en-US"/>
              <a:t>）协议读取发送给自己的邮件。</a:t>
            </a:r>
          </a:p>
          <a:p>
            <a:pPr eaLnBrk="1" hangingPunct="1"/>
            <a:r>
              <a:rPr lang="zh-CN" altLang="en-US"/>
              <a:t>请注意，</a:t>
            </a:r>
            <a:r>
              <a:rPr lang="en-US" altLang="zh-CN"/>
              <a:t>POP3 </a:t>
            </a:r>
            <a:r>
              <a:rPr lang="zh-CN" altLang="en-US"/>
              <a:t>服务器和 </a:t>
            </a:r>
            <a:r>
              <a:rPr lang="en-US" altLang="zh-CN"/>
              <a:t>POP3 </a:t>
            </a:r>
            <a:r>
              <a:rPr lang="zh-CN" altLang="en-US"/>
              <a:t>客户之间的通信是由 </a:t>
            </a:r>
            <a:r>
              <a:rPr lang="en-US" altLang="zh-CN"/>
              <a:t>POP3 </a:t>
            </a:r>
            <a:r>
              <a:rPr lang="zh-CN" altLang="en-US"/>
              <a:t>客户发起的。 </a:t>
            </a:r>
          </a:p>
        </p:txBody>
      </p:sp>
    </p:spTree>
    <p:extLst>
      <p:ext uri="{BB962C8B-B14F-4D97-AF65-F5344CB8AC3E}">
        <p14:creationId xmlns:p14="http://schemas.microsoft.com/office/powerpoint/2010/main" val="4002525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a:xfrm>
            <a:off x="1619250" y="333375"/>
            <a:ext cx="5618163" cy="839788"/>
          </a:xfrm>
        </p:spPr>
        <p:txBody>
          <a:bodyPr/>
          <a:lstStyle/>
          <a:p>
            <a:pPr eaLnBrk="1" hangingPunct="1"/>
            <a:r>
              <a:rPr lang="zh-CN" altLang="en-US">
                <a:ea typeface="华文新魏" pitchFamily="2" charset="-122"/>
              </a:rPr>
              <a:t>电子邮件的组成</a:t>
            </a:r>
          </a:p>
        </p:txBody>
      </p:sp>
      <p:sp>
        <p:nvSpPr>
          <p:cNvPr id="93187" name="Rectangle 3"/>
          <p:cNvSpPr>
            <a:spLocks noGrp="1" noRot="1" noChangeArrowheads="1"/>
          </p:cNvSpPr>
          <p:nvPr>
            <p:ph type="body" idx="1"/>
          </p:nvPr>
        </p:nvSpPr>
        <p:spPr>
          <a:xfrm>
            <a:off x="611188" y="1557338"/>
            <a:ext cx="8351837" cy="4537075"/>
          </a:xfrm>
        </p:spPr>
        <p:txBody>
          <a:bodyPr/>
          <a:lstStyle/>
          <a:p>
            <a:pPr eaLnBrk="1" hangingPunct="1"/>
            <a:r>
              <a:rPr lang="zh-CN" altLang="en-US" sz="2800"/>
              <a:t>电子邮件由</a:t>
            </a:r>
            <a:r>
              <a:rPr lang="zh-CN" altLang="en-US" sz="2800">
                <a:solidFill>
                  <a:schemeClr val="hlink"/>
                </a:solidFill>
              </a:rPr>
              <a:t>信封</a:t>
            </a:r>
            <a:r>
              <a:rPr lang="en-US" altLang="zh-CN" sz="2800"/>
              <a:t>(envelope)</a:t>
            </a:r>
            <a:r>
              <a:rPr lang="zh-CN" altLang="en-US" sz="2800"/>
              <a:t>和</a:t>
            </a:r>
            <a:r>
              <a:rPr lang="zh-CN" altLang="en-US" sz="2800">
                <a:solidFill>
                  <a:schemeClr val="hlink"/>
                </a:solidFill>
              </a:rPr>
              <a:t>内容</a:t>
            </a:r>
            <a:r>
              <a:rPr lang="en-US" altLang="zh-CN" sz="2800"/>
              <a:t>(content)</a:t>
            </a:r>
            <a:r>
              <a:rPr lang="zh-CN" altLang="en-US" sz="2800"/>
              <a:t>两部分组成。</a:t>
            </a:r>
          </a:p>
          <a:p>
            <a:pPr eaLnBrk="1" hangingPunct="1"/>
            <a:r>
              <a:rPr lang="zh-CN" altLang="en-US" sz="2800"/>
              <a:t>电子邮件的传输程序根据邮件信封上的信息来传送邮件。用户在从自己的邮箱中读取邮件时才能见到邮件的内容。</a:t>
            </a:r>
          </a:p>
          <a:p>
            <a:pPr eaLnBrk="1" hangingPunct="1"/>
            <a:r>
              <a:rPr lang="zh-CN" altLang="en-US" sz="2800"/>
              <a:t>在邮件的信封上，最重要的就是收件人的地址。</a:t>
            </a:r>
            <a:r>
              <a:rPr lang="zh-CN" altLang="en-US"/>
              <a:t> </a:t>
            </a:r>
            <a:r>
              <a:rPr lang="zh-CN" altLang="en-US" sz="2800"/>
              <a:t> </a:t>
            </a:r>
          </a:p>
        </p:txBody>
      </p:sp>
    </p:spTree>
    <p:extLst>
      <p:ext uri="{BB962C8B-B14F-4D97-AF65-F5344CB8AC3E}">
        <p14:creationId xmlns:p14="http://schemas.microsoft.com/office/powerpoint/2010/main" val="23724887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971550" y="2565400"/>
            <a:ext cx="7651750" cy="625475"/>
          </a:xfrm>
          <a:prstGeom prst="rect">
            <a:avLst/>
          </a:prstGeom>
          <a:solidFill>
            <a:srgbClr val="CCECFF"/>
          </a:solidFill>
          <a:ln w="9525">
            <a:solidFill>
              <a:schemeClr val="tx1"/>
            </a:solidFill>
            <a:miter lim="800000"/>
            <a:headEnd/>
            <a:tailEnd/>
          </a:ln>
        </p:spPr>
        <p:txBody>
          <a:bodyPr wrap="none" anchor="ctr"/>
          <a:lstStyle/>
          <a:p>
            <a:endParaRPr lang="zh-CN" altLang="en-US"/>
          </a:p>
        </p:txBody>
      </p:sp>
      <p:sp>
        <p:nvSpPr>
          <p:cNvPr id="94211" name="Rectangle 3"/>
          <p:cNvSpPr>
            <a:spLocks noGrp="1" noRot="1" noChangeArrowheads="1"/>
          </p:cNvSpPr>
          <p:nvPr>
            <p:ph type="title"/>
          </p:nvPr>
        </p:nvSpPr>
        <p:spPr>
          <a:xfrm>
            <a:off x="1979613" y="260350"/>
            <a:ext cx="5907087" cy="839788"/>
          </a:xfrm>
        </p:spPr>
        <p:txBody>
          <a:bodyPr/>
          <a:lstStyle/>
          <a:p>
            <a:pPr eaLnBrk="1" hangingPunct="1"/>
            <a:r>
              <a:rPr lang="zh-CN" altLang="en-US">
                <a:ea typeface="华文新魏" pitchFamily="2" charset="-122"/>
              </a:rPr>
              <a:t>电子邮件地址的格式</a:t>
            </a:r>
          </a:p>
        </p:txBody>
      </p:sp>
      <p:sp>
        <p:nvSpPr>
          <p:cNvPr id="94212" name="Rectangle 4"/>
          <p:cNvSpPr>
            <a:spLocks noGrp="1" noRot="1" noChangeArrowheads="1"/>
          </p:cNvSpPr>
          <p:nvPr>
            <p:ph type="body" idx="1"/>
          </p:nvPr>
        </p:nvSpPr>
        <p:spPr>
          <a:xfrm>
            <a:off x="539750" y="1557338"/>
            <a:ext cx="8351838" cy="4537075"/>
          </a:xfrm>
        </p:spPr>
        <p:txBody>
          <a:bodyPr/>
          <a:lstStyle/>
          <a:p>
            <a:pPr eaLnBrk="1" hangingPunct="1"/>
            <a:r>
              <a:rPr lang="en-US" altLang="zh-CN" sz="2800"/>
              <a:t>TCP/IP </a:t>
            </a:r>
            <a:r>
              <a:rPr lang="zh-CN" altLang="en-US" sz="2800"/>
              <a:t>体系的电子邮件系统规定电子邮件地址的格式如下：</a:t>
            </a:r>
          </a:p>
          <a:p>
            <a:pPr algn="ctr" eaLnBrk="1" hangingPunct="1">
              <a:spcBef>
                <a:spcPct val="45000"/>
              </a:spcBef>
              <a:spcAft>
                <a:spcPct val="45000"/>
              </a:spcAft>
              <a:buFont typeface="Wingdings" pitchFamily="2" charset="2"/>
              <a:buNone/>
            </a:pPr>
            <a:r>
              <a:rPr lang="zh-CN" altLang="en-US" sz="2800"/>
              <a:t> 收件人邮箱名</a:t>
            </a:r>
            <a:r>
              <a:rPr lang="en-US" altLang="zh-CN" sz="2800"/>
              <a:t>@</a:t>
            </a:r>
            <a:r>
              <a:rPr lang="zh-CN" altLang="en-US" sz="2800"/>
              <a:t>邮箱所在主机的域名</a:t>
            </a:r>
          </a:p>
          <a:p>
            <a:pPr algn="just" eaLnBrk="1" hangingPunct="1">
              <a:spcBef>
                <a:spcPct val="0"/>
              </a:spcBef>
              <a:spcAft>
                <a:spcPct val="25000"/>
              </a:spcAft>
            </a:pPr>
            <a:r>
              <a:rPr lang="zh-CN" altLang="en-US" sz="2800"/>
              <a:t>符号“</a:t>
            </a:r>
            <a:r>
              <a:rPr lang="en-US" altLang="zh-CN" sz="2800"/>
              <a:t>@”</a:t>
            </a:r>
            <a:r>
              <a:rPr lang="zh-CN" altLang="en-US" sz="2800"/>
              <a:t>读作“</a:t>
            </a:r>
            <a:r>
              <a:rPr lang="en-US" altLang="zh-CN" sz="2800"/>
              <a:t>at”</a:t>
            </a:r>
            <a:r>
              <a:rPr lang="zh-CN" altLang="en-US" sz="2800"/>
              <a:t>，表示“在”的意思。</a:t>
            </a:r>
            <a:r>
              <a:rPr lang="zh-CN" altLang="en-US"/>
              <a:t> </a:t>
            </a:r>
            <a:endParaRPr lang="zh-CN" altLang="en-US" sz="2800"/>
          </a:p>
          <a:p>
            <a:pPr algn="just" eaLnBrk="1" hangingPunct="1">
              <a:spcBef>
                <a:spcPct val="0"/>
              </a:spcBef>
              <a:spcAft>
                <a:spcPct val="45000"/>
              </a:spcAft>
            </a:pPr>
            <a:r>
              <a:rPr lang="zh-CN" altLang="en-US" sz="2800"/>
              <a:t> 例如，电子邮件地址 </a:t>
            </a:r>
            <a:r>
              <a:rPr lang="en-US" altLang="zh-CN" sz="2800">
                <a:hlinkClick r:id="rId3"/>
              </a:rPr>
              <a:t>maokeji@zjut.edu.cn</a:t>
            </a:r>
            <a:r>
              <a:rPr lang="en-US" altLang="zh-CN" sz="2800"/>
              <a:t> </a:t>
            </a:r>
          </a:p>
        </p:txBody>
      </p:sp>
      <p:grpSp>
        <p:nvGrpSpPr>
          <p:cNvPr id="2" name="Group 5"/>
          <p:cNvGrpSpPr>
            <a:grpSpLocks/>
          </p:cNvGrpSpPr>
          <p:nvPr/>
        </p:nvGrpSpPr>
        <p:grpSpPr bwMode="auto">
          <a:xfrm>
            <a:off x="5003800" y="4652963"/>
            <a:ext cx="3960813" cy="1728787"/>
            <a:chOff x="3152" y="2931"/>
            <a:chExt cx="2495" cy="1089"/>
          </a:xfrm>
        </p:grpSpPr>
        <p:sp>
          <p:nvSpPr>
            <p:cNvPr id="94219" name="Line 6"/>
            <p:cNvSpPr>
              <a:spLocks noChangeShapeType="1"/>
            </p:cNvSpPr>
            <p:nvPr/>
          </p:nvSpPr>
          <p:spPr bwMode="auto">
            <a:xfrm>
              <a:off x="3696" y="2931"/>
              <a:ext cx="1543"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4220" name="Group 7"/>
            <p:cNvGrpSpPr>
              <a:grpSpLocks/>
            </p:cNvGrpSpPr>
            <p:nvPr/>
          </p:nvGrpSpPr>
          <p:grpSpPr bwMode="auto">
            <a:xfrm>
              <a:off x="3152" y="3339"/>
              <a:ext cx="2495" cy="681"/>
              <a:chOff x="3152" y="3339"/>
              <a:chExt cx="2495" cy="681"/>
            </a:xfrm>
          </p:grpSpPr>
          <p:sp>
            <p:nvSpPr>
              <p:cNvPr id="94221" name="AutoShape 8"/>
              <p:cNvSpPr>
                <a:spLocks noChangeArrowheads="1"/>
              </p:cNvSpPr>
              <p:nvPr/>
            </p:nvSpPr>
            <p:spPr bwMode="auto">
              <a:xfrm>
                <a:off x="3152" y="3339"/>
                <a:ext cx="2404" cy="681"/>
              </a:xfrm>
              <a:prstGeom prst="wedgeRoundRectCallout">
                <a:avLst>
                  <a:gd name="adj1" fmla="val 167"/>
                  <a:gd name="adj2" fmla="val -108148"/>
                  <a:gd name="adj3" fmla="val 16667"/>
                </a:avLst>
              </a:prstGeom>
              <a:solidFill>
                <a:srgbClr val="FFFF99"/>
              </a:solidFill>
              <a:ln w="9525">
                <a:solidFill>
                  <a:schemeClr val="tx1"/>
                </a:solidFill>
                <a:miter lim="800000"/>
                <a:headEnd/>
                <a:tailEnd/>
              </a:ln>
            </p:spPr>
            <p:txBody>
              <a:bodyPr/>
              <a:lstStyle/>
              <a:p>
                <a:endParaRPr lang="zh-CN" altLang="zh-CN" sz="2800"/>
              </a:p>
            </p:txBody>
          </p:sp>
          <p:sp>
            <p:nvSpPr>
              <p:cNvPr id="94222" name="Text Box 9"/>
              <p:cNvSpPr txBox="1">
                <a:spLocks noChangeArrowheads="1"/>
              </p:cNvSpPr>
              <p:nvPr/>
            </p:nvSpPr>
            <p:spPr bwMode="auto">
              <a:xfrm>
                <a:off x="3179" y="3386"/>
                <a:ext cx="24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800">
                    <a:solidFill>
                      <a:srgbClr val="333399"/>
                    </a:solidFill>
                    <a:latin typeface="黑体" pitchFamily="49" charset="-122"/>
                    <a:ea typeface="黑体" pitchFamily="49" charset="-122"/>
                  </a:rPr>
                  <a:t>邮箱所在的主机的域名</a:t>
                </a:r>
              </a:p>
              <a:p>
                <a:pPr eaLnBrk="1" hangingPunct="1"/>
                <a:r>
                  <a:rPr lang="zh-CN" altLang="en-US" sz="2800">
                    <a:solidFill>
                      <a:srgbClr val="333399"/>
                    </a:solidFill>
                    <a:latin typeface="黑体" pitchFamily="49" charset="-122"/>
                    <a:ea typeface="黑体" pitchFamily="49" charset="-122"/>
                  </a:rPr>
                  <a:t>在全世界必须是唯一的 </a:t>
                </a:r>
              </a:p>
            </p:txBody>
          </p:sp>
        </p:grpSp>
      </p:grpSp>
      <p:grpSp>
        <p:nvGrpSpPr>
          <p:cNvPr id="4" name="Group 10"/>
          <p:cNvGrpSpPr>
            <a:grpSpLocks/>
          </p:cNvGrpSpPr>
          <p:nvPr/>
        </p:nvGrpSpPr>
        <p:grpSpPr bwMode="auto">
          <a:xfrm>
            <a:off x="865188" y="4652963"/>
            <a:ext cx="4643437" cy="1728787"/>
            <a:chOff x="545" y="2931"/>
            <a:chExt cx="2925" cy="1089"/>
          </a:xfrm>
        </p:grpSpPr>
        <p:sp>
          <p:nvSpPr>
            <p:cNvPr id="94215" name="Line 11"/>
            <p:cNvSpPr>
              <a:spLocks noChangeShapeType="1"/>
            </p:cNvSpPr>
            <p:nvPr/>
          </p:nvSpPr>
          <p:spPr bwMode="auto">
            <a:xfrm>
              <a:off x="2699" y="2931"/>
              <a:ext cx="771"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4216" name="Group 12"/>
            <p:cNvGrpSpPr>
              <a:grpSpLocks/>
            </p:cNvGrpSpPr>
            <p:nvPr/>
          </p:nvGrpSpPr>
          <p:grpSpPr bwMode="auto">
            <a:xfrm>
              <a:off x="545" y="3339"/>
              <a:ext cx="2290" cy="681"/>
              <a:chOff x="545" y="3339"/>
              <a:chExt cx="2290" cy="681"/>
            </a:xfrm>
          </p:grpSpPr>
          <p:sp>
            <p:nvSpPr>
              <p:cNvPr id="94217" name="AutoShape 13"/>
              <p:cNvSpPr>
                <a:spLocks noChangeArrowheads="1"/>
              </p:cNvSpPr>
              <p:nvPr/>
            </p:nvSpPr>
            <p:spPr bwMode="auto">
              <a:xfrm>
                <a:off x="545" y="3339"/>
                <a:ext cx="2223" cy="681"/>
              </a:xfrm>
              <a:prstGeom prst="wedgeRoundRectCallout">
                <a:avLst>
                  <a:gd name="adj1" fmla="val 63764"/>
                  <a:gd name="adj2" fmla="val -108148"/>
                  <a:gd name="adj3" fmla="val 16667"/>
                </a:avLst>
              </a:prstGeom>
              <a:solidFill>
                <a:srgbClr val="FFFF99"/>
              </a:solidFill>
              <a:ln w="9525">
                <a:solidFill>
                  <a:schemeClr val="tx1"/>
                </a:solidFill>
                <a:miter lim="800000"/>
                <a:headEnd/>
                <a:tailEnd/>
              </a:ln>
            </p:spPr>
            <p:txBody>
              <a:bodyPr/>
              <a:lstStyle/>
              <a:p>
                <a:endParaRPr lang="zh-CN" altLang="zh-CN" sz="2800"/>
              </a:p>
            </p:txBody>
          </p:sp>
          <p:sp>
            <p:nvSpPr>
              <p:cNvPr id="94218" name="Text Box 14"/>
              <p:cNvSpPr txBox="1">
                <a:spLocks noChangeArrowheads="1"/>
              </p:cNvSpPr>
              <p:nvPr/>
            </p:nvSpPr>
            <p:spPr bwMode="auto">
              <a:xfrm>
                <a:off x="591" y="3385"/>
                <a:ext cx="22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800">
                    <a:solidFill>
                      <a:srgbClr val="333399"/>
                    </a:solidFill>
                    <a:latin typeface="黑体" pitchFamily="49" charset="-122"/>
                    <a:ea typeface="黑体" pitchFamily="49" charset="-122"/>
                  </a:rPr>
                  <a:t>这个用户名在该域名</a:t>
                </a:r>
              </a:p>
              <a:p>
                <a:pPr eaLnBrk="1" hangingPunct="1"/>
                <a:r>
                  <a:rPr lang="zh-CN" altLang="en-US" sz="2800">
                    <a:solidFill>
                      <a:srgbClr val="333399"/>
                    </a:solidFill>
                    <a:latin typeface="黑体" pitchFamily="49" charset="-122"/>
                    <a:ea typeface="黑体" pitchFamily="49" charset="-122"/>
                  </a:rPr>
                  <a:t>的范围内是唯一的。 </a:t>
                </a:r>
              </a:p>
            </p:txBody>
          </p:sp>
        </p:grpSp>
      </p:grpSp>
    </p:spTree>
    <p:extLst>
      <p:ext uri="{BB962C8B-B14F-4D97-AF65-F5344CB8AC3E}">
        <p14:creationId xmlns:p14="http://schemas.microsoft.com/office/powerpoint/2010/main" val="4031228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a:xfrm>
            <a:off x="395288" y="285750"/>
            <a:ext cx="8548687" cy="714375"/>
          </a:xfrm>
        </p:spPr>
        <p:txBody>
          <a:bodyPr>
            <a:normAutofit fontScale="90000"/>
          </a:bodyPr>
          <a:lstStyle/>
          <a:p>
            <a:pPr eaLnBrk="1" hangingPunct="1"/>
            <a:r>
              <a:rPr lang="zh-CN" altLang="en-US">
                <a:latin typeface="华文新魏" pitchFamily="2" charset="-122"/>
                <a:ea typeface="华文新魏" pitchFamily="2" charset="-122"/>
              </a:rPr>
              <a:t>邮件内容的首部 </a:t>
            </a:r>
          </a:p>
        </p:txBody>
      </p:sp>
      <p:sp>
        <p:nvSpPr>
          <p:cNvPr id="95235" name="Rectangle 3"/>
          <p:cNvSpPr>
            <a:spLocks noGrp="1" noRot="1" noChangeArrowheads="1"/>
          </p:cNvSpPr>
          <p:nvPr>
            <p:ph type="body" idx="1"/>
          </p:nvPr>
        </p:nvSpPr>
        <p:spPr>
          <a:xfrm>
            <a:off x="395288" y="1484313"/>
            <a:ext cx="8459787" cy="5016500"/>
          </a:xfrm>
        </p:spPr>
        <p:txBody>
          <a:bodyPr/>
          <a:lstStyle/>
          <a:p>
            <a:pPr marL="609600" indent="-609600" eaLnBrk="1" hangingPunct="1"/>
            <a:r>
              <a:rPr lang="en-US" altLang="zh-CN" sz="2800"/>
              <a:t>“To:”</a:t>
            </a:r>
            <a:r>
              <a:rPr lang="zh-CN" altLang="en-US" sz="2800"/>
              <a:t>后面填入一个或多个收件人的电子邮件地址。用户只需打开地址簿，点击收件人名字，收件人的电子邮件地址就会自动地填入到合适的位置上。</a:t>
            </a:r>
          </a:p>
          <a:p>
            <a:pPr marL="609600" indent="-609600" eaLnBrk="1" hangingPunct="1"/>
            <a:r>
              <a:rPr lang="zh-CN" altLang="en-US" sz="2800"/>
              <a:t>“</a:t>
            </a:r>
            <a:r>
              <a:rPr lang="en-US" altLang="zh-CN" sz="2800"/>
              <a:t>Subject:”</a:t>
            </a:r>
            <a:r>
              <a:rPr lang="zh-CN" altLang="en-US" sz="2800"/>
              <a:t>是邮件的主题。它反映了邮件的主要内容，便于用户查找邮件。</a:t>
            </a:r>
          </a:p>
          <a:p>
            <a:pPr marL="609600" indent="-609600" eaLnBrk="1" hangingPunct="1"/>
            <a:r>
              <a:rPr lang="zh-CN" altLang="en-US" sz="2800"/>
              <a:t>抄送 “</a:t>
            </a:r>
            <a:r>
              <a:rPr lang="en-US" altLang="zh-CN" sz="2800"/>
              <a:t>Cc:” </a:t>
            </a:r>
            <a:r>
              <a:rPr lang="zh-CN" altLang="en-US" sz="2800"/>
              <a:t>表示应给某某人发送一个邮件副本。</a:t>
            </a:r>
          </a:p>
          <a:p>
            <a:pPr marL="609600" indent="-609600" eaLnBrk="1" hangingPunct="1"/>
            <a:r>
              <a:rPr lang="zh-CN" altLang="en-US" sz="2800"/>
              <a:t>“</a:t>
            </a:r>
            <a:r>
              <a:rPr lang="en-US" altLang="zh-CN" sz="2800"/>
              <a:t>From” </a:t>
            </a:r>
            <a:r>
              <a:rPr lang="zh-CN" altLang="en-US" sz="2800"/>
              <a:t>和 “</a:t>
            </a:r>
            <a:r>
              <a:rPr lang="en-US" altLang="zh-CN" sz="2800"/>
              <a:t>Date” </a:t>
            </a:r>
            <a:r>
              <a:rPr lang="zh-CN" altLang="en-US" sz="2800"/>
              <a:t>表示发信人的电子邮件地址和发信日期。“</a:t>
            </a:r>
            <a:r>
              <a:rPr lang="en-US" altLang="zh-CN" sz="2800"/>
              <a:t>Reply-To” </a:t>
            </a:r>
            <a:r>
              <a:rPr lang="zh-CN" altLang="en-US" sz="2800"/>
              <a:t>是对方回信所用的地址。  </a:t>
            </a:r>
            <a:r>
              <a:rPr lang="zh-CN" altLang="en-US" sz="3600"/>
              <a:t> </a:t>
            </a:r>
          </a:p>
        </p:txBody>
      </p:sp>
    </p:spTree>
    <p:extLst>
      <p:ext uri="{BB962C8B-B14F-4D97-AF65-F5344CB8AC3E}">
        <p14:creationId xmlns:p14="http://schemas.microsoft.com/office/powerpoint/2010/main" val="29283911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a:t>搜索引擎</a:t>
            </a:r>
          </a:p>
        </p:txBody>
      </p:sp>
      <p:sp>
        <p:nvSpPr>
          <p:cNvPr id="96259" name="Text Box 4"/>
          <p:cNvSpPr txBox="1">
            <a:spLocks noChangeArrowheads="1"/>
          </p:cNvSpPr>
          <p:nvPr/>
        </p:nvSpPr>
        <p:spPr bwMode="auto">
          <a:xfrm>
            <a:off x="900113" y="1557338"/>
            <a:ext cx="781526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lnSpc>
                <a:spcPct val="135000"/>
              </a:lnSpc>
              <a:buFontTx/>
              <a:buChar char="•"/>
            </a:pPr>
            <a:r>
              <a:rPr lang="zh-CN" altLang="en-US" sz="2800" b="1"/>
              <a:t>全文搜索引擎（</a:t>
            </a:r>
            <a:r>
              <a:rPr lang="en-US" altLang="zh-CN" sz="2800" b="1"/>
              <a:t>Full Text Search Engine</a:t>
            </a:r>
            <a:r>
              <a:rPr lang="zh-CN" altLang="en-US" sz="2800" b="1"/>
              <a:t>）</a:t>
            </a:r>
          </a:p>
          <a:p>
            <a:pPr algn="l" eaLnBrk="1" hangingPunct="1">
              <a:lnSpc>
                <a:spcPct val="135000"/>
              </a:lnSpc>
              <a:buFontTx/>
              <a:buChar char="•"/>
            </a:pPr>
            <a:r>
              <a:rPr lang="zh-CN" altLang="en-US" sz="2800" b="1"/>
              <a:t>目录索引类搜索引擎（</a:t>
            </a:r>
            <a:r>
              <a:rPr lang="en-US" altLang="zh-CN" sz="2800" b="1"/>
              <a:t>Search Index/Directory</a:t>
            </a:r>
            <a:r>
              <a:rPr lang="zh-CN" altLang="en-US" sz="2800" b="1"/>
              <a:t>）</a:t>
            </a:r>
          </a:p>
          <a:p>
            <a:pPr algn="l" eaLnBrk="1" hangingPunct="1">
              <a:lnSpc>
                <a:spcPct val="135000"/>
              </a:lnSpc>
              <a:buFontTx/>
              <a:buChar char="•"/>
            </a:pPr>
            <a:r>
              <a:rPr lang="zh-CN" altLang="en-US" sz="2800" b="1"/>
              <a:t>元搜索引擎（</a:t>
            </a:r>
            <a:r>
              <a:rPr lang="en-US" altLang="zh-CN" sz="2800" b="1"/>
              <a:t>Meta Search Engine</a:t>
            </a:r>
            <a:r>
              <a:rPr lang="zh-CN" altLang="en-US" sz="2800" b="1"/>
              <a:t>）</a:t>
            </a:r>
            <a:endParaRPr lang="zh-CN" altLang="en-US" sz="2800" b="1">
              <a:solidFill>
                <a:srgbClr val="336600"/>
              </a:solidFill>
              <a:latin typeface="Arial" pitchFamily="34" charset="0"/>
            </a:endParaRPr>
          </a:p>
        </p:txBody>
      </p:sp>
    </p:spTree>
    <p:extLst>
      <p:ext uri="{BB962C8B-B14F-4D97-AF65-F5344CB8AC3E}">
        <p14:creationId xmlns:p14="http://schemas.microsoft.com/office/powerpoint/2010/main" val="3057456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a:solidFill>
                  <a:schemeClr val="tx1"/>
                </a:solidFill>
              </a:rPr>
              <a:t>全文搜索引擎</a:t>
            </a:r>
          </a:p>
        </p:txBody>
      </p:sp>
      <p:sp>
        <p:nvSpPr>
          <p:cNvPr id="97283" name="Rectangle 3"/>
          <p:cNvSpPr>
            <a:spLocks noGrp="1" noChangeArrowheads="1"/>
          </p:cNvSpPr>
          <p:nvPr>
            <p:ph type="body" idx="1"/>
          </p:nvPr>
        </p:nvSpPr>
        <p:spPr/>
        <p:txBody>
          <a:bodyPr/>
          <a:lstStyle/>
          <a:p>
            <a:r>
              <a:rPr lang="zh-CN" altLang="en-US"/>
              <a:t>一种对网站的信息（以网页文字为主）进行全面检索的搜索引擎工具 </a:t>
            </a:r>
          </a:p>
          <a:p>
            <a:r>
              <a:rPr lang="zh-CN" altLang="en-US"/>
              <a:t>如百度</a:t>
            </a:r>
          </a:p>
          <a:p>
            <a:r>
              <a:rPr lang="zh-CN" altLang="en-US"/>
              <a:t>真正意义上的搜索引擎，具有信息更新快，查询全面充分等优点 </a:t>
            </a:r>
          </a:p>
        </p:txBody>
      </p:sp>
    </p:spTree>
    <p:extLst>
      <p:ext uri="{BB962C8B-B14F-4D97-AF65-F5344CB8AC3E}">
        <p14:creationId xmlns:p14="http://schemas.microsoft.com/office/powerpoint/2010/main" val="2057008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a:solidFill>
                  <a:schemeClr val="tx1"/>
                </a:solidFill>
              </a:rPr>
              <a:t>目录索引类搜索引擎</a:t>
            </a:r>
          </a:p>
        </p:txBody>
      </p:sp>
      <p:sp>
        <p:nvSpPr>
          <p:cNvPr id="98307" name="Rectangle 3"/>
          <p:cNvSpPr>
            <a:spLocks noGrp="1" noChangeArrowheads="1"/>
          </p:cNvSpPr>
          <p:nvPr>
            <p:ph type="body" idx="1"/>
          </p:nvPr>
        </p:nvSpPr>
        <p:spPr/>
        <p:txBody>
          <a:bodyPr/>
          <a:lstStyle/>
          <a:p>
            <a:r>
              <a:rPr lang="zh-CN" altLang="en-US"/>
              <a:t>在严格意义上算不上是真正的搜索引擎 </a:t>
            </a:r>
          </a:p>
          <a:p>
            <a:r>
              <a:rPr lang="zh-CN" altLang="en-US"/>
              <a:t>按目录分类的网站链接列表 </a:t>
            </a:r>
          </a:p>
          <a:p>
            <a:r>
              <a:rPr lang="zh-CN" altLang="en-US"/>
              <a:t>仅靠分类目录也可找到需要的信息 </a:t>
            </a:r>
          </a:p>
          <a:p>
            <a:r>
              <a:rPr lang="zh-CN" altLang="en-US"/>
              <a:t>以雅虎为代表 </a:t>
            </a:r>
          </a:p>
          <a:p>
            <a:r>
              <a:rPr lang="zh-CN" altLang="en-US"/>
              <a:t>缺点是网站收录</a:t>
            </a:r>
            <a:r>
              <a:rPr lang="en-US" altLang="zh-CN"/>
              <a:t>/</a:t>
            </a:r>
            <a:r>
              <a:rPr lang="zh-CN" altLang="en-US"/>
              <a:t>更新都要靠人工维护 </a:t>
            </a:r>
          </a:p>
        </p:txBody>
      </p:sp>
    </p:spTree>
    <p:extLst>
      <p:ext uri="{BB962C8B-B14F-4D97-AF65-F5344CB8AC3E}">
        <p14:creationId xmlns:p14="http://schemas.microsoft.com/office/powerpoint/2010/main" val="43374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网络连接方式划分</a:t>
            </a:r>
          </a:p>
        </p:txBody>
      </p:sp>
      <p:sp>
        <p:nvSpPr>
          <p:cNvPr id="3" name="内容占位符 2"/>
          <p:cNvSpPr>
            <a:spLocks noGrp="1"/>
          </p:cNvSpPr>
          <p:nvPr>
            <p:ph idx="1"/>
          </p:nvPr>
        </p:nvSpPr>
        <p:spPr/>
        <p:txBody>
          <a:bodyPr>
            <a:normAutofit lnSpcReduction="10000"/>
          </a:bodyPr>
          <a:lstStyle/>
          <a:p>
            <a:pPr lvl="0" eaLnBrk="0" fontAlgn="base" hangingPunct="0">
              <a:spcBef>
                <a:spcPts val="0"/>
              </a:spcBef>
              <a:spcAft>
                <a:spcPts val="1200"/>
              </a:spcAft>
              <a:buClr>
                <a:srgbClr val="C00000"/>
              </a:buClr>
              <a:buSzPct val="95000"/>
              <a:buFont typeface="Wingdings" pitchFamily="2" charset="2"/>
              <a:buChar char="l"/>
              <a:defRPr/>
            </a:pPr>
            <a:r>
              <a:rPr lang="zh-CN" altLang="en-US" sz="2800" b="1" kern="0" dirty="0">
                <a:solidFill>
                  <a:srgbClr val="FF0000"/>
                </a:solidFill>
                <a:latin typeface="Tahoma"/>
                <a:ea typeface="楷体_GB2312" pitchFamily="49" charset="-122"/>
              </a:rPr>
              <a:t>点对点通信（</a:t>
            </a:r>
            <a:r>
              <a:rPr lang="en-US" altLang="zh-CN" sz="2800" b="1" kern="0" dirty="0">
                <a:solidFill>
                  <a:srgbClr val="FF0000"/>
                </a:solidFill>
                <a:latin typeface="Tahoma"/>
                <a:ea typeface="楷体_GB2312" pitchFamily="49" charset="-122"/>
              </a:rPr>
              <a:t>Point-to-Point</a:t>
            </a:r>
            <a:r>
              <a:rPr lang="zh-CN" altLang="en-US" sz="2800" b="1" kern="0" dirty="0">
                <a:solidFill>
                  <a:srgbClr val="FF0000"/>
                </a:solidFill>
                <a:latin typeface="Tahoma"/>
                <a:ea typeface="楷体_GB2312" pitchFamily="49" charset="-122"/>
              </a:rPr>
              <a:t>）：一对一关系</a:t>
            </a:r>
            <a:endParaRPr lang="en-US" altLang="zh-CN" sz="2800" b="1" kern="0" dirty="0">
              <a:solidFill>
                <a:srgbClr val="FF0000"/>
              </a:solidFill>
              <a:latin typeface="Tahoma"/>
              <a:ea typeface="楷体_GB2312" pitchFamily="49" charset="-122"/>
            </a:endParaRPr>
          </a:p>
          <a:p>
            <a:pPr marL="800100" lvl="1" indent="-342900" eaLnBrk="0" fontAlgn="base" hangingPunct="0">
              <a:spcBef>
                <a:spcPts val="0"/>
              </a:spcBef>
              <a:spcAft>
                <a:spcPts val="600"/>
              </a:spcAft>
              <a:buClr>
                <a:srgbClr val="000000"/>
              </a:buClr>
              <a:buSzPct val="90000"/>
              <a:buFont typeface="Wingdings" pitchFamily="2" charset="2"/>
              <a:buChar char="n"/>
              <a:defRPr/>
            </a:pPr>
            <a:r>
              <a:rPr lang="zh-CN" altLang="en-US" sz="2400" kern="0" dirty="0">
                <a:solidFill>
                  <a:srgbClr val="000000"/>
                </a:solidFill>
                <a:latin typeface="黑体"/>
                <a:ea typeface="黑体"/>
              </a:rPr>
              <a:t>一条线路连接一对主机；</a:t>
            </a:r>
            <a:endParaRPr lang="en-US" altLang="zh-CN" sz="2400" kern="0" dirty="0">
              <a:solidFill>
                <a:srgbClr val="000000"/>
              </a:solidFill>
              <a:latin typeface="黑体"/>
              <a:ea typeface="黑体"/>
            </a:endParaRPr>
          </a:p>
          <a:p>
            <a:pPr marL="800100" lvl="1" indent="-342900" eaLnBrk="0" fontAlgn="base" hangingPunct="0">
              <a:spcBef>
                <a:spcPts val="0"/>
              </a:spcBef>
              <a:spcAft>
                <a:spcPts val="600"/>
              </a:spcAft>
              <a:buClr>
                <a:srgbClr val="000000"/>
              </a:buClr>
              <a:buSzPct val="90000"/>
              <a:buFont typeface="Wingdings" pitchFamily="2" charset="2"/>
              <a:buChar char="n"/>
              <a:defRPr/>
            </a:pPr>
            <a:r>
              <a:rPr lang="zh-CN" altLang="en-US" sz="2400" kern="0" dirty="0">
                <a:solidFill>
                  <a:srgbClr val="000000"/>
                </a:solidFill>
                <a:latin typeface="黑体"/>
                <a:ea typeface="黑体"/>
              </a:rPr>
              <a:t>信息的传输采用存储转发</a:t>
            </a:r>
            <a:r>
              <a:rPr lang="en-US" altLang="zh-CN" sz="2400" kern="0" dirty="0">
                <a:solidFill>
                  <a:srgbClr val="000000"/>
                </a:solidFill>
                <a:latin typeface="黑体"/>
                <a:ea typeface="黑体"/>
              </a:rPr>
              <a:t>(store-forward)</a:t>
            </a:r>
            <a:r>
              <a:rPr lang="zh-CN" altLang="en-US" sz="2400" kern="0" dirty="0">
                <a:solidFill>
                  <a:srgbClr val="000000"/>
                </a:solidFill>
                <a:latin typeface="黑体"/>
                <a:ea typeface="黑体"/>
              </a:rPr>
              <a:t>方式；</a:t>
            </a:r>
            <a:endParaRPr lang="en-US" altLang="zh-CN" sz="2400" kern="0" dirty="0">
              <a:solidFill>
                <a:srgbClr val="000000"/>
              </a:solidFill>
              <a:latin typeface="黑体"/>
              <a:ea typeface="黑体"/>
            </a:endParaRPr>
          </a:p>
          <a:p>
            <a:pPr marL="800100" lvl="1" indent="-342900" eaLnBrk="0" fontAlgn="base" hangingPunct="0">
              <a:spcBef>
                <a:spcPts val="0"/>
              </a:spcBef>
              <a:spcAft>
                <a:spcPts val="600"/>
              </a:spcAft>
              <a:buClr>
                <a:srgbClr val="000000"/>
              </a:buClr>
              <a:buSzPct val="90000"/>
              <a:buFont typeface="Wingdings" pitchFamily="2" charset="2"/>
              <a:buChar char="n"/>
              <a:defRPr/>
            </a:pPr>
            <a:r>
              <a:rPr lang="zh-CN" altLang="en-US" sz="2400" kern="0" dirty="0">
                <a:solidFill>
                  <a:srgbClr val="000000"/>
                </a:solidFill>
                <a:latin typeface="黑体"/>
                <a:ea typeface="黑体"/>
              </a:rPr>
              <a:t>常见的拓扑：星型、树型、环型、网型等；</a:t>
            </a:r>
            <a:endParaRPr lang="en-US" altLang="zh-CN" sz="2400" kern="0" dirty="0">
              <a:solidFill>
                <a:srgbClr val="000000"/>
              </a:solidFill>
              <a:latin typeface="黑体"/>
              <a:ea typeface="黑体"/>
            </a:endParaRPr>
          </a:p>
          <a:p>
            <a:pPr lvl="0" eaLnBrk="0" fontAlgn="base" hangingPunct="0">
              <a:spcBef>
                <a:spcPts val="600"/>
              </a:spcBef>
              <a:spcAft>
                <a:spcPts val="1200"/>
              </a:spcAft>
              <a:buClr>
                <a:srgbClr val="C00000"/>
              </a:buClr>
              <a:buSzPct val="95000"/>
              <a:buFont typeface="Wingdings" pitchFamily="2" charset="2"/>
              <a:buChar char="l"/>
              <a:defRPr/>
            </a:pPr>
            <a:r>
              <a:rPr lang="zh-CN" altLang="en-US" sz="2800" b="1" kern="0" dirty="0">
                <a:solidFill>
                  <a:srgbClr val="FF0000"/>
                </a:solidFill>
                <a:latin typeface="Tahoma"/>
                <a:ea typeface="楷体_GB2312" pitchFamily="49" charset="-122"/>
              </a:rPr>
              <a:t>广播通信（</a:t>
            </a:r>
            <a:r>
              <a:rPr lang="en-US" altLang="zh-CN" sz="2800" b="1" kern="0" dirty="0">
                <a:solidFill>
                  <a:srgbClr val="FF0000"/>
                </a:solidFill>
                <a:latin typeface="Tahoma"/>
                <a:ea typeface="楷体_GB2312" pitchFamily="49" charset="-122"/>
              </a:rPr>
              <a:t>Broadcast</a:t>
            </a:r>
            <a:r>
              <a:rPr lang="zh-CN" altLang="en-US" sz="2800" b="1" kern="0" dirty="0">
                <a:solidFill>
                  <a:srgbClr val="FF0000"/>
                </a:solidFill>
                <a:latin typeface="Tahoma"/>
                <a:ea typeface="楷体_GB2312" pitchFamily="49" charset="-122"/>
              </a:rPr>
              <a:t>）：一对多关系</a:t>
            </a:r>
            <a:endParaRPr lang="en-US" altLang="zh-CN" sz="2800" b="1" kern="0" dirty="0">
              <a:solidFill>
                <a:srgbClr val="FF0000"/>
              </a:solidFill>
              <a:latin typeface="Tahoma"/>
              <a:ea typeface="楷体_GB2312" pitchFamily="49" charset="-122"/>
            </a:endParaRPr>
          </a:p>
          <a:p>
            <a:pPr marL="800100" lvl="1" indent="-342900" eaLnBrk="0" fontAlgn="base" hangingPunct="0">
              <a:spcBef>
                <a:spcPts val="0"/>
              </a:spcBef>
              <a:spcAft>
                <a:spcPts val="600"/>
              </a:spcAft>
              <a:buSzPct val="90000"/>
              <a:buFont typeface="Wingdings" pitchFamily="2" charset="2"/>
              <a:buChar char="n"/>
              <a:defRPr/>
            </a:pPr>
            <a:r>
              <a:rPr lang="zh-CN" altLang="en-US" sz="2400" kern="0" dirty="0">
                <a:solidFill>
                  <a:srgbClr val="000000"/>
                </a:solidFill>
                <a:latin typeface="黑体"/>
                <a:ea typeface="黑体"/>
              </a:rPr>
              <a:t>只有一条供所有节点共享的信道；</a:t>
            </a:r>
            <a:endParaRPr lang="en-US" altLang="zh-CN" sz="2400" kern="0" dirty="0">
              <a:solidFill>
                <a:srgbClr val="000000"/>
              </a:solidFill>
              <a:latin typeface="黑体"/>
              <a:ea typeface="黑体"/>
            </a:endParaRPr>
          </a:p>
          <a:p>
            <a:pPr marL="800100" lvl="1" indent="-342900" eaLnBrk="0" fontAlgn="base" hangingPunct="0">
              <a:spcBef>
                <a:spcPts val="0"/>
              </a:spcBef>
              <a:spcAft>
                <a:spcPts val="600"/>
              </a:spcAft>
              <a:buSzPct val="90000"/>
              <a:buFont typeface="Wingdings" pitchFamily="2" charset="2"/>
              <a:buChar char="n"/>
              <a:defRPr/>
            </a:pPr>
            <a:r>
              <a:rPr lang="zh-CN" altLang="en-US" sz="2400" kern="0" dirty="0">
                <a:solidFill>
                  <a:srgbClr val="000000"/>
                </a:solidFill>
                <a:latin typeface="黑体"/>
                <a:ea typeface="黑体"/>
              </a:rPr>
              <a:t>任一节点发出的报文可被其它所有节点接收；</a:t>
            </a:r>
            <a:endParaRPr lang="en-US" altLang="zh-CN" sz="2400" kern="0" dirty="0">
              <a:solidFill>
                <a:srgbClr val="000000"/>
              </a:solidFill>
              <a:latin typeface="黑体"/>
              <a:ea typeface="黑体"/>
            </a:endParaRPr>
          </a:p>
          <a:p>
            <a:pPr marL="800100" lvl="1" indent="-342900" eaLnBrk="0" fontAlgn="base" hangingPunct="0">
              <a:spcBef>
                <a:spcPts val="0"/>
              </a:spcBef>
              <a:spcAft>
                <a:spcPts val="600"/>
              </a:spcAft>
              <a:buSzPct val="90000"/>
              <a:buFont typeface="Wingdings" pitchFamily="2" charset="2"/>
              <a:buChar char="n"/>
              <a:defRPr/>
            </a:pPr>
            <a:r>
              <a:rPr lang="zh-CN" altLang="en-US" sz="2400" kern="0" dirty="0">
                <a:solidFill>
                  <a:srgbClr val="000000"/>
                </a:solidFill>
                <a:latin typeface="黑体"/>
                <a:ea typeface="黑体"/>
              </a:rPr>
              <a:t>信道需要有一定的访问控制机制；</a:t>
            </a:r>
            <a:endParaRPr lang="en-US" altLang="zh-CN" sz="2400" kern="0" dirty="0">
              <a:solidFill>
                <a:srgbClr val="000000"/>
              </a:solidFill>
              <a:latin typeface="黑体"/>
              <a:ea typeface="黑体"/>
            </a:endParaRPr>
          </a:p>
          <a:p>
            <a:pPr marL="800100" lvl="1" indent="-342900" eaLnBrk="0" fontAlgn="base" hangingPunct="0">
              <a:spcBef>
                <a:spcPts val="0"/>
              </a:spcBef>
              <a:spcAft>
                <a:spcPts val="600"/>
              </a:spcAft>
              <a:buSzPct val="90000"/>
              <a:buFont typeface="Wingdings" pitchFamily="2" charset="2"/>
              <a:buChar char="n"/>
              <a:defRPr/>
            </a:pPr>
            <a:r>
              <a:rPr lang="zh-CN" altLang="en-US" sz="2400" kern="0" dirty="0">
                <a:solidFill>
                  <a:srgbClr val="000000"/>
                </a:solidFill>
                <a:latin typeface="黑体"/>
                <a:ea typeface="黑体"/>
              </a:rPr>
              <a:t>常见的拓扑结构：总线型、环型、卫星或无线广播通信方式等。</a:t>
            </a:r>
            <a:endParaRPr lang="en-US" altLang="zh-CN" sz="2400" kern="0" dirty="0">
              <a:solidFill>
                <a:srgbClr val="000000"/>
              </a:solidFill>
              <a:latin typeface="黑体"/>
              <a:ea typeface="黑体"/>
            </a:endParaRPr>
          </a:p>
        </p:txBody>
      </p:sp>
    </p:spTree>
    <p:extLst>
      <p:ext uri="{BB962C8B-B14F-4D97-AF65-F5344CB8AC3E}">
        <p14:creationId xmlns:p14="http://schemas.microsoft.com/office/powerpoint/2010/main" val="7732820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a:solidFill>
                  <a:schemeClr val="tx1"/>
                </a:solidFill>
              </a:rPr>
              <a:t>元搜索引擎</a:t>
            </a:r>
          </a:p>
        </p:txBody>
      </p:sp>
      <p:sp>
        <p:nvSpPr>
          <p:cNvPr id="99331" name="Rectangle 3"/>
          <p:cNvSpPr>
            <a:spLocks noGrp="1" noChangeArrowheads="1"/>
          </p:cNvSpPr>
          <p:nvPr>
            <p:ph type="body" idx="1"/>
          </p:nvPr>
        </p:nvSpPr>
        <p:spPr/>
        <p:txBody>
          <a:bodyPr/>
          <a:lstStyle/>
          <a:p>
            <a:r>
              <a:rPr lang="zh-CN" altLang="en-US"/>
              <a:t>同时在其它多个引擎上进行搜索的方式 </a:t>
            </a:r>
          </a:p>
          <a:p>
            <a:r>
              <a:rPr lang="zh-CN" altLang="en-US"/>
              <a:t>用户只需提交一次搜索请求，由元搜索引擎负责转换处理后提交给多个预先选定的独立搜索引擎，并将从各独立搜索引擎返回的所有查询结果，集中起来处理后再返回给用户</a:t>
            </a:r>
          </a:p>
        </p:txBody>
      </p:sp>
    </p:spTree>
    <p:extLst>
      <p:ext uri="{BB962C8B-B14F-4D97-AF65-F5344CB8AC3E}">
        <p14:creationId xmlns:p14="http://schemas.microsoft.com/office/powerpoint/2010/main" val="38726968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a:t>一些著名的搜索引擎 </a:t>
            </a:r>
          </a:p>
        </p:txBody>
      </p:sp>
      <p:sp>
        <p:nvSpPr>
          <p:cNvPr id="100355" name="Rectangle 3"/>
          <p:cNvSpPr>
            <a:spLocks noGrp="1" noChangeArrowheads="1"/>
          </p:cNvSpPr>
          <p:nvPr>
            <p:ph type="body" idx="1"/>
          </p:nvPr>
        </p:nvSpPr>
        <p:spPr/>
        <p:txBody>
          <a:bodyPr/>
          <a:lstStyle/>
          <a:p>
            <a:pPr eaLnBrk="1" hangingPunct="1"/>
            <a:r>
              <a:rPr lang="zh-CN" altLang="en-US" sz="2800"/>
              <a:t>最著名的全文检索搜索引擎：</a:t>
            </a:r>
          </a:p>
          <a:p>
            <a:pPr lvl="1" eaLnBrk="1" hangingPunct="1"/>
            <a:r>
              <a:rPr lang="en-US" altLang="zh-CN" sz="2400">
                <a:solidFill>
                  <a:schemeClr val="folHlink"/>
                </a:solidFill>
                <a:latin typeface="Arial" pitchFamily="34" charset="0"/>
                <a:ea typeface="黑体" pitchFamily="49" charset="-122"/>
              </a:rPr>
              <a:t>Google</a:t>
            </a:r>
            <a:r>
              <a:rPr lang="zh-CN" altLang="en-US" sz="2400">
                <a:solidFill>
                  <a:schemeClr val="folHlink"/>
                </a:solidFill>
                <a:latin typeface="Arial" pitchFamily="34" charset="0"/>
                <a:ea typeface="黑体" pitchFamily="49" charset="-122"/>
              </a:rPr>
              <a:t>（谷歌）</a:t>
            </a:r>
            <a:r>
              <a:rPr lang="en-US" altLang="zh-CN" sz="2400">
                <a:solidFill>
                  <a:schemeClr val="folHlink"/>
                </a:solidFill>
                <a:latin typeface="Arial" pitchFamily="34" charset="0"/>
                <a:ea typeface="黑体" pitchFamily="49" charset="-122"/>
              </a:rPr>
              <a:t>(www.google.com) </a:t>
            </a:r>
          </a:p>
          <a:p>
            <a:pPr lvl="1" eaLnBrk="1" hangingPunct="1"/>
            <a:r>
              <a:rPr lang="zh-CN" altLang="en-US" sz="2400">
                <a:solidFill>
                  <a:schemeClr val="folHlink"/>
                </a:solidFill>
                <a:latin typeface="Arial" pitchFamily="34" charset="0"/>
                <a:ea typeface="黑体" pitchFamily="49" charset="-122"/>
              </a:rPr>
              <a:t>百度 </a:t>
            </a:r>
            <a:r>
              <a:rPr lang="en-US" altLang="zh-CN" sz="2400">
                <a:solidFill>
                  <a:schemeClr val="folHlink"/>
                </a:solidFill>
                <a:latin typeface="Arial" pitchFamily="34" charset="0"/>
                <a:ea typeface="黑体" pitchFamily="49" charset="-122"/>
              </a:rPr>
              <a:t>(www.baidu.com)</a:t>
            </a:r>
            <a:r>
              <a:rPr lang="en-US" altLang="zh-CN" sz="2400"/>
              <a:t> </a:t>
            </a:r>
          </a:p>
          <a:p>
            <a:pPr eaLnBrk="1" hangingPunct="1"/>
            <a:r>
              <a:rPr lang="zh-CN" altLang="en-US" sz="2800"/>
              <a:t>最著名的分类目录搜索引擎：</a:t>
            </a:r>
          </a:p>
          <a:p>
            <a:pPr lvl="1" eaLnBrk="1" hangingPunct="1"/>
            <a:r>
              <a:rPr lang="zh-CN" altLang="en-US" sz="2400">
                <a:solidFill>
                  <a:schemeClr val="folHlink"/>
                </a:solidFill>
                <a:latin typeface="Arial" pitchFamily="34" charset="0"/>
                <a:ea typeface="黑体" pitchFamily="49" charset="-122"/>
              </a:rPr>
              <a:t>雅虎 </a:t>
            </a:r>
            <a:r>
              <a:rPr lang="en-US" altLang="zh-CN" sz="2400">
                <a:solidFill>
                  <a:schemeClr val="folHlink"/>
                </a:solidFill>
                <a:latin typeface="Arial" pitchFamily="34" charset="0"/>
                <a:ea typeface="黑体" pitchFamily="49" charset="-122"/>
              </a:rPr>
              <a:t>(www.yahoo.com)</a:t>
            </a:r>
          </a:p>
          <a:p>
            <a:pPr lvl="1" eaLnBrk="1" hangingPunct="1"/>
            <a:r>
              <a:rPr lang="zh-CN" altLang="en-US" sz="2400">
                <a:solidFill>
                  <a:schemeClr val="folHlink"/>
                </a:solidFill>
                <a:latin typeface="Arial" pitchFamily="34" charset="0"/>
                <a:ea typeface="黑体" pitchFamily="49" charset="-122"/>
              </a:rPr>
              <a:t>雅虎中国 </a:t>
            </a:r>
            <a:r>
              <a:rPr lang="en-US" altLang="zh-CN" sz="2400">
                <a:solidFill>
                  <a:schemeClr val="folHlink"/>
                </a:solidFill>
                <a:latin typeface="Arial" pitchFamily="34" charset="0"/>
                <a:ea typeface="黑体" pitchFamily="49" charset="-122"/>
              </a:rPr>
              <a:t>(cn.yahoo.com)</a:t>
            </a:r>
          </a:p>
          <a:p>
            <a:pPr lvl="1" eaLnBrk="1" hangingPunct="1"/>
            <a:r>
              <a:rPr lang="zh-CN" altLang="en-US" sz="2400">
                <a:solidFill>
                  <a:schemeClr val="folHlink"/>
                </a:solidFill>
                <a:latin typeface="Arial" pitchFamily="34" charset="0"/>
                <a:ea typeface="黑体" pitchFamily="49" charset="-122"/>
              </a:rPr>
              <a:t>新浪 </a:t>
            </a:r>
            <a:r>
              <a:rPr lang="en-US" altLang="zh-CN" sz="2400">
                <a:solidFill>
                  <a:schemeClr val="folHlink"/>
                </a:solidFill>
                <a:latin typeface="Arial" pitchFamily="34" charset="0"/>
                <a:ea typeface="黑体" pitchFamily="49" charset="-122"/>
              </a:rPr>
              <a:t>(www.sina.com)</a:t>
            </a:r>
          </a:p>
          <a:p>
            <a:pPr lvl="1" eaLnBrk="1" hangingPunct="1"/>
            <a:r>
              <a:rPr lang="zh-CN" altLang="en-US" sz="2400">
                <a:solidFill>
                  <a:schemeClr val="folHlink"/>
                </a:solidFill>
                <a:latin typeface="Arial" pitchFamily="34" charset="0"/>
                <a:ea typeface="黑体" pitchFamily="49" charset="-122"/>
              </a:rPr>
              <a:t>搜狐 </a:t>
            </a:r>
            <a:r>
              <a:rPr lang="en-US" altLang="zh-CN" sz="2400">
                <a:solidFill>
                  <a:schemeClr val="folHlink"/>
                </a:solidFill>
                <a:latin typeface="Arial" pitchFamily="34" charset="0"/>
                <a:ea typeface="黑体" pitchFamily="49" charset="-122"/>
              </a:rPr>
              <a:t>(www.sohu.com)</a:t>
            </a:r>
          </a:p>
          <a:p>
            <a:pPr lvl="1" eaLnBrk="1" hangingPunct="1"/>
            <a:r>
              <a:rPr lang="zh-CN" altLang="en-US" sz="2400">
                <a:solidFill>
                  <a:schemeClr val="folHlink"/>
                </a:solidFill>
                <a:latin typeface="Arial" pitchFamily="34" charset="0"/>
                <a:ea typeface="黑体" pitchFamily="49" charset="-122"/>
              </a:rPr>
              <a:t>网易 </a:t>
            </a:r>
            <a:r>
              <a:rPr lang="en-US" altLang="zh-CN" sz="2400">
                <a:solidFill>
                  <a:schemeClr val="folHlink"/>
                </a:solidFill>
                <a:latin typeface="Arial" pitchFamily="34" charset="0"/>
                <a:ea typeface="黑体" pitchFamily="49" charset="-122"/>
              </a:rPr>
              <a:t>(www.163.com)</a:t>
            </a:r>
            <a:r>
              <a:rPr lang="en-US" altLang="zh-CN" sz="2400"/>
              <a:t> </a:t>
            </a:r>
          </a:p>
          <a:p>
            <a:pPr lvl="1" eaLnBrk="1" hangingPunct="1"/>
            <a:endParaRPr lang="en-US" altLang="zh-CN" sz="2400"/>
          </a:p>
        </p:txBody>
      </p:sp>
    </p:spTree>
    <p:extLst>
      <p:ext uri="{BB962C8B-B14F-4D97-AF65-F5344CB8AC3E}">
        <p14:creationId xmlns:p14="http://schemas.microsoft.com/office/powerpoint/2010/main" val="28218349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a:t>网络通信工具</a:t>
            </a:r>
          </a:p>
        </p:txBody>
      </p:sp>
      <p:sp>
        <p:nvSpPr>
          <p:cNvPr id="101379" name="Rectangle 3"/>
          <p:cNvSpPr>
            <a:spLocks noGrp="1" noChangeArrowheads="1"/>
          </p:cNvSpPr>
          <p:nvPr>
            <p:ph type="body" idx="1"/>
          </p:nvPr>
        </p:nvSpPr>
        <p:spPr>
          <a:xfrm>
            <a:off x="900113" y="1484313"/>
            <a:ext cx="7921625" cy="4681537"/>
          </a:xfrm>
        </p:spPr>
        <p:txBody>
          <a:bodyPr/>
          <a:lstStyle/>
          <a:p>
            <a:pPr>
              <a:lnSpc>
                <a:spcPct val="90000"/>
              </a:lnSpc>
            </a:pPr>
            <a:r>
              <a:rPr lang="zh-CN" altLang="en-US" sz="2800">
                <a:cs typeface="Times New Roman" pitchFamily="18" charset="0"/>
              </a:rPr>
              <a:t>电子邮件</a:t>
            </a:r>
          </a:p>
          <a:p>
            <a:pPr>
              <a:lnSpc>
                <a:spcPct val="90000"/>
              </a:lnSpc>
            </a:pPr>
            <a:r>
              <a:rPr lang="zh-CN" altLang="en-US" sz="2800"/>
              <a:t>即时通信工具 </a:t>
            </a:r>
          </a:p>
          <a:p>
            <a:pPr lvl="1">
              <a:lnSpc>
                <a:spcPct val="90000"/>
              </a:lnSpc>
            </a:pPr>
            <a:r>
              <a:rPr lang="en-US" altLang="zh-CN" sz="2400"/>
              <a:t>QQ</a:t>
            </a:r>
          </a:p>
          <a:p>
            <a:pPr lvl="1">
              <a:lnSpc>
                <a:spcPct val="90000"/>
              </a:lnSpc>
            </a:pPr>
            <a:r>
              <a:rPr lang="en-US" altLang="zh-CN" sz="2400"/>
              <a:t>MSN</a:t>
            </a:r>
          </a:p>
          <a:p>
            <a:pPr lvl="1">
              <a:lnSpc>
                <a:spcPct val="90000"/>
              </a:lnSpc>
            </a:pPr>
            <a:r>
              <a:rPr lang="en-US" altLang="zh-CN" sz="2400"/>
              <a:t>RTX </a:t>
            </a:r>
          </a:p>
          <a:p>
            <a:pPr>
              <a:lnSpc>
                <a:spcPct val="90000"/>
              </a:lnSpc>
            </a:pPr>
            <a:r>
              <a:rPr lang="zh-CN" altLang="en-US" sz="2800"/>
              <a:t>影像视频通信 </a:t>
            </a:r>
          </a:p>
          <a:p>
            <a:pPr lvl="1">
              <a:lnSpc>
                <a:spcPct val="90000"/>
              </a:lnSpc>
            </a:pPr>
            <a:r>
              <a:rPr lang="zh-CN" altLang="en-US" sz="2400"/>
              <a:t>可视电话</a:t>
            </a:r>
          </a:p>
          <a:p>
            <a:pPr lvl="1">
              <a:lnSpc>
                <a:spcPct val="90000"/>
              </a:lnSpc>
            </a:pPr>
            <a:r>
              <a:rPr lang="zh-CN" altLang="en-US" sz="2400"/>
              <a:t>视频会议</a:t>
            </a:r>
          </a:p>
          <a:p>
            <a:pPr lvl="1">
              <a:lnSpc>
                <a:spcPct val="90000"/>
              </a:lnSpc>
            </a:pPr>
            <a:r>
              <a:rPr lang="zh-CN" altLang="en-US" sz="2400"/>
              <a:t>视频聊天</a:t>
            </a:r>
            <a:r>
              <a:rPr lang="zh-CN" altLang="en-US" sz="2400">
                <a:solidFill>
                  <a:srgbClr val="990000"/>
                </a:solidFill>
              </a:rPr>
              <a:t> </a:t>
            </a:r>
          </a:p>
          <a:p>
            <a:pPr>
              <a:lnSpc>
                <a:spcPct val="90000"/>
              </a:lnSpc>
            </a:pPr>
            <a:r>
              <a:rPr lang="zh-CN" altLang="en-US" sz="2800"/>
              <a:t>视频点播 </a:t>
            </a:r>
          </a:p>
        </p:txBody>
      </p:sp>
    </p:spTree>
    <p:extLst>
      <p:ext uri="{BB962C8B-B14F-4D97-AF65-F5344CB8AC3E}">
        <p14:creationId xmlns:p14="http://schemas.microsoft.com/office/powerpoint/2010/main" val="3814803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zh-CN" altLang="en-US"/>
              <a:t>网络资源下载工具</a:t>
            </a:r>
          </a:p>
        </p:txBody>
      </p:sp>
      <p:sp>
        <p:nvSpPr>
          <p:cNvPr id="102403" name="Rectangle 3"/>
          <p:cNvSpPr>
            <a:spLocks noGrp="1" noChangeArrowheads="1"/>
          </p:cNvSpPr>
          <p:nvPr>
            <p:ph type="body" idx="1"/>
          </p:nvPr>
        </p:nvSpPr>
        <p:spPr>
          <a:xfrm>
            <a:off x="685800" y="1643063"/>
            <a:ext cx="8029575" cy="4114800"/>
          </a:xfrm>
        </p:spPr>
        <p:txBody>
          <a:bodyPr/>
          <a:lstStyle/>
          <a:p>
            <a:r>
              <a:rPr lang="en-US" altLang="zh-CN"/>
              <a:t>CuteFTP: </a:t>
            </a:r>
            <a:r>
              <a:rPr lang="zh-CN" altLang="en-US"/>
              <a:t>常用的、运行在客户端的、用于上传和下载文件的软件</a:t>
            </a:r>
            <a:r>
              <a:rPr lang="en-US" altLang="zh-CN"/>
              <a:t>; </a:t>
            </a:r>
          </a:p>
          <a:p>
            <a:r>
              <a:rPr lang="en-US" altLang="zh-CN"/>
              <a:t>P2P</a:t>
            </a:r>
            <a:r>
              <a:rPr lang="zh-CN" altLang="en-US"/>
              <a:t>下载工具 </a:t>
            </a:r>
            <a:r>
              <a:rPr lang="en-US" altLang="zh-CN">
                <a:latin typeface="华文楷体" pitchFamily="2" charset="-122"/>
              </a:rPr>
              <a:t>—</a:t>
            </a:r>
            <a:r>
              <a:rPr lang="en-US" altLang="zh-CN"/>
              <a:t> BT</a:t>
            </a:r>
            <a:r>
              <a:rPr lang="zh-CN" altLang="en-US"/>
              <a:t>、电骡等</a:t>
            </a:r>
            <a:r>
              <a:rPr lang="en-US" altLang="zh-CN"/>
              <a:t>;</a:t>
            </a:r>
          </a:p>
          <a:p>
            <a:r>
              <a:rPr lang="zh-CN" altLang="en-US"/>
              <a:t>基于</a:t>
            </a:r>
            <a:r>
              <a:rPr lang="en-US" altLang="zh-CN"/>
              <a:t>P2SP</a:t>
            </a:r>
            <a:r>
              <a:rPr lang="zh-CN" altLang="en-US"/>
              <a:t>技术的下载软件 </a:t>
            </a:r>
            <a:r>
              <a:rPr lang="en-US" altLang="zh-CN">
                <a:latin typeface="华文楷体" pitchFamily="2" charset="-122"/>
              </a:rPr>
              <a:t>—</a:t>
            </a:r>
            <a:r>
              <a:rPr lang="zh-CN" altLang="en-US"/>
              <a:t>讯雷</a:t>
            </a:r>
            <a:r>
              <a:rPr lang="en-US" altLang="zh-CN"/>
              <a:t>; </a:t>
            </a:r>
          </a:p>
          <a:p>
            <a:r>
              <a:rPr lang="zh-CN" altLang="en-US"/>
              <a:t>影音传送带 </a:t>
            </a:r>
            <a:r>
              <a:rPr lang="en-US" altLang="zh-CN">
                <a:latin typeface="华文楷体" pitchFamily="2" charset="-122"/>
              </a:rPr>
              <a:t>—</a:t>
            </a:r>
            <a:r>
              <a:rPr lang="en-US" altLang="zh-CN"/>
              <a:t> </a:t>
            </a:r>
            <a:r>
              <a:rPr lang="zh-CN" altLang="en-US"/>
              <a:t>流媒体文件的下载</a:t>
            </a:r>
            <a:r>
              <a:rPr lang="en-US" altLang="zh-CN"/>
              <a:t>;</a:t>
            </a:r>
          </a:p>
          <a:p>
            <a:r>
              <a:rPr lang="en-US" altLang="zh-CN" b="0">
                <a:latin typeface="华文楷体" pitchFamily="2" charset="-122"/>
              </a:rPr>
              <a:t>……</a:t>
            </a:r>
            <a:r>
              <a:rPr lang="en-US" altLang="zh-CN" b="0"/>
              <a:t> </a:t>
            </a:r>
          </a:p>
          <a:p>
            <a:endParaRPr lang="en-US" altLang="zh-CN" b="0"/>
          </a:p>
        </p:txBody>
      </p:sp>
    </p:spTree>
    <p:extLst>
      <p:ext uri="{BB962C8B-B14F-4D97-AF65-F5344CB8AC3E}">
        <p14:creationId xmlns:p14="http://schemas.microsoft.com/office/powerpoint/2010/main" val="32989990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79413" y="523875"/>
            <a:ext cx="7864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en-US" sz="4400" b="1">
                <a:solidFill>
                  <a:schemeClr val="tx2"/>
                </a:solidFill>
                <a:latin typeface="华文楷体" pitchFamily="2" charset="-122"/>
                <a:ea typeface="华文楷体" pitchFamily="2" charset="-122"/>
              </a:rPr>
              <a:t>FTP</a:t>
            </a:r>
            <a:endParaRPr lang="en-US" altLang="zh-CN" sz="4400" b="1">
              <a:solidFill>
                <a:schemeClr val="tx2"/>
              </a:solidFill>
              <a:latin typeface="华文楷体" pitchFamily="2" charset="-122"/>
              <a:ea typeface="华文楷体" pitchFamily="2" charset="-122"/>
            </a:endParaRPr>
          </a:p>
        </p:txBody>
      </p:sp>
      <p:sp>
        <p:nvSpPr>
          <p:cNvPr id="103427" name="Rectangle 4"/>
          <p:cNvSpPr>
            <a:spLocks noRot="1" noChangeArrowheads="1"/>
          </p:cNvSpPr>
          <p:nvPr/>
        </p:nvSpPr>
        <p:spPr bwMode="auto">
          <a:xfrm>
            <a:off x="468313" y="1484313"/>
            <a:ext cx="8377237"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40000"/>
              </a:spcBef>
              <a:buClr>
                <a:schemeClr val="hlink"/>
              </a:buClr>
              <a:buSzPct val="70000"/>
              <a:buFont typeface="Wingdings" pitchFamily="2" charset="2"/>
              <a:buChar char="v"/>
            </a:pPr>
            <a:r>
              <a:rPr lang="en-US" altLang="zh-CN" sz="2800" b="1"/>
              <a:t>FTP</a:t>
            </a:r>
            <a:r>
              <a:rPr lang="zh-CN" altLang="en-US" sz="2800" b="1"/>
              <a:t>：</a:t>
            </a:r>
            <a:r>
              <a:rPr lang="en-US" altLang="zh-CN" sz="2800" b="1"/>
              <a:t>File Transfer Protocol</a:t>
            </a:r>
          </a:p>
          <a:p>
            <a:pPr marL="342900" indent="-342900" algn="l">
              <a:spcBef>
                <a:spcPct val="20000"/>
              </a:spcBef>
              <a:buClr>
                <a:schemeClr val="hlink"/>
              </a:buClr>
              <a:buSzPct val="70000"/>
              <a:buFont typeface="Wingdings" pitchFamily="2" charset="2"/>
              <a:buChar char="v"/>
            </a:pPr>
            <a:r>
              <a:rPr lang="en-US" altLang="en-US" sz="3200" b="1"/>
              <a:t>FTP是TCP/IP的文件传输标准，它允许在不同的主机和不同的操作系统间传输文件。</a:t>
            </a:r>
          </a:p>
          <a:p>
            <a:pPr marL="342900" indent="-342900" algn="l">
              <a:spcBef>
                <a:spcPct val="20000"/>
              </a:spcBef>
              <a:buClr>
                <a:schemeClr val="hlink"/>
              </a:buClr>
              <a:buSzPct val="70000"/>
              <a:buFont typeface="Wingdings" pitchFamily="2" charset="2"/>
              <a:buChar char="v"/>
            </a:pPr>
            <a:r>
              <a:rPr lang="zh-CN" altLang="en-US" sz="3200" b="1"/>
              <a:t>通常将需要共享的信息组织在一起，配置成</a:t>
            </a:r>
            <a:r>
              <a:rPr lang="en-US" altLang="zh-CN" sz="3200" b="1"/>
              <a:t>FTP</a:t>
            </a:r>
            <a:r>
              <a:rPr lang="zh-CN" altLang="en-US" sz="3200" b="1"/>
              <a:t>服务器。</a:t>
            </a:r>
          </a:p>
          <a:p>
            <a:pPr marL="342900" indent="-342900" algn="l">
              <a:spcBef>
                <a:spcPct val="20000"/>
              </a:spcBef>
              <a:buClr>
                <a:schemeClr val="hlink"/>
              </a:buClr>
              <a:buSzPct val="70000"/>
              <a:buFont typeface="Wingdings" pitchFamily="2" charset="2"/>
              <a:buChar char="v"/>
            </a:pPr>
            <a:r>
              <a:rPr lang="zh-CN" altLang="en-US" sz="3200" b="1"/>
              <a:t>使用</a:t>
            </a:r>
            <a:r>
              <a:rPr lang="en-US" altLang="zh-CN" sz="3200" b="1"/>
              <a:t>FTP</a:t>
            </a:r>
            <a:r>
              <a:rPr lang="zh-CN" altLang="en-US" sz="3200" b="1"/>
              <a:t>服务一般需要注册登录。</a:t>
            </a:r>
          </a:p>
          <a:p>
            <a:pPr marL="342900" indent="-342900" algn="l">
              <a:spcBef>
                <a:spcPct val="20000"/>
              </a:spcBef>
              <a:buClr>
                <a:schemeClr val="hlink"/>
              </a:buClr>
              <a:buSzPct val="70000"/>
              <a:buFont typeface="Wingdings" pitchFamily="2" charset="2"/>
              <a:buChar char="v"/>
            </a:pPr>
            <a:r>
              <a:rPr lang="zh-CN" altLang="en-US" sz="3200" b="1"/>
              <a:t>使用</a:t>
            </a:r>
            <a:r>
              <a:rPr lang="en-US" altLang="zh-CN" sz="3200" b="1"/>
              <a:t>FTP</a:t>
            </a:r>
            <a:r>
              <a:rPr lang="zh-CN" altLang="en-US" sz="3200" b="1"/>
              <a:t>通常有两种：通过浏览器或专用工具。</a:t>
            </a:r>
            <a:endParaRPr lang="zh-CN" altLang="en-US" sz="2800" b="1"/>
          </a:p>
        </p:txBody>
      </p:sp>
    </p:spTree>
    <p:extLst>
      <p:ext uri="{BB962C8B-B14F-4D97-AF65-F5344CB8AC3E}">
        <p14:creationId xmlns:p14="http://schemas.microsoft.com/office/powerpoint/2010/main" val="40507439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684213" y="523875"/>
            <a:ext cx="75596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000" b="1">
                <a:solidFill>
                  <a:srgbClr val="CC0000"/>
                </a:solidFill>
                <a:latin typeface="黑体" pitchFamily="49" charset="-122"/>
                <a:ea typeface="黑体" pitchFamily="49" charset="-122"/>
              </a:rPr>
              <a:t>通过浏览器访问</a:t>
            </a:r>
            <a:r>
              <a:rPr lang="en-US" altLang="zh-CN" sz="4000" b="1">
                <a:solidFill>
                  <a:srgbClr val="CC0000"/>
                </a:solidFill>
                <a:latin typeface="黑体" pitchFamily="49" charset="-122"/>
                <a:ea typeface="黑体" pitchFamily="49" charset="-122"/>
              </a:rPr>
              <a:t>FTP</a:t>
            </a:r>
            <a:r>
              <a:rPr lang="zh-CN" altLang="en-US" sz="4000" b="1">
                <a:solidFill>
                  <a:srgbClr val="CC0000"/>
                </a:solidFill>
                <a:latin typeface="黑体" pitchFamily="49" charset="-122"/>
                <a:ea typeface="黑体" pitchFamily="49" charset="-122"/>
              </a:rPr>
              <a:t>服务器</a:t>
            </a:r>
          </a:p>
        </p:txBody>
      </p:sp>
      <p:pic>
        <p:nvPicPr>
          <p:cNvPr id="1044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773238"/>
            <a:ext cx="741680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AutoShape 5"/>
          <p:cNvSpPr>
            <a:spLocks noChangeArrowheads="1"/>
          </p:cNvSpPr>
          <p:nvPr/>
        </p:nvSpPr>
        <p:spPr bwMode="auto">
          <a:xfrm>
            <a:off x="2700338" y="4652963"/>
            <a:ext cx="5688012" cy="1223962"/>
          </a:xfrm>
          <a:prstGeom prst="wedgeRoundRectCallout">
            <a:avLst>
              <a:gd name="adj1" fmla="val -38722"/>
              <a:gd name="adj2" fmla="val -137810"/>
              <a:gd name="adj3" fmla="val 16667"/>
            </a:avLst>
          </a:prstGeom>
          <a:solidFill>
            <a:schemeClr val="accent1"/>
          </a:solidFill>
          <a:ln w="9525">
            <a:solidFill>
              <a:schemeClr val="tx1"/>
            </a:solidFill>
            <a:miter lim="800000"/>
            <a:headEnd/>
            <a:tailEnd/>
          </a:ln>
        </p:spPr>
        <p:txBody>
          <a:bodyPr/>
          <a:lstStyle/>
          <a:p>
            <a:r>
              <a:rPr lang="en-US" altLang="zh-CN" b="1"/>
              <a:t>FTP</a:t>
            </a:r>
            <a:r>
              <a:rPr lang="zh-CN" altLang="en-US" b="1"/>
              <a:t>服务器通常支持匿名登录。</a:t>
            </a:r>
          </a:p>
          <a:p>
            <a:r>
              <a:rPr lang="zh-CN" altLang="en-US" b="1"/>
              <a:t>以“</a:t>
            </a:r>
            <a:r>
              <a:rPr lang="en-US" altLang="zh-CN" b="1"/>
              <a:t>anonymous”</a:t>
            </a:r>
            <a:r>
              <a:rPr lang="zh-CN" altLang="en-US" b="1"/>
              <a:t>或“</a:t>
            </a:r>
            <a:r>
              <a:rPr lang="en-US" altLang="zh-CN" b="1"/>
              <a:t>ftp”</a:t>
            </a:r>
            <a:r>
              <a:rPr lang="zh-CN" altLang="en-US" b="1"/>
              <a:t>作为用户名，无需口令即可登录。</a:t>
            </a:r>
          </a:p>
        </p:txBody>
      </p:sp>
    </p:spTree>
    <p:extLst>
      <p:ext uri="{BB962C8B-B14F-4D97-AF65-F5344CB8AC3E}">
        <p14:creationId xmlns:p14="http://schemas.microsoft.com/office/powerpoint/2010/main" val="28716428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684213" y="523875"/>
            <a:ext cx="75596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a:solidFill>
                  <a:srgbClr val="CC0000"/>
                </a:solidFill>
                <a:latin typeface="黑体" pitchFamily="49" charset="-122"/>
                <a:ea typeface="黑体" pitchFamily="49" charset="-122"/>
              </a:rPr>
              <a:t>CuteFTP</a:t>
            </a:r>
            <a:r>
              <a:rPr lang="zh-CN" altLang="en-US" sz="4000" b="1">
                <a:solidFill>
                  <a:srgbClr val="CC0000"/>
                </a:solidFill>
                <a:latin typeface="黑体" pitchFamily="49" charset="-122"/>
                <a:ea typeface="黑体" pitchFamily="49" charset="-122"/>
              </a:rPr>
              <a:t>应用程序</a:t>
            </a:r>
          </a:p>
        </p:txBody>
      </p:sp>
      <p:pic>
        <p:nvPicPr>
          <p:cNvPr id="1054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84313"/>
            <a:ext cx="83518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0629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379413" y="523875"/>
            <a:ext cx="7864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en-US" sz="4000" b="1">
                <a:solidFill>
                  <a:schemeClr val="tx2"/>
                </a:solidFill>
                <a:latin typeface="宋体" pitchFamily="2" charset="-122"/>
              </a:rPr>
              <a:t>DHCP</a:t>
            </a:r>
            <a:endParaRPr lang="en-US" altLang="zh-CN" sz="4000" b="1">
              <a:solidFill>
                <a:schemeClr val="tx2"/>
              </a:solidFill>
              <a:latin typeface="宋体" pitchFamily="2" charset="-122"/>
            </a:endParaRPr>
          </a:p>
        </p:txBody>
      </p:sp>
      <p:sp>
        <p:nvSpPr>
          <p:cNvPr id="214020" name="Rectangle 4"/>
          <p:cNvSpPr>
            <a:spLocks noRot="1" noChangeArrowheads="1"/>
          </p:cNvSpPr>
          <p:nvPr/>
        </p:nvSpPr>
        <p:spPr bwMode="auto">
          <a:xfrm>
            <a:off x="323850" y="1484313"/>
            <a:ext cx="8640763"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40000"/>
              </a:spcBef>
              <a:buClr>
                <a:schemeClr val="hlink"/>
              </a:buClr>
              <a:buSzPct val="70000"/>
              <a:buFont typeface="Wingdings" pitchFamily="2" charset="2"/>
              <a:buChar char="v"/>
            </a:pPr>
            <a:r>
              <a:rPr lang="en-US" altLang="zh-CN" sz="2800" b="1"/>
              <a:t>DHCP</a:t>
            </a:r>
            <a:r>
              <a:rPr lang="zh-CN" altLang="en-US" sz="2800" b="1"/>
              <a:t>：</a:t>
            </a:r>
            <a:r>
              <a:rPr lang="en-US" altLang="zh-CN" sz="2800" b="1"/>
              <a:t>Dynamic Host Configuration Protocol</a:t>
            </a:r>
            <a:r>
              <a:rPr lang="zh-CN" altLang="en-US" sz="2800" b="1"/>
              <a:t>，动态主机配置协议</a:t>
            </a:r>
          </a:p>
          <a:p>
            <a:pPr marL="342900" indent="-342900" algn="l">
              <a:spcBef>
                <a:spcPct val="40000"/>
              </a:spcBef>
              <a:buClr>
                <a:schemeClr val="hlink"/>
              </a:buClr>
              <a:buSzPct val="70000"/>
              <a:buFont typeface="Wingdings" pitchFamily="2" charset="2"/>
              <a:buChar char="v"/>
            </a:pPr>
            <a:r>
              <a:rPr lang="zh-CN" altLang="en-US" sz="2800" b="1"/>
              <a:t>功能：为主机获取一个</a:t>
            </a:r>
            <a:r>
              <a:rPr lang="en-US" altLang="zh-CN" sz="2800" b="1"/>
              <a:t>IP</a:t>
            </a:r>
            <a:r>
              <a:rPr lang="zh-CN" altLang="en-US" sz="2800" b="1"/>
              <a:t>地址。</a:t>
            </a:r>
          </a:p>
        </p:txBody>
      </p:sp>
    </p:spTree>
    <p:extLst>
      <p:ext uri="{BB962C8B-B14F-4D97-AF65-F5344CB8AC3E}">
        <p14:creationId xmlns:p14="http://schemas.microsoft.com/office/powerpoint/2010/main" val="270845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020"/>
                                        </p:tgtEl>
                                        <p:attrNameLst>
                                          <p:attrName>style.visibility</p:attrName>
                                        </p:attrNameLst>
                                      </p:cBhvr>
                                      <p:to>
                                        <p:strVal val="visible"/>
                                      </p:to>
                                    </p:set>
                                    <p:animEffect transition="in" filter="blinds(horizontal)">
                                      <p:cBhvr>
                                        <p:cTn id="7" dur="500"/>
                                        <p:tgtEl>
                                          <p:spTgt spid="21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a:t>博客</a:t>
            </a:r>
          </a:p>
        </p:txBody>
      </p:sp>
      <p:sp>
        <p:nvSpPr>
          <p:cNvPr id="107523" name="内容占位符 2"/>
          <p:cNvSpPr>
            <a:spLocks noGrp="1"/>
          </p:cNvSpPr>
          <p:nvPr>
            <p:ph idx="1"/>
          </p:nvPr>
        </p:nvSpPr>
        <p:spPr/>
        <p:txBody>
          <a:bodyPr/>
          <a:lstStyle/>
          <a:p>
            <a:r>
              <a:rPr lang="zh-CN" altLang="en-US" sz="2400"/>
              <a:t>在网络上撰写日记的平台</a:t>
            </a:r>
            <a:r>
              <a:rPr lang="en-US" altLang="zh-CN" sz="2400"/>
              <a:t>——</a:t>
            </a:r>
            <a:r>
              <a:rPr lang="zh-CN" altLang="en-US" sz="2400">
                <a:solidFill>
                  <a:srgbClr val="FF0000"/>
                </a:solidFill>
              </a:rPr>
              <a:t>博客</a:t>
            </a:r>
            <a:r>
              <a:rPr lang="zh-CN" altLang="en-US" sz="2400"/>
              <a:t>。</a:t>
            </a:r>
            <a:endParaRPr lang="en-US" altLang="zh-CN" sz="2400"/>
          </a:p>
          <a:p>
            <a:r>
              <a:rPr lang="zh-CN" altLang="en-US" sz="2400"/>
              <a:t>不仅可以在博客中方便的记录日记，还可以和网络上的朋友分享心情和交流心得。在自己的博客里，我们还可以展现个性，放置喜欢的音乐，展示自己的相册和视频等。总之博客是个人在网络的小天地。</a:t>
            </a:r>
          </a:p>
          <a:p>
            <a:r>
              <a:rPr lang="zh-CN" altLang="en-US" sz="2400"/>
              <a:t>目前大部分门户网站纷纷推出了自己的博客网站让广大网民来建博客，国内知名的博客网站有新浪博客、网易博客、百度空间、搜狐博客、博客网、凤凰网博客等。</a:t>
            </a:r>
          </a:p>
        </p:txBody>
      </p:sp>
    </p:spTree>
    <p:extLst>
      <p:ext uri="{BB962C8B-B14F-4D97-AF65-F5344CB8AC3E}">
        <p14:creationId xmlns:p14="http://schemas.microsoft.com/office/powerpoint/2010/main" val="16981005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b="1"/>
              <a:t>微博</a:t>
            </a:r>
            <a:endParaRPr lang="zh-CN" altLang="en-US"/>
          </a:p>
        </p:txBody>
      </p:sp>
      <p:sp>
        <p:nvSpPr>
          <p:cNvPr id="108547" name="内容占位符 2"/>
          <p:cNvSpPr>
            <a:spLocks noGrp="1"/>
          </p:cNvSpPr>
          <p:nvPr>
            <p:ph idx="1"/>
          </p:nvPr>
        </p:nvSpPr>
        <p:spPr/>
        <p:txBody>
          <a:bodyPr>
            <a:normAutofit fontScale="92500" lnSpcReduction="10000"/>
          </a:bodyPr>
          <a:lstStyle/>
          <a:p>
            <a:r>
              <a:rPr lang="zh-CN" altLang="en-US"/>
              <a:t>所谓微博，其实是一种微型博客，我们可以通过网页、</a:t>
            </a:r>
            <a:r>
              <a:rPr lang="en-US" altLang="zh-CN"/>
              <a:t>WAP</a:t>
            </a:r>
            <a:r>
              <a:rPr lang="zh-CN" altLang="en-US"/>
              <a:t>页面、手机短信</a:t>
            </a:r>
            <a:r>
              <a:rPr lang="en-US" altLang="zh-CN"/>
              <a:t>/</a:t>
            </a:r>
            <a:r>
              <a:rPr lang="zh-CN" altLang="en-US"/>
              <a:t>彩信发布消息或上传图片。新浪可以把微博理解为“微型博客”或者“一句话博客”。我们可以将我们看到的、听到的、想到的事情写成一句话，或发一张图片，通过电脑或者手机随时随地分享给朋友。我们的朋友可以第一时间看到我们发表的信息，随时和我们一起分享、讨论。我们还可以关注我们的朋友，即时看到朋友们发布的信息。</a:t>
            </a:r>
          </a:p>
        </p:txBody>
      </p:sp>
    </p:spTree>
    <p:extLst>
      <p:ext uri="{BB962C8B-B14F-4D97-AF65-F5344CB8AC3E}">
        <p14:creationId xmlns:p14="http://schemas.microsoft.com/office/powerpoint/2010/main" val="331035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地域范围划分</a:t>
            </a:r>
          </a:p>
        </p:txBody>
      </p:sp>
      <p:sp>
        <p:nvSpPr>
          <p:cNvPr id="3" name="内容占位符 2"/>
          <p:cNvSpPr>
            <a:spLocks noGrp="1"/>
          </p:cNvSpPr>
          <p:nvPr>
            <p:ph idx="1"/>
          </p:nvPr>
        </p:nvSpPr>
        <p:spPr/>
        <p:txBody>
          <a:bodyPr/>
          <a:lstStyle/>
          <a:p>
            <a:pPr lvl="0" fontAlgn="base">
              <a:spcBef>
                <a:spcPct val="0"/>
              </a:spcBef>
              <a:spcAft>
                <a:spcPts val="1200"/>
              </a:spcAft>
              <a:buClr>
                <a:srgbClr val="3333CC"/>
              </a:buClr>
              <a:buSzPct val="95000"/>
              <a:buFont typeface="Wingdings" pitchFamily="2" charset="2"/>
              <a:buChar char="l"/>
            </a:pPr>
            <a:r>
              <a:rPr kumimoji="1" lang="en-US" altLang="zh-CN" sz="2800" b="1" kern="0" dirty="0">
                <a:solidFill>
                  <a:srgbClr val="3333FF"/>
                </a:solidFill>
                <a:latin typeface="Tahoma"/>
                <a:ea typeface="楷体_GB2312" pitchFamily="49" charset="-122"/>
              </a:rPr>
              <a:t>LAN (Local Area Network</a:t>
            </a:r>
            <a:r>
              <a:rPr kumimoji="1" lang="zh-CN" altLang="en-US" sz="2800" b="1" kern="0" dirty="0">
                <a:solidFill>
                  <a:srgbClr val="3333FF"/>
                </a:solidFill>
                <a:latin typeface="Tahoma"/>
                <a:ea typeface="楷体_GB2312" pitchFamily="49" charset="-122"/>
              </a:rPr>
              <a:t>，</a:t>
            </a:r>
            <a:r>
              <a:rPr kumimoji="1" lang="zh-CN" altLang="en-US" sz="2800" b="1" kern="0" dirty="0">
                <a:solidFill>
                  <a:srgbClr val="FF0000"/>
                </a:solidFill>
                <a:latin typeface="Tahoma"/>
                <a:ea typeface="楷体_GB2312" pitchFamily="49" charset="-122"/>
              </a:rPr>
              <a:t>局域网</a:t>
            </a:r>
            <a:r>
              <a:rPr kumimoji="1" lang="en-US" altLang="zh-CN" sz="2800" b="1" kern="0" dirty="0">
                <a:solidFill>
                  <a:srgbClr val="3333FF"/>
                </a:solidFill>
                <a:latin typeface="Tahoma"/>
                <a:ea typeface="楷体_GB2312" pitchFamily="49" charset="-122"/>
              </a:rPr>
              <a:t>)</a:t>
            </a:r>
            <a:endParaRPr kumimoji="1" lang="en-US" altLang="zh-CN" sz="2800" kern="0" dirty="0">
              <a:solidFill>
                <a:srgbClr val="3333FF"/>
              </a:solidFill>
              <a:latin typeface="Tahoma"/>
              <a:ea typeface="楷体_GB2312" pitchFamily="49" charset="-122"/>
            </a:endParaRPr>
          </a:p>
          <a:p>
            <a:pPr lvl="0" fontAlgn="base">
              <a:spcBef>
                <a:spcPct val="0"/>
              </a:spcBef>
              <a:spcAft>
                <a:spcPts val="600"/>
              </a:spcAft>
              <a:buClr>
                <a:srgbClr val="3333CC"/>
              </a:buClr>
              <a:buSzPct val="95000"/>
              <a:buNone/>
            </a:pPr>
            <a:r>
              <a:rPr kumimoji="1" lang="en-US" altLang="zh-CN" b="1" kern="0" dirty="0">
                <a:solidFill>
                  <a:srgbClr val="333399"/>
                </a:solidFill>
                <a:latin typeface="Tahoma"/>
                <a:ea typeface="楷体_GB2312" pitchFamily="49" charset="-122"/>
              </a:rPr>
              <a:t>   </a:t>
            </a:r>
            <a:r>
              <a:rPr kumimoji="1" lang="zh-CN" altLang="en-US" sz="2400" b="1" kern="0" dirty="0">
                <a:solidFill>
                  <a:srgbClr val="333399"/>
                </a:solidFill>
                <a:latin typeface="Tahoma"/>
                <a:ea typeface="楷体_GB2312" pitchFamily="49" charset="-122"/>
              </a:rPr>
              <a:t>在较小范围内（</a:t>
            </a:r>
            <a:r>
              <a:rPr kumimoji="1" lang="en-US" altLang="zh-CN" sz="2400" b="1" kern="0" dirty="0">
                <a:solidFill>
                  <a:srgbClr val="333399"/>
                </a:solidFill>
                <a:latin typeface="Tahoma"/>
                <a:ea typeface="楷体_GB2312" pitchFamily="49" charset="-122"/>
              </a:rPr>
              <a:t>&lt;10km</a:t>
            </a:r>
            <a:r>
              <a:rPr kumimoji="1" lang="zh-CN" altLang="en-US" sz="2400" b="1" kern="0" dirty="0">
                <a:solidFill>
                  <a:srgbClr val="333399"/>
                </a:solidFill>
                <a:latin typeface="Tahoma"/>
                <a:ea typeface="楷体_GB2312" pitchFamily="49" charset="-122"/>
              </a:rPr>
              <a:t>），采用有线方式互连，实现数据传输和资源共享。如企业内部网（</a:t>
            </a:r>
            <a:r>
              <a:rPr kumimoji="1" lang="en-US" altLang="zh-CN" sz="2400" b="1" kern="0" dirty="0">
                <a:solidFill>
                  <a:srgbClr val="333399"/>
                </a:solidFill>
                <a:latin typeface="Tahoma"/>
                <a:ea typeface="楷体_GB2312" pitchFamily="49" charset="-122"/>
              </a:rPr>
              <a:t>Intranet</a:t>
            </a:r>
            <a:r>
              <a:rPr kumimoji="1" lang="zh-CN" altLang="en-US" sz="2400" b="1" kern="0" dirty="0">
                <a:solidFill>
                  <a:srgbClr val="333399"/>
                </a:solidFill>
                <a:latin typeface="Tahoma"/>
                <a:ea typeface="楷体_GB2312" pitchFamily="49" charset="-122"/>
              </a:rPr>
              <a:t>）。</a:t>
            </a:r>
            <a:endParaRPr kumimoji="1" lang="zh-CN" altLang="en-US" b="1" kern="0" dirty="0">
              <a:solidFill>
                <a:srgbClr val="333399"/>
              </a:solidFill>
              <a:latin typeface="Tahoma"/>
              <a:ea typeface="楷体_GB2312" pitchFamily="49" charset="-122"/>
            </a:endParaRPr>
          </a:p>
          <a:p>
            <a:pPr lvl="0" fontAlgn="base">
              <a:spcBef>
                <a:spcPts val="600"/>
              </a:spcBef>
              <a:spcAft>
                <a:spcPts val="1200"/>
              </a:spcAft>
              <a:buClr>
                <a:srgbClr val="3333CC"/>
              </a:buClr>
              <a:buSzPct val="95000"/>
              <a:buFont typeface="Wingdings" pitchFamily="2" charset="2"/>
              <a:buChar char="l"/>
            </a:pPr>
            <a:r>
              <a:rPr kumimoji="1" lang="en-US" altLang="zh-CN" sz="2800" b="1" kern="0" dirty="0">
                <a:solidFill>
                  <a:srgbClr val="3333FF"/>
                </a:solidFill>
                <a:latin typeface="Tahoma"/>
                <a:ea typeface="楷体_GB2312" pitchFamily="49" charset="-122"/>
              </a:rPr>
              <a:t>MAN</a:t>
            </a:r>
            <a:r>
              <a:rPr kumimoji="1" lang="en-US" altLang="zh-CN" sz="2800" kern="0" dirty="0">
                <a:solidFill>
                  <a:srgbClr val="3333FF"/>
                </a:solidFill>
                <a:latin typeface="Tahoma"/>
                <a:ea typeface="楷体_GB2312" pitchFamily="49" charset="-122"/>
              </a:rPr>
              <a:t> </a:t>
            </a:r>
            <a:r>
              <a:rPr kumimoji="1" lang="en-US" altLang="zh-CN" sz="2800" b="1" kern="0" dirty="0">
                <a:solidFill>
                  <a:srgbClr val="3333FF"/>
                </a:solidFill>
                <a:latin typeface="Tahoma"/>
                <a:ea typeface="楷体_GB2312" pitchFamily="49" charset="-122"/>
              </a:rPr>
              <a:t>(Metropolitan Area Network</a:t>
            </a:r>
            <a:r>
              <a:rPr kumimoji="1" lang="zh-CN" altLang="en-US" sz="2800" b="1" kern="0" dirty="0">
                <a:solidFill>
                  <a:srgbClr val="3333FF"/>
                </a:solidFill>
                <a:latin typeface="Tahoma"/>
                <a:ea typeface="楷体_GB2312" pitchFamily="49" charset="-122"/>
              </a:rPr>
              <a:t>，</a:t>
            </a:r>
            <a:r>
              <a:rPr kumimoji="1" lang="zh-CN" altLang="en-US" sz="2800" b="1" kern="0" dirty="0">
                <a:solidFill>
                  <a:srgbClr val="FF0000"/>
                </a:solidFill>
                <a:latin typeface="Tahoma"/>
                <a:ea typeface="楷体_GB2312" pitchFamily="49" charset="-122"/>
              </a:rPr>
              <a:t>城域网</a:t>
            </a:r>
            <a:r>
              <a:rPr kumimoji="1" lang="en-US" altLang="zh-CN" sz="2800" b="1" kern="0" dirty="0">
                <a:solidFill>
                  <a:srgbClr val="3333FF"/>
                </a:solidFill>
                <a:latin typeface="Tahoma"/>
                <a:ea typeface="楷体_GB2312" pitchFamily="49" charset="-122"/>
              </a:rPr>
              <a:t>)</a:t>
            </a:r>
            <a:endParaRPr kumimoji="1" lang="en-US" altLang="zh-CN" sz="2800" kern="0" dirty="0">
              <a:solidFill>
                <a:srgbClr val="3333FF"/>
              </a:solidFill>
              <a:latin typeface="Tahoma"/>
              <a:ea typeface="楷体_GB2312" pitchFamily="49" charset="-122"/>
            </a:endParaRPr>
          </a:p>
          <a:p>
            <a:pPr lvl="0" fontAlgn="base">
              <a:spcBef>
                <a:spcPct val="0"/>
              </a:spcBef>
              <a:spcAft>
                <a:spcPts val="600"/>
              </a:spcAft>
              <a:buClr>
                <a:srgbClr val="3333CC"/>
              </a:buClr>
              <a:buSzPct val="95000"/>
              <a:buNone/>
            </a:pPr>
            <a:r>
              <a:rPr kumimoji="1" lang="en-US" altLang="zh-CN" sz="2400" b="1" kern="0" dirty="0">
                <a:solidFill>
                  <a:srgbClr val="333399"/>
                </a:solidFill>
                <a:latin typeface="Tahoma"/>
                <a:ea typeface="楷体_GB2312" pitchFamily="49" charset="-122"/>
              </a:rPr>
              <a:t>    </a:t>
            </a:r>
            <a:r>
              <a:rPr kumimoji="1" lang="zh-CN" altLang="en-US" sz="2400" b="1" kern="0" dirty="0">
                <a:solidFill>
                  <a:srgbClr val="333399"/>
                </a:solidFill>
                <a:latin typeface="Tahoma"/>
                <a:ea typeface="楷体_GB2312" pitchFamily="49" charset="-122"/>
              </a:rPr>
              <a:t>规模局限在一座城市的范围内，大致</a:t>
            </a:r>
            <a:r>
              <a:rPr kumimoji="1" lang="en-US" altLang="zh-CN" sz="2400" b="1" kern="0" dirty="0">
                <a:solidFill>
                  <a:srgbClr val="333399"/>
                </a:solidFill>
                <a:latin typeface="Tahoma"/>
                <a:ea typeface="楷体_GB2312" pitchFamily="49" charset="-122"/>
              </a:rPr>
              <a:t>10~100km</a:t>
            </a:r>
            <a:r>
              <a:rPr kumimoji="1" lang="zh-CN" altLang="en-US" sz="2400" b="1" kern="0" dirty="0">
                <a:solidFill>
                  <a:srgbClr val="333399"/>
                </a:solidFill>
                <a:latin typeface="Tahoma"/>
                <a:ea typeface="楷体_GB2312" pitchFamily="49" charset="-122"/>
              </a:rPr>
              <a:t>。例如，有线电视网。</a:t>
            </a:r>
          </a:p>
          <a:p>
            <a:pPr marL="342900" lvl="1" indent="-342900" fontAlgn="base">
              <a:spcBef>
                <a:spcPts val="600"/>
              </a:spcBef>
              <a:spcAft>
                <a:spcPts val="1200"/>
              </a:spcAft>
              <a:buClr>
                <a:srgbClr val="C00000"/>
              </a:buClr>
              <a:buSzPct val="95000"/>
              <a:buFont typeface="Wingdings" pitchFamily="2" charset="2"/>
              <a:buChar char="l"/>
            </a:pPr>
            <a:r>
              <a:rPr kumimoji="1" lang="en-US" altLang="zh-CN" b="1" kern="0" dirty="0">
                <a:solidFill>
                  <a:srgbClr val="3333FF"/>
                </a:solidFill>
                <a:latin typeface="Tahoma"/>
                <a:ea typeface="楷体_GB2312" pitchFamily="49" charset="-122"/>
              </a:rPr>
              <a:t>WAN (Wide Area Network, </a:t>
            </a:r>
            <a:r>
              <a:rPr kumimoji="1" lang="zh-CN" altLang="en-US" b="1" kern="0" dirty="0">
                <a:solidFill>
                  <a:srgbClr val="FF0000"/>
                </a:solidFill>
                <a:latin typeface="Tahoma"/>
                <a:ea typeface="楷体_GB2312" pitchFamily="49" charset="-122"/>
              </a:rPr>
              <a:t>广域网</a:t>
            </a:r>
            <a:r>
              <a:rPr kumimoji="1" lang="en-US" altLang="zh-CN" b="1" kern="0" dirty="0">
                <a:solidFill>
                  <a:srgbClr val="3333FF"/>
                </a:solidFill>
                <a:latin typeface="Tahoma"/>
                <a:ea typeface="楷体_GB2312" pitchFamily="49" charset="-122"/>
              </a:rPr>
              <a:t>)</a:t>
            </a:r>
          </a:p>
          <a:p>
            <a:pPr marL="342900" lvl="1" indent="-342900" fontAlgn="base">
              <a:spcBef>
                <a:spcPct val="0"/>
              </a:spcBef>
              <a:spcAft>
                <a:spcPts val="600"/>
              </a:spcAft>
              <a:buClr>
                <a:srgbClr val="C00000"/>
              </a:buClr>
              <a:buSzPct val="95000"/>
              <a:buNone/>
            </a:pPr>
            <a:r>
              <a:rPr kumimoji="1" lang="en-US" altLang="zh-CN" sz="2400" b="1" kern="0" dirty="0">
                <a:solidFill>
                  <a:srgbClr val="333399"/>
                </a:solidFill>
                <a:latin typeface="Tahoma"/>
                <a:ea typeface="楷体_GB2312" pitchFamily="49" charset="-122"/>
              </a:rPr>
              <a:t>    </a:t>
            </a:r>
            <a:r>
              <a:rPr kumimoji="1" lang="zh-CN" altLang="en-US" sz="2400" b="1" kern="0" dirty="0">
                <a:solidFill>
                  <a:srgbClr val="333399"/>
                </a:solidFill>
                <a:latin typeface="Tahoma"/>
                <a:ea typeface="楷体_GB2312" pitchFamily="49" charset="-122"/>
              </a:rPr>
              <a:t>网络可跨越较大范围的地区，甚至国界、洲界。如</a:t>
            </a:r>
            <a:r>
              <a:rPr kumimoji="1" lang="en-US" altLang="zh-CN" sz="2400" b="1" kern="0" dirty="0">
                <a:solidFill>
                  <a:srgbClr val="333399"/>
                </a:solidFill>
                <a:latin typeface="Tahoma"/>
                <a:ea typeface="楷体_GB2312" pitchFamily="49" charset="-122"/>
              </a:rPr>
              <a:t>Internet</a:t>
            </a:r>
            <a:r>
              <a:rPr kumimoji="1" lang="zh-CN" altLang="en-US" sz="2400" b="1" kern="0" dirty="0">
                <a:solidFill>
                  <a:srgbClr val="333399"/>
                </a:solidFill>
                <a:latin typeface="Tahoma"/>
                <a:ea typeface="楷体_GB2312" pitchFamily="49" charset="-122"/>
              </a:rPr>
              <a:t>、教科网。    </a:t>
            </a:r>
          </a:p>
        </p:txBody>
      </p:sp>
    </p:spTree>
    <p:extLst>
      <p:ext uri="{BB962C8B-B14F-4D97-AF65-F5344CB8AC3E}">
        <p14:creationId xmlns:p14="http://schemas.microsoft.com/office/powerpoint/2010/main" val="27810974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a:t>网络论坛</a:t>
            </a:r>
          </a:p>
        </p:txBody>
      </p:sp>
      <p:sp>
        <p:nvSpPr>
          <p:cNvPr id="109571" name="内容占位符 2"/>
          <p:cNvSpPr>
            <a:spLocks noGrp="1"/>
          </p:cNvSpPr>
          <p:nvPr>
            <p:ph idx="1"/>
          </p:nvPr>
        </p:nvSpPr>
        <p:spPr/>
        <p:txBody>
          <a:bodyPr/>
          <a:lstStyle/>
          <a:p>
            <a:r>
              <a:rPr lang="zh-CN" altLang="en-US"/>
              <a:t>在日常生活中，我们经常会聚在一起针对某个议题（主题）进行讨论和交流，网络论坛就是一个网上讨论和议事的会议室，大家在虚拟的会议室里对某个议题进行讨论和交流。</a:t>
            </a:r>
          </a:p>
          <a:p>
            <a:r>
              <a:rPr lang="zh-CN" altLang="en-US"/>
              <a:t>目前人气较旺的论坛有天涯社区、猫扑社区、搜狐论坛、凤凰论坛、网易论坛等。本节以天涯论坛为例介绍论坛的使用方法。</a:t>
            </a:r>
          </a:p>
        </p:txBody>
      </p:sp>
    </p:spTree>
    <p:extLst>
      <p:ext uri="{BB962C8B-B14F-4D97-AF65-F5344CB8AC3E}">
        <p14:creationId xmlns:p14="http://schemas.microsoft.com/office/powerpoint/2010/main" val="35396407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a:t>下一代互联网</a:t>
            </a:r>
          </a:p>
        </p:txBody>
      </p:sp>
      <p:sp>
        <p:nvSpPr>
          <p:cNvPr id="110595" name="内容占位符 2"/>
          <p:cNvSpPr>
            <a:spLocks noGrp="1"/>
          </p:cNvSpPr>
          <p:nvPr>
            <p:ph idx="1"/>
          </p:nvPr>
        </p:nvSpPr>
        <p:spPr/>
        <p:txBody>
          <a:bodyPr/>
          <a:lstStyle/>
          <a:p>
            <a:r>
              <a:rPr lang="en-US" altLang="zh-CN"/>
              <a:t>NGI:</a:t>
            </a:r>
            <a:r>
              <a:rPr lang="zh-CN" altLang="en-US"/>
              <a:t>通过一些革命性的技术发展，解决目前互联网在管理、安全、服务质量以及规模和性能可扩展性方面存在的问题。</a:t>
            </a:r>
            <a:endParaRPr lang="en-US" altLang="zh-CN"/>
          </a:p>
          <a:p>
            <a:r>
              <a:rPr lang="zh-CN" altLang="en-US"/>
              <a:t>特点：</a:t>
            </a:r>
            <a:endParaRPr lang="en-US" altLang="zh-CN"/>
          </a:p>
          <a:p>
            <a:pPr lvl="1"/>
            <a:r>
              <a:rPr lang="zh-CN" altLang="en-US"/>
              <a:t>更大的</a:t>
            </a:r>
            <a:r>
              <a:rPr lang="en-US" altLang="zh-CN"/>
              <a:t>IP</a:t>
            </a:r>
            <a:r>
              <a:rPr lang="zh-CN" altLang="en-US"/>
              <a:t>地址空间</a:t>
            </a:r>
            <a:endParaRPr lang="en-US" altLang="zh-CN"/>
          </a:p>
          <a:p>
            <a:pPr lvl="1"/>
            <a:r>
              <a:rPr lang="zh-CN" altLang="en-US"/>
              <a:t>更快的访问速度</a:t>
            </a:r>
            <a:endParaRPr lang="en-US" altLang="zh-CN"/>
          </a:p>
          <a:p>
            <a:pPr lvl="1"/>
            <a:r>
              <a:rPr lang="zh-CN" altLang="en-US"/>
              <a:t>更安全的网络</a:t>
            </a:r>
          </a:p>
        </p:txBody>
      </p:sp>
    </p:spTree>
    <p:extLst>
      <p:ext uri="{BB962C8B-B14F-4D97-AF65-F5344CB8AC3E}">
        <p14:creationId xmlns:p14="http://schemas.microsoft.com/office/powerpoint/2010/main" val="648154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en-US" altLang="zh-CN"/>
              <a:t>IPv4</a:t>
            </a:r>
            <a:r>
              <a:rPr lang="zh-CN" altLang="en-US"/>
              <a:t>和</a:t>
            </a:r>
            <a:r>
              <a:rPr lang="en-US" altLang="zh-CN"/>
              <a:t>IPv6</a:t>
            </a:r>
            <a:endParaRPr lang="zh-CN" altLang="en-US"/>
          </a:p>
        </p:txBody>
      </p:sp>
      <p:sp>
        <p:nvSpPr>
          <p:cNvPr id="111619" name="内容占位符 2"/>
          <p:cNvSpPr>
            <a:spLocks noGrp="1"/>
          </p:cNvSpPr>
          <p:nvPr>
            <p:ph idx="1"/>
          </p:nvPr>
        </p:nvSpPr>
        <p:spPr/>
        <p:txBody>
          <a:bodyPr/>
          <a:lstStyle/>
          <a:p>
            <a:r>
              <a:rPr lang="en-US" altLang="zh-CN"/>
              <a:t>IPv4</a:t>
            </a:r>
            <a:r>
              <a:rPr lang="zh-CN" altLang="en-US"/>
              <a:t>采用</a:t>
            </a:r>
            <a:r>
              <a:rPr lang="en-US" altLang="zh-CN"/>
              <a:t>32</a:t>
            </a:r>
            <a:r>
              <a:rPr lang="zh-CN" altLang="en-US"/>
              <a:t>位二进制编码，</a:t>
            </a:r>
            <a:r>
              <a:rPr lang="en-US" altLang="zh-CN"/>
              <a:t>IPv6</a:t>
            </a:r>
            <a:r>
              <a:rPr lang="zh-CN" altLang="en-US"/>
              <a:t>采用的是</a:t>
            </a:r>
            <a:r>
              <a:rPr lang="en-US" altLang="zh-CN"/>
              <a:t>128</a:t>
            </a:r>
            <a:r>
              <a:rPr lang="zh-CN" altLang="en-US"/>
              <a:t>位二进制编码，能产生约</a:t>
            </a:r>
            <a:r>
              <a:rPr lang="en-US" altLang="zh-CN"/>
              <a:t>2</a:t>
            </a:r>
            <a:r>
              <a:rPr lang="zh-CN" altLang="en-US"/>
              <a:t>的</a:t>
            </a:r>
            <a:r>
              <a:rPr lang="en-US" altLang="zh-CN"/>
              <a:t>128</a:t>
            </a:r>
            <a:r>
              <a:rPr lang="zh-CN" altLang="en-US"/>
              <a:t>次方个地址</a:t>
            </a:r>
            <a:endParaRPr lang="en-US" altLang="zh-CN"/>
          </a:p>
          <a:p>
            <a:r>
              <a:rPr lang="zh-CN" altLang="en-US"/>
              <a:t>和</a:t>
            </a:r>
            <a:r>
              <a:rPr lang="en-US" altLang="zh-CN"/>
              <a:t>IPv4</a:t>
            </a:r>
            <a:r>
              <a:rPr lang="zh-CN" altLang="en-US"/>
              <a:t>相比，</a:t>
            </a:r>
            <a:r>
              <a:rPr lang="en-US" altLang="zh-CN"/>
              <a:t>IPv6</a:t>
            </a:r>
            <a:r>
              <a:rPr lang="zh-CN" altLang="en-US"/>
              <a:t>支持规模更大的网络结构，改进了安全性和数据的完整性，具有自动配置、移动计算、数据组播和更有效的网络路由聚合等功能</a:t>
            </a:r>
          </a:p>
        </p:txBody>
      </p:sp>
    </p:spTree>
    <p:extLst>
      <p:ext uri="{BB962C8B-B14F-4D97-AF65-F5344CB8AC3E}">
        <p14:creationId xmlns:p14="http://schemas.microsoft.com/office/powerpoint/2010/main" val="40136455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460E7-49DD-4FB9-9796-EBF57849D313}"/>
              </a:ext>
            </a:extLst>
          </p:cNvPr>
          <p:cNvSpPr>
            <a:spLocks noGrp="1"/>
          </p:cNvSpPr>
          <p:nvPr>
            <p:ph type="title"/>
          </p:nvPr>
        </p:nvSpPr>
        <p:spPr>
          <a:xfrm>
            <a:off x="179512" y="2708920"/>
            <a:ext cx="8229600" cy="1143000"/>
          </a:xfrm>
        </p:spPr>
        <p:txBody>
          <a:bodyPr/>
          <a:lstStyle/>
          <a:p>
            <a:pPr algn="l"/>
            <a:r>
              <a:rPr lang="en-US" altLang="zh-CN" dirty="0"/>
              <a:t>6.3 </a:t>
            </a:r>
            <a:r>
              <a:rPr lang="zh-CN" altLang="en-US" dirty="0"/>
              <a:t>计算机安全技术</a:t>
            </a:r>
          </a:p>
        </p:txBody>
      </p:sp>
    </p:spTree>
    <p:extLst>
      <p:ext uri="{BB962C8B-B14F-4D97-AF65-F5344CB8AC3E}">
        <p14:creationId xmlns:p14="http://schemas.microsoft.com/office/powerpoint/2010/main" val="1130290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5B71AD4-F6C2-4F5C-971D-D46C69AC96D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123" name="Rectangle 2"/>
          <p:cNvSpPr>
            <a:spLocks noGrp="1" noChangeArrowheads="1"/>
          </p:cNvSpPr>
          <p:nvPr>
            <p:ph type="title" idx="4294967295"/>
          </p:nvPr>
        </p:nvSpPr>
        <p:spPr>
          <a:xfrm>
            <a:off x="381000" y="228600"/>
            <a:ext cx="7696200" cy="1143000"/>
          </a:xfrm>
        </p:spPr>
        <p:txBody>
          <a:bodyPr/>
          <a:lstStyle/>
          <a:p>
            <a:r>
              <a:rPr lang="zh-CN" altLang="en-US" sz="3200" b="1"/>
              <a:t>案例</a:t>
            </a:r>
            <a:r>
              <a:rPr lang="en-US" altLang="zh-CN" sz="3200" b="1"/>
              <a:t>—</a:t>
            </a:r>
            <a:r>
              <a:rPr lang="zh-CN" altLang="en-US" sz="3200" b="1"/>
              <a:t>英国银行账户资料遭泄露案</a:t>
            </a:r>
            <a:r>
              <a:rPr lang="zh-CN" altLang="en-US" sz="3600"/>
              <a:t> </a:t>
            </a:r>
          </a:p>
        </p:txBody>
      </p:sp>
      <p:sp>
        <p:nvSpPr>
          <p:cNvPr id="113667" name="Rectangle 3"/>
          <p:cNvSpPr>
            <a:spLocks noGrp="1" noChangeArrowheads="1"/>
          </p:cNvSpPr>
          <p:nvPr>
            <p:ph type="body" idx="4294967295"/>
          </p:nvPr>
        </p:nvSpPr>
        <p:spPr>
          <a:xfrm>
            <a:off x="381000" y="1371600"/>
            <a:ext cx="8305800" cy="5105400"/>
          </a:xfrm>
        </p:spPr>
        <p:txBody>
          <a:bodyPr/>
          <a:lstStyle/>
          <a:p>
            <a:pPr algn="just">
              <a:lnSpc>
                <a:spcPct val="110000"/>
              </a:lnSpc>
              <a:buFont typeface="Wingdings" panose="05000000000000000000" pitchFamily="2" charset="2"/>
              <a:buNone/>
            </a:pPr>
            <a:r>
              <a:rPr lang="zh-CN" altLang="en-US" sz="2400" dirty="0"/>
              <a:t>     英国</a:t>
            </a:r>
            <a:r>
              <a:rPr lang="en-US" altLang="zh-CN" sz="2400" dirty="0"/>
              <a:t>《</a:t>
            </a:r>
            <a:r>
              <a:rPr lang="zh-CN" altLang="en-US" sz="2400" dirty="0"/>
              <a:t>泰晤士报</a:t>
            </a:r>
            <a:r>
              <a:rPr lang="en-US" altLang="zh-CN" sz="2400" dirty="0"/>
              <a:t>》2008</a:t>
            </a:r>
            <a:r>
              <a:rPr lang="zh-CN" altLang="en-US" sz="2400" dirty="0"/>
              <a:t>年</a:t>
            </a:r>
            <a:r>
              <a:rPr lang="en-US" altLang="zh-CN" sz="2400" dirty="0"/>
              <a:t>9</a:t>
            </a:r>
            <a:r>
              <a:rPr lang="zh-CN" altLang="en-US" sz="2400" dirty="0"/>
              <a:t>月</a:t>
            </a:r>
            <a:r>
              <a:rPr lang="en-US" altLang="zh-CN" sz="2400" dirty="0"/>
              <a:t>3</a:t>
            </a:r>
            <a:r>
              <a:rPr lang="zh-CN" altLang="en-US" sz="2400" dirty="0"/>
              <a:t>日报道，</a:t>
            </a:r>
            <a:r>
              <a:rPr lang="en-US" altLang="zh-CN" sz="2400" dirty="0"/>
              <a:t>100</a:t>
            </a:r>
            <a:r>
              <a:rPr lang="zh-CN" altLang="en-US" sz="2400" dirty="0"/>
              <a:t>多个网站正在热销英国银行账户资料，包括银行账号、个人身份号码</a:t>
            </a:r>
            <a:r>
              <a:rPr lang="en-US" altLang="zh-CN" sz="2400" dirty="0"/>
              <a:t>(PIN)</a:t>
            </a:r>
            <a:r>
              <a:rPr lang="zh-CN" altLang="en-US" sz="2400" dirty="0"/>
              <a:t>和密码等。有人声称可以提供</a:t>
            </a:r>
            <a:r>
              <a:rPr lang="en-US" altLang="zh-CN" sz="2400" dirty="0"/>
              <a:t>3</a:t>
            </a:r>
            <a:r>
              <a:rPr lang="zh-CN" altLang="en-US" sz="2400" dirty="0"/>
              <a:t>万个英国信用卡账号，每个售价不到</a:t>
            </a:r>
            <a:r>
              <a:rPr lang="en-US" altLang="zh-CN" sz="2400" dirty="0"/>
              <a:t>1</a:t>
            </a:r>
            <a:r>
              <a:rPr lang="zh-CN" altLang="en-US" sz="2400" dirty="0"/>
              <a:t>英镑</a:t>
            </a:r>
            <a:r>
              <a:rPr lang="en-US" altLang="zh-CN" sz="2400" dirty="0"/>
              <a:t>(</a:t>
            </a:r>
            <a:r>
              <a:rPr lang="zh-CN" altLang="en-US" sz="2400" dirty="0"/>
              <a:t>约合</a:t>
            </a:r>
            <a:r>
              <a:rPr lang="en-US" altLang="zh-CN" sz="2400" dirty="0"/>
              <a:t>2</a:t>
            </a:r>
            <a:r>
              <a:rPr lang="zh-CN" altLang="en-US" sz="2400" dirty="0"/>
              <a:t>美元</a:t>
            </a:r>
            <a:r>
              <a:rPr lang="en-US" altLang="zh-CN" sz="2400" dirty="0"/>
              <a:t>)</a:t>
            </a:r>
            <a:r>
              <a:rPr lang="zh-CN" altLang="en-US" sz="2400" dirty="0"/>
              <a:t>。英国媒体此前报道说，英国税务海关总署遗失了两张共含有</a:t>
            </a:r>
            <a:r>
              <a:rPr lang="en-US" altLang="zh-CN" sz="2400" dirty="0"/>
              <a:t>2500</a:t>
            </a:r>
            <a:r>
              <a:rPr lang="zh-CN" altLang="en-US" sz="2400" dirty="0"/>
              <a:t>万份英国银行账户资料的光盘。税务海关总署官员承认，这两张光盘两周前丢失，至今下落不明。</a:t>
            </a:r>
            <a:r>
              <a:rPr lang="en-US" altLang="zh-CN" sz="2400" dirty="0"/>
              <a:t>《</a:t>
            </a:r>
            <a:r>
              <a:rPr lang="zh-CN" altLang="en-US" sz="2400" dirty="0"/>
              <a:t>泰晤士报</a:t>
            </a:r>
            <a:r>
              <a:rPr lang="en-US" altLang="zh-CN" sz="2400" dirty="0"/>
              <a:t>》</a:t>
            </a:r>
            <a:r>
              <a:rPr lang="zh-CN" altLang="en-US" sz="2400" dirty="0"/>
              <a:t>说，按照现行黑市价格，若光盘确实落入黑客之手，能为他们谋得</a:t>
            </a:r>
            <a:r>
              <a:rPr lang="en-US" altLang="zh-CN" sz="2400" dirty="0"/>
              <a:t>100</a:t>
            </a:r>
            <a:r>
              <a:rPr lang="zh-CN" altLang="en-US" sz="2400" dirty="0"/>
              <a:t>多万英镑的利润。而</a:t>
            </a:r>
            <a:r>
              <a:rPr lang="en-US" altLang="zh-CN" sz="2400" dirty="0"/>
              <a:t>《</a:t>
            </a:r>
            <a:r>
              <a:rPr lang="zh-CN" altLang="en-US" sz="2400" dirty="0"/>
              <a:t>泰晤士报</a:t>
            </a:r>
            <a:r>
              <a:rPr lang="en-US" altLang="zh-CN" sz="2400" dirty="0"/>
              <a:t>》</a:t>
            </a:r>
            <a:r>
              <a:rPr lang="zh-CN" altLang="en-US" sz="2400" dirty="0"/>
              <a:t>去年发现，大约</a:t>
            </a:r>
            <a:r>
              <a:rPr lang="en-US" altLang="zh-CN" sz="2400" dirty="0"/>
              <a:t>400</a:t>
            </a:r>
            <a:r>
              <a:rPr lang="zh-CN" altLang="en-US" sz="2400" dirty="0"/>
              <a:t>名英国人的信用卡资料被“黑”后，每天在网络聊天室内挂售。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linds(horizontal)">
                                      <p:cBhvr>
                                        <p:cTn id="7" dur="500"/>
                                        <p:tgtEl>
                                          <p:spTgt spid="113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2F70E58-0618-4209-8510-E794A0BD3B55}"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147" name="Rectangle 2"/>
          <p:cNvSpPr>
            <a:spLocks noGrp="1" noChangeArrowheads="1"/>
          </p:cNvSpPr>
          <p:nvPr>
            <p:ph type="title" idx="4294967295"/>
          </p:nvPr>
        </p:nvSpPr>
        <p:spPr/>
        <p:txBody>
          <a:bodyPr/>
          <a:lstStyle/>
          <a:p>
            <a:r>
              <a:rPr lang="zh-CN" altLang="en-US" sz="3200" b="1"/>
              <a:t>案例</a:t>
            </a:r>
            <a:r>
              <a:rPr lang="en-US" altLang="zh-CN" sz="3200" b="1"/>
              <a:t>—</a:t>
            </a:r>
            <a:r>
              <a:rPr lang="zh-CN" altLang="en-US" sz="3200" b="1"/>
              <a:t>美国司法部网站主页被黑案</a:t>
            </a:r>
            <a:r>
              <a:rPr lang="zh-CN" altLang="en-US" sz="3200"/>
              <a:t> </a:t>
            </a:r>
          </a:p>
        </p:txBody>
      </p:sp>
      <p:sp>
        <p:nvSpPr>
          <p:cNvPr id="6148" name="Rectangle 3"/>
          <p:cNvSpPr>
            <a:spLocks noGrp="1" noChangeArrowheads="1"/>
          </p:cNvSpPr>
          <p:nvPr>
            <p:ph type="body" idx="4294967295"/>
          </p:nvPr>
        </p:nvSpPr>
        <p:spPr>
          <a:xfrm>
            <a:off x="457200" y="1371600"/>
            <a:ext cx="8077200" cy="4800600"/>
          </a:xfrm>
        </p:spPr>
        <p:txBody>
          <a:bodyPr/>
          <a:lstStyle/>
          <a:p>
            <a:pPr algn="just">
              <a:lnSpc>
                <a:spcPct val="90000"/>
              </a:lnSpc>
            </a:pPr>
            <a:r>
              <a:rPr lang="en-US" altLang="zh-CN" dirty="0"/>
              <a:t>1996</a:t>
            </a:r>
            <a:r>
              <a:rPr lang="zh-CN" altLang="en-US" dirty="0"/>
              <a:t>年</a:t>
            </a:r>
            <a:r>
              <a:rPr lang="en-US" altLang="zh-CN" dirty="0"/>
              <a:t>8</a:t>
            </a:r>
            <a:r>
              <a:rPr lang="zh-CN" altLang="en-US" dirty="0"/>
              <a:t>月</a:t>
            </a:r>
            <a:r>
              <a:rPr lang="en-US" altLang="zh-CN" dirty="0"/>
              <a:t>17</a:t>
            </a:r>
            <a:r>
              <a:rPr lang="zh-CN" altLang="en-US" dirty="0"/>
              <a:t>日，美国司法部的网络服务器遭到黑客入侵，并将“ 美国司法部” 的主页改为“ 美国不公正部” ，将司法部部长的照片换成了阿道夫</a:t>
            </a:r>
            <a:r>
              <a:rPr lang="en-US" altLang="zh-CN" dirty="0"/>
              <a:t>·</a:t>
            </a:r>
            <a:r>
              <a:rPr lang="zh-CN" altLang="en-US" dirty="0"/>
              <a:t>希特勒，将司法部徽章换成了纳粹党徽，并加上一幅色情女郎的图片作为所谓司法部部长的助手。此外还留下了很多攻击美国司法政策的文字。同年</a:t>
            </a:r>
            <a:r>
              <a:rPr lang="en-US" altLang="zh-CN" dirty="0"/>
              <a:t>9</a:t>
            </a:r>
            <a:r>
              <a:rPr lang="zh-CN" altLang="en-US" dirty="0"/>
              <a:t>月</a:t>
            </a:r>
            <a:r>
              <a:rPr lang="en-US" altLang="zh-CN" dirty="0"/>
              <a:t>18</a:t>
            </a:r>
            <a:r>
              <a:rPr lang="zh-CN" altLang="en-US" dirty="0"/>
              <a:t>日，黑客又光顾美国中央情报局的网络服务器，将其主页由“中央情报局” 改为“ 中央愚蠢局”。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E4FF01D-7B7C-4DA8-9F6D-C6E4806856B5}"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171" name="Rectangle 2"/>
          <p:cNvSpPr>
            <a:spLocks noGrp="1" noChangeArrowheads="1"/>
          </p:cNvSpPr>
          <p:nvPr>
            <p:ph type="title" idx="4294967295"/>
          </p:nvPr>
        </p:nvSpPr>
        <p:spPr/>
        <p:txBody>
          <a:bodyPr/>
          <a:lstStyle/>
          <a:p>
            <a:r>
              <a:rPr lang="zh-CN" altLang="en-US" sz="3600" b="1"/>
              <a:t>案例</a:t>
            </a:r>
            <a:r>
              <a:rPr lang="en-US" altLang="zh-CN" sz="3600" b="1"/>
              <a:t>—</a:t>
            </a:r>
            <a:r>
              <a:rPr lang="zh-CN" altLang="en-US" sz="3600" b="1"/>
              <a:t>熊猫烧香病毒</a:t>
            </a:r>
          </a:p>
        </p:txBody>
      </p:sp>
      <p:sp>
        <p:nvSpPr>
          <p:cNvPr id="7172" name="Rectangle 3"/>
          <p:cNvSpPr>
            <a:spLocks noGrp="1" noChangeArrowheads="1"/>
          </p:cNvSpPr>
          <p:nvPr>
            <p:ph type="body" idx="4294967295"/>
          </p:nvPr>
        </p:nvSpPr>
        <p:spPr>
          <a:xfrm>
            <a:off x="533400" y="1295400"/>
            <a:ext cx="8153400" cy="5029200"/>
          </a:xfrm>
        </p:spPr>
        <p:txBody>
          <a:bodyPr>
            <a:normAutofit/>
          </a:bodyPr>
          <a:lstStyle/>
          <a:p>
            <a:pPr>
              <a:lnSpc>
                <a:spcPct val="90000"/>
              </a:lnSpc>
            </a:pPr>
            <a:r>
              <a:rPr lang="en-US" altLang="zh-CN" sz="2800" dirty="0"/>
              <a:t>2010</a:t>
            </a:r>
            <a:r>
              <a:rPr lang="zh-CN" altLang="en-US" sz="2800" dirty="0"/>
              <a:t>年元月，仙桃市龙华山派出所民警在办理第二代身份证时，发现办理第二代身份证所用的计算机已中毒，即使杀了毒，随后也会恢复原貌紧接着，该局部分办公计算机，也因中了熊猫烧香病毒而瘫痪。与此同时，该市公安局网监大队接到仙桃市江汉热线信息中心报案称，该网站的中心服务器大面积中了熊猫烧香病毒来势凶猛的计算机病毒，在该市还是首次出现，这引起了该市公安局网监部门高度重视有关数据显示，自去年</a:t>
            </a:r>
            <a:r>
              <a:rPr lang="en-US" altLang="zh-CN" sz="2800" dirty="0"/>
              <a:t>12</a:t>
            </a:r>
            <a:r>
              <a:rPr lang="zh-CN" altLang="en-US" sz="2800" dirty="0"/>
              <a:t>月以来，被“熊猫烧香”病毒感染中毒的电脑有</a:t>
            </a:r>
            <a:r>
              <a:rPr lang="en-US" altLang="zh-CN" sz="2800" dirty="0"/>
              <a:t>50</a:t>
            </a:r>
            <a:r>
              <a:rPr lang="zh-CN" altLang="en-US" sz="2800" dirty="0"/>
              <a:t>万台以上，数百万网民深受其害。</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FB3DAAF-9D15-43A1-9E45-C9DC64167FFB}"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8195" name="Picture 2"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p:cNvSpPr>
            <a:spLocks noChangeArrowheads="1"/>
          </p:cNvSpPr>
          <p:nvPr/>
        </p:nvSpPr>
        <p:spPr bwMode="auto">
          <a:xfrm>
            <a:off x="368300" y="4609634"/>
            <a:ext cx="83801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“熊猫烧香”病毒中毒时电脑的桌面和弹出的窗口</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2BB8CB5-1C5C-49EE-B413-CB45C5566BDA}"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19" name="Rectangle 2"/>
          <p:cNvSpPr>
            <a:spLocks noGrp="1" noChangeArrowheads="1"/>
          </p:cNvSpPr>
          <p:nvPr>
            <p:ph type="title" idx="4294967295"/>
          </p:nvPr>
        </p:nvSpPr>
        <p:spPr/>
        <p:txBody>
          <a:bodyPr/>
          <a:lstStyle/>
          <a:p>
            <a:r>
              <a:rPr lang="zh-CN" altLang="en-US" sz="3600" b="1"/>
              <a:t>案例</a:t>
            </a:r>
            <a:r>
              <a:rPr lang="en-US" altLang="zh-CN" sz="3600" b="1"/>
              <a:t>—</a:t>
            </a:r>
            <a:r>
              <a:rPr lang="zh-CN" altLang="en-US" sz="3600" b="1"/>
              <a:t>内部攻击</a:t>
            </a:r>
          </a:p>
        </p:txBody>
      </p:sp>
      <p:sp>
        <p:nvSpPr>
          <p:cNvPr id="9220" name="Rectangle 3"/>
          <p:cNvSpPr>
            <a:spLocks noGrp="1" noChangeArrowheads="1"/>
          </p:cNvSpPr>
          <p:nvPr>
            <p:ph type="body" idx="4294967295"/>
          </p:nvPr>
        </p:nvSpPr>
        <p:spPr>
          <a:xfrm>
            <a:off x="533400" y="1295400"/>
            <a:ext cx="8077200" cy="5181600"/>
          </a:xfrm>
        </p:spPr>
        <p:txBody>
          <a:bodyPr/>
          <a:lstStyle/>
          <a:p>
            <a:r>
              <a:rPr lang="zh-CN" altLang="en-US"/>
              <a:t>据美国</a:t>
            </a:r>
            <a:r>
              <a:rPr lang="en-US" altLang="zh-CN"/>
              <a:t>FBI</a:t>
            </a:r>
            <a:r>
              <a:rPr lang="zh-CN" altLang="en-US"/>
              <a:t>统计，</a:t>
            </a:r>
            <a:r>
              <a:rPr lang="en-US" altLang="zh-CN"/>
              <a:t>83</a:t>
            </a:r>
            <a:r>
              <a:rPr lang="zh-CN" altLang="en-US"/>
              <a:t>％的信息安全事故为内部人员和内外勾结所为，而且呈上升的趋势。另据我国公安部最新统计，</a:t>
            </a:r>
            <a:r>
              <a:rPr lang="en-US" altLang="zh-CN"/>
              <a:t>70</a:t>
            </a:r>
            <a:r>
              <a:rPr lang="zh-CN" altLang="en-US"/>
              <a:t>％的泄密犯罪来自于内部；电脑应用单位</a:t>
            </a:r>
            <a:r>
              <a:rPr lang="en-US" altLang="zh-CN"/>
              <a:t>80</a:t>
            </a:r>
            <a:r>
              <a:rPr lang="zh-CN" altLang="en-US"/>
              <a:t>％未设立相应的安全管理系统、技术措施和制度。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73CB805-CACA-446E-8CDF-A7A9A82F1E60}"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243" name="Rectangle 2"/>
          <p:cNvSpPr>
            <a:spLocks noGrp="1" noChangeArrowheads="1"/>
          </p:cNvSpPr>
          <p:nvPr>
            <p:ph type="title" idx="4294967295"/>
          </p:nvPr>
        </p:nvSpPr>
        <p:spPr/>
        <p:txBody>
          <a:bodyPr/>
          <a:lstStyle/>
          <a:p>
            <a:r>
              <a:rPr lang="zh-CN" altLang="en-US" sz="3600" b="1"/>
              <a:t>案例</a:t>
            </a:r>
            <a:r>
              <a:rPr lang="en-US" altLang="zh-CN" sz="3600" b="1"/>
              <a:t>—</a:t>
            </a:r>
            <a:r>
              <a:rPr lang="zh-CN" altLang="en-US" sz="3600" b="1"/>
              <a:t>硬件和软件后门</a:t>
            </a:r>
            <a:r>
              <a:rPr lang="zh-CN" altLang="en-US"/>
              <a:t> </a:t>
            </a:r>
          </a:p>
        </p:txBody>
      </p:sp>
      <p:sp>
        <p:nvSpPr>
          <p:cNvPr id="10244" name="Rectangle 3"/>
          <p:cNvSpPr>
            <a:spLocks noGrp="1" noChangeArrowheads="1"/>
          </p:cNvSpPr>
          <p:nvPr>
            <p:ph type="body" idx="4294967295"/>
          </p:nvPr>
        </p:nvSpPr>
        <p:spPr>
          <a:xfrm>
            <a:off x="533400" y="1295400"/>
            <a:ext cx="8077200" cy="5181600"/>
          </a:xfrm>
        </p:spPr>
        <p:txBody>
          <a:bodyPr/>
          <a:lstStyle/>
          <a:p>
            <a:pPr>
              <a:lnSpc>
                <a:spcPct val="90000"/>
              </a:lnSpc>
            </a:pPr>
            <a:r>
              <a:rPr lang="zh-CN" altLang="en-US" sz="2400"/>
              <a:t>前几年微软公司曾经对硬件黑客侵犯其</a:t>
            </a:r>
            <a:r>
              <a:rPr lang="en-US" altLang="zh-CN" sz="2400"/>
              <a:t>Xbox</a:t>
            </a:r>
            <a:r>
              <a:rPr lang="zh-CN" altLang="en-US" sz="2400"/>
              <a:t>设备的行为采取法律与技术措施。索尼公司的</a:t>
            </a:r>
            <a:r>
              <a:rPr lang="en-US" altLang="zh-CN" sz="2400"/>
              <a:t>PS2</a:t>
            </a:r>
            <a:r>
              <a:rPr lang="zh-CN" altLang="en-US" sz="2400"/>
              <a:t>游戏机也成为一些专门修改芯片的黑客目标，其核心技术</a:t>
            </a:r>
            <a:r>
              <a:rPr lang="en-US" altLang="zh-CN" sz="2400"/>
              <a:t>Sony</a:t>
            </a:r>
            <a:r>
              <a:rPr lang="zh-CN" altLang="en-US" sz="2400"/>
              <a:t>的记忆棒被破解。美国苹果公司新推出的</a:t>
            </a:r>
            <a:r>
              <a:rPr lang="en-US" altLang="zh-CN" sz="2400"/>
              <a:t>iPhone 3Gs</a:t>
            </a:r>
            <a:r>
              <a:rPr lang="zh-CN" altLang="en-US" sz="2400"/>
              <a:t>的加密系统也被硬件黑客破解，造成磁盘文件数据可以被实时偷走。</a:t>
            </a:r>
          </a:p>
          <a:p>
            <a:pPr>
              <a:lnSpc>
                <a:spcPct val="90000"/>
              </a:lnSpc>
            </a:pPr>
            <a:r>
              <a:rPr lang="en-US" altLang="zh-CN" sz="2400"/>
              <a:t>2009 </a:t>
            </a:r>
            <a:r>
              <a:rPr lang="zh-CN" altLang="en-US" sz="2400"/>
              <a:t>年 </a:t>
            </a:r>
            <a:r>
              <a:rPr lang="en-US" altLang="zh-CN" sz="2400"/>
              <a:t>11 </a:t>
            </a:r>
            <a:r>
              <a:rPr lang="zh-CN" altLang="en-US" sz="2400"/>
              <a:t>月，江苏省公安厅破获“温柔”黑客团伙案，该团伙利用木马、后门等方式窃取网游帐号，非法入侵各类网站 </a:t>
            </a:r>
            <a:r>
              <a:rPr lang="en-US" altLang="zh-CN" sz="2400"/>
              <a:t>1200 </a:t>
            </a:r>
            <a:r>
              <a:rPr lang="zh-CN" altLang="en-US" sz="2400"/>
              <a:t>多个，至少造成 </a:t>
            </a:r>
            <a:r>
              <a:rPr lang="en-US" altLang="zh-CN" sz="2400"/>
              <a:t>800 </a:t>
            </a:r>
            <a:r>
              <a:rPr lang="zh-CN" altLang="en-US" sz="2400"/>
              <a:t>余万个游戏玩家的游戏账号密码、游戏装备被盗，涉案金额高达 </a:t>
            </a:r>
            <a:r>
              <a:rPr lang="en-US" altLang="zh-CN" sz="2400"/>
              <a:t>3000 </a:t>
            </a:r>
            <a:r>
              <a:rPr lang="zh-CN" altLang="en-US" sz="2400"/>
              <a:t>万。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网络组建属性分类</a:t>
            </a:r>
          </a:p>
        </p:txBody>
      </p:sp>
      <p:sp>
        <p:nvSpPr>
          <p:cNvPr id="3" name="内容占位符 2"/>
          <p:cNvSpPr>
            <a:spLocks noGrp="1"/>
          </p:cNvSpPr>
          <p:nvPr>
            <p:ph idx="1"/>
          </p:nvPr>
        </p:nvSpPr>
        <p:spPr/>
        <p:txBody>
          <a:bodyPr/>
          <a:lstStyle/>
          <a:p>
            <a:r>
              <a:rPr lang="zh-CN" altLang="en-US" dirty="0"/>
              <a:t>公用网</a:t>
            </a:r>
            <a:endParaRPr lang="en-US" altLang="zh-CN" dirty="0"/>
          </a:p>
          <a:p>
            <a:pPr lvl="1"/>
            <a:r>
              <a:rPr lang="zh-CN" altLang="en-US" dirty="0"/>
              <a:t>电信、移动、网通、联通等</a:t>
            </a:r>
            <a:endParaRPr lang="en-US" altLang="zh-CN" dirty="0"/>
          </a:p>
          <a:p>
            <a:r>
              <a:rPr lang="zh-CN" altLang="en-US" dirty="0"/>
              <a:t>专用网</a:t>
            </a:r>
            <a:endParaRPr lang="en-US" altLang="zh-CN" dirty="0"/>
          </a:p>
          <a:p>
            <a:pPr lvl="1"/>
            <a:r>
              <a:rPr lang="zh-CN" altLang="en-US" dirty="0"/>
              <a:t>军事网、政府网、公安网、银行网等</a:t>
            </a:r>
          </a:p>
        </p:txBody>
      </p:sp>
    </p:spTree>
    <p:extLst>
      <p:ext uri="{BB962C8B-B14F-4D97-AF65-F5344CB8AC3E}">
        <p14:creationId xmlns:p14="http://schemas.microsoft.com/office/powerpoint/2010/main" val="3326656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BD04CF4-C2D0-444A-A0FF-3822446FC7F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1267" name="Rectangle 2"/>
          <p:cNvSpPr>
            <a:spLocks noGrp="1" noChangeArrowheads="1"/>
          </p:cNvSpPr>
          <p:nvPr>
            <p:ph type="title" idx="4294967295"/>
          </p:nvPr>
        </p:nvSpPr>
        <p:spPr/>
        <p:txBody>
          <a:bodyPr/>
          <a:lstStyle/>
          <a:p>
            <a:pPr algn="ctr"/>
            <a:r>
              <a:rPr lang="zh-CN" altLang="en-US" sz="3600"/>
              <a:t>计算机网络安全概述</a:t>
            </a:r>
          </a:p>
        </p:txBody>
      </p:sp>
      <p:sp>
        <p:nvSpPr>
          <p:cNvPr id="11268" name="Rectangle 3"/>
          <p:cNvSpPr>
            <a:spLocks noGrp="1" noChangeArrowheads="1"/>
          </p:cNvSpPr>
          <p:nvPr>
            <p:ph type="body" idx="4294967295"/>
          </p:nvPr>
        </p:nvSpPr>
        <p:spPr>
          <a:xfrm>
            <a:off x="533400" y="1295400"/>
            <a:ext cx="8077200" cy="5181600"/>
          </a:xfrm>
        </p:spPr>
        <p:txBody>
          <a:bodyPr/>
          <a:lstStyle/>
          <a:p>
            <a:r>
              <a:rPr lang="zh-CN" altLang="en-US" b="1"/>
              <a:t>网络安全基础知识</a:t>
            </a:r>
          </a:p>
          <a:p>
            <a:r>
              <a:rPr lang="zh-CN" altLang="en-US" b="1"/>
              <a:t>威胁网络安全的因素</a:t>
            </a:r>
          </a:p>
          <a:p>
            <a:r>
              <a:rPr lang="zh-CN" altLang="en-US" b="1"/>
              <a:t>网络安全的分类</a:t>
            </a:r>
          </a:p>
          <a:p>
            <a:r>
              <a:rPr lang="zh-CN" altLang="en-US" b="1"/>
              <a:t>网络安全策略</a:t>
            </a:r>
          </a:p>
          <a:p>
            <a:pPr>
              <a:buFont typeface="Wingdings" panose="05000000000000000000" pitchFamily="2" charset="2"/>
              <a:buNone/>
            </a:pPr>
            <a:endParaRPr lang="zh-CN" altLang="en-US" b="1"/>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5EEF360-96CC-429B-87B2-8CC32878AA71}"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292"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网络安全基础知识</a:t>
            </a:r>
            <a:r>
              <a:rPr lang="en-US" altLang="zh-CN">
                <a:latin typeface="Arial" panose="020B0604020202020204" pitchFamily="34" charset="0"/>
                <a:ea typeface="黑体" panose="02010609060101010101" pitchFamily="49" charset="-122"/>
                <a:cs typeface="Arial" panose="020B0604020202020204" pitchFamily="34" charset="0"/>
              </a:rPr>
              <a:t>——(1)</a:t>
            </a: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12293" name="Rectangle 3"/>
          <p:cNvSpPr txBox="1">
            <a:spLocks noChangeArrowheads="1"/>
          </p:cNvSpPr>
          <p:nvPr/>
        </p:nvSpPr>
        <p:spPr bwMode="auto">
          <a:xfrm>
            <a:off x="457200" y="12954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a:ln>
                  <a:noFill/>
                </a:ln>
                <a:solidFill>
                  <a:srgbClr val="C00000"/>
                </a:solidFill>
                <a:effectLst/>
                <a:uLnTx/>
                <a:uFillTx/>
                <a:latin typeface="Book Antiqua" panose="02040602050305030304" pitchFamily="18" charset="0"/>
                <a:ea typeface="宋体" panose="02010600030101010101" pitchFamily="2" charset="-122"/>
                <a:cs typeface="+mn-cs"/>
              </a:rPr>
              <a:t>网络安全</a:t>
            </a:r>
            <a:r>
              <a:rPr kumimoji="0" lang="zh-CN" altLang="en-US" sz="2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Arial" panose="020B0604020202020204" pitchFamily="34" charset="0"/>
              </a:rPr>
              <a:t>定义 </a:t>
            </a:r>
            <a:r>
              <a:rPr kumimoji="0" lang="en-US" altLang="zh-CN" sz="2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(Security)</a:t>
            </a: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指网络系统的硬件、软件及其系统中的数据受到保护，不因偶然的或恶意的原因而遭受到破坏、更改、泄露，系统连续正常地运行，网络服务不中断。</a:t>
            </a:r>
            <a:endParaRPr kumimoji="0" lang="en-US" altLang="zh-CN"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从广义来说，凡是涉及到网络上信息的保密性、完整性、可用性、真实性和可控性的相关技术和理论都属于网络安全的范围。</a:t>
            </a:r>
            <a:endParaRPr kumimoji="0" lang="en-US" altLang="zh-CN"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a:ln>
                  <a:noFill/>
                </a:ln>
                <a:solidFill>
                  <a:srgbClr val="C00000"/>
                </a:solidFill>
                <a:effectLst/>
                <a:uLnTx/>
                <a:uFillTx/>
                <a:latin typeface="Book Antiqua" panose="02040602050305030304" pitchFamily="18" charset="0"/>
                <a:ea typeface="宋体" panose="02010600030101010101" pitchFamily="2" charset="-122"/>
                <a:cs typeface="+mn-cs"/>
              </a:rPr>
              <a:t>主要目标</a:t>
            </a:r>
            <a:endParaRPr kumimoji="0" lang="en-US" altLang="zh-CN" sz="2800" b="1" i="0" u="none" strike="noStrike" kern="1200" cap="none" spc="0" normalizeH="0" baseline="0" noProof="0">
              <a:ln>
                <a:noFill/>
              </a:ln>
              <a:solidFill>
                <a:srgbClr val="C00000"/>
              </a:solidFill>
              <a:effectLst/>
              <a:uLnTx/>
              <a:uFillTx/>
              <a:latin typeface="Book Antiqua" panose="02040602050305030304" pitchFamily="18" charset="0"/>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mn-cs"/>
              </a:rPr>
              <a:t>保护计算机系统资源（包括计算机设备、网络传输、网络设备、存储介质、软件和计算机数据等）免受</a:t>
            </a:r>
            <a:r>
              <a:rPr kumimoji="0" lang="zh-CN" altLang="en-US" sz="2500" b="1" i="0" u="sng" strike="noStrike" kern="1200" cap="none" spc="0" normalizeH="0" baseline="0" noProof="0">
                <a:ln>
                  <a:noFill/>
                </a:ln>
                <a:solidFill>
                  <a:srgbClr val="1F1F99"/>
                </a:solidFill>
                <a:effectLst/>
                <a:uLnTx/>
                <a:uFillTx/>
                <a:latin typeface="华文楷体" panose="02010600040101010101" pitchFamily="2" charset="-122"/>
                <a:ea typeface="华文楷体" panose="02010600040101010101" pitchFamily="2" charset="-122"/>
                <a:cs typeface="+mn-cs"/>
              </a:rPr>
              <a:t>毁坏、替换、盗窃和丢失。</a:t>
            </a:r>
            <a:endParaRPr kumimoji="0" lang="en-US" altLang="zh-CN"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mn-cs"/>
            </a:endParaRPr>
          </a:p>
        </p:txBody>
      </p:sp>
    </p:spTree>
  </p:cSld>
  <p:clrMapOvr>
    <a:masterClrMapping/>
  </p:clrMapOvr>
  <p:transition>
    <p:strips dir="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D8DF084-CAA2-4BF1-B3B0-4DD8C07B994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6"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网络安全基础知识</a:t>
            </a:r>
            <a:r>
              <a:rPr lang="en-US" altLang="zh-CN">
                <a:latin typeface="Arial" panose="020B0604020202020204" pitchFamily="34" charset="0"/>
                <a:ea typeface="黑体" panose="02010609060101010101" pitchFamily="49" charset="-122"/>
                <a:cs typeface="Arial" panose="020B0604020202020204" pitchFamily="34" charset="0"/>
              </a:rPr>
              <a:t>——(2)</a:t>
            </a: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7" name="Rectangle 3"/>
          <p:cNvSpPr txBox="1">
            <a:spLocks noChangeArrowheads="1"/>
          </p:cNvSpPr>
          <p:nvPr/>
        </p:nvSpPr>
        <p:spPr bwMode="auto">
          <a:xfrm>
            <a:off x="457200" y="1524000"/>
            <a:ext cx="8229600" cy="45720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核心：</a:t>
            </a:r>
            <a:r>
              <a:rPr kumimoji="0" lang="zh-CN" altLang="en-US" sz="2800" b="1" i="0" u="sng" strike="noStrike" kern="0" cap="none" spc="0" normalizeH="0" baseline="0" noProof="0" dirty="0">
                <a:ln>
                  <a:noFill/>
                </a:ln>
                <a:solidFill>
                  <a:srgbClr val="F79646">
                    <a:lumMod val="50000"/>
                  </a:srgbClr>
                </a:solidFill>
                <a:effectLst/>
                <a:uLnTx/>
                <a:uFillTx/>
                <a:latin typeface="华文楷体" panose="02010600040101010101" pitchFamily="2" charset="-122"/>
                <a:ea typeface="华文楷体" panose="02010600040101010101" pitchFamily="2" charset="-122"/>
                <a:cs typeface="Arial" panose="020B0604020202020204" pitchFamily="34" charset="0"/>
              </a:rPr>
              <a:t>数据安全</a:t>
            </a:r>
            <a:endParaRPr kumimoji="0" lang="en-US" altLang="zh-CN" sz="2800" b="1" i="0" u="sng" strike="noStrike" kern="0" cap="none" spc="0" normalizeH="0" baseline="0" noProof="0" dirty="0">
              <a:ln>
                <a:noFill/>
              </a:ln>
              <a:solidFill>
                <a:srgbClr val="F79646">
                  <a:lumMod val="50000"/>
                </a:srgbClr>
              </a:solidFill>
              <a:effectLst/>
              <a:uLnTx/>
              <a:uFillTx/>
              <a:latin typeface="华文楷体" panose="02010600040101010101" pitchFamily="2" charset="-122"/>
              <a:ea typeface="华文楷体" panose="0201060004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数据完整性（</a:t>
            </a:r>
            <a:r>
              <a:rPr kumimoji="0" lang="en-US" altLang="zh-CN"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Integrity</a:t>
            </a: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指要保证计算机系统上的数据和信息处于一种完整的、未受损害的状态。如数据被篡改、删除等。</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数据保密性（</a:t>
            </a:r>
            <a:r>
              <a:rPr kumimoji="0" lang="en-US" altLang="zh-CN"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confidentiality</a:t>
            </a: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保证只有授权用户才可访问数据，而限制他人对数据进行访问。分为：</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1257300" marR="0" lvl="2"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200" b="1" i="0" u="sng" strike="noStrike" kern="0" cap="none" spc="0" normalizeH="0" baseline="0" noProof="0" dirty="0">
                <a:ln>
                  <a:noFill/>
                </a:ln>
                <a:solidFill>
                  <a:srgbClr val="009900"/>
                </a:solidFill>
                <a:effectLst/>
                <a:uLnTx/>
                <a:uFillTx/>
                <a:latin typeface="Calibri"/>
                <a:ea typeface="宋体" panose="02010600030101010101" pitchFamily="2" charset="-122"/>
                <a:cs typeface="Arial" panose="020B0604020202020204" pitchFamily="34" charset="0"/>
              </a:rPr>
              <a:t>网络传输保密性</a:t>
            </a:r>
            <a:r>
              <a:rPr kumimoji="0" lang="zh-CN" altLang="en-US"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：通过</a:t>
            </a:r>
            <a:r>
              <a:rPr kumimoji="0" lang="zh-CN" altLang="en-US" sz="23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数据加密</a:t>
            </a:r>
            <a:r>
              <a:rPr kumimoji="0" lang="zh-CN" altLang="en-US"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来保证；</a:t>
            </a:r>
            <a:endParaRPr kumimoji="0" lang="en-US" altLang="zh-CN"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1257300" marR="0" lvl="2"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200" b="1" i="0" u="sng" strike="noStrike" kern="0" cap="none" spc="0" normalizeH="0" baseline="0" noProof="0" dirty="0">
                <a:ln>
                  <a:noFill/>
                </a:ln>
                <a:solidFill>
                  <a:srgbClr val="009900"/>
                </a:solidFill>
                <a:effectLst/>
                <a:uLnTx/>
                <a:uFillTx/>
                <a:latin typeface="Calibri"/>
                <a:ea typeface="宋体" panose="02010600030101010101" pitchFamily="2" charset="-122"/>
                <a:cs typeface="Arial" panose="020B0604020202020204" pitchFamily="34" charset="0"/>
              </a:rPr>
              <a:t>数据存储保密性</a:t>
            </a:r>
            <a:r>
              <a:rPr kumimoji="0" lang="zh-CN" altLang="en-US"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：通过</a:t>
            </a:r>
            <a:r>
              <a:rPr kumimoji="0" lang="zh-CN" altLang="en-US" sz="23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访问控制</a:t>
            </a:r>
            <a:r>
              <a:rPr kumimoji="0" lang="zh-CN" altLang="en-US"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和</a:t>
            </a:r>
            <a:r>
              <a:rPr kumimoji="0" lang="zh-CN" altLang="en-US" sz="23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数据加密</a:t>
            </a:r>
            <a:r>
              <a:rPr kumimoji="0" lang="zh-CN" altLang="en-US"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来保证；</a:t>
            </a:r>
            <a:endParaRPr kumimoji="0" lang="en-US" altLang="zh-CN" sz="22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数据可用性（</a:t>
            </a:r>
            <a:r>
              <a:rPr kumimoji="0" lang="en-US" altLang="zh-CN"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Availability</a:t>
            </a:r>
            <a:r>
              <a:rPr kumimoji="0" lang="zh-CN" altLang="en-US" sz="2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指数据的可利用程度，即：系统在从正常到“崩溃”的环境中，确保数据必须可用。一般通过</a:t>
            </a:r>
            <a:r>
              <a:rPr kumimoji="0" lang="zh-CN" altLang="en-US" sz="25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冗余数据存储</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等技术来实现。</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Tree>
  </p:cSld>
  <p:clrMapOvr>
    <a:masterClrMapping/>
  </p:clrMapOvr>
  <p:transition>
    <p:comb/>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107F1161-FE99-4E9D-B206-99BD646F5E5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4340"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网络安全基础知识</a:t>
            </a:r>
            <a:r>
              <a:rPr lang="en-US" altLang="zh-CN">
                <a:latin typeface="Arial" panose="020B0604020202020204" pitchFamily="34" charset="0"/>
                <a:ea typeface="黑体" panose="02010609060101010101" pitchFamily="49" charset="-122"/>
                <a:cs typeface="Arial" panose="020B0604020202020204" pitchFamily="34" charset="0"/>
              </a:rPr>
              <a:t>——(3)</a:t>
            </a: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14341" name="Rectangle 3"/>
          <p:cNvSpPr txBox="1">
            <a:spLocks noChangeArrowheads="1"/>
          </p:cNvSpPr>
          <p:nvPr/>
        </p:nvSpPr>
        <p:spPr bwMode="auto">
          <a:xfrm>
            <a:off x="609600" y="12192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200" b="1" i="0"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mn-cs"/>
              </a:rPr>
              <a:t>网络安全基本特征：</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mn-cs"/>
              </a:rPr>
              <a:t>保密性：信息不泄露给非授权用户使用的特性。</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mn-cs"/>
              </a:rPr>
              <a:t>完整性：数据未经授权不能被改变的特性。</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mn-cs"/>
              </a:rPr>
              <a:t>可用性：可被授权用户访问并按需求使用的特性。</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mn-cs"/>
              </a:rPr>
              <a:t>可控性：对信息的传播及内容具有控制的能力。</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mn-cs"/>
              </a:rPr>
              <a:t>可审查性：出现安全问题时能提供的依据和手段。</a:t>
            </a:r>
            <a:endParaRPr kumimoji="0" lang="en-US" altLang="zh-CN" sz="3200" b="0" i="0" u="none" strike="noStrike" kern="1200" cap="none" spc="0" normalizeH="0" baseline="0" noProof="0">
              <a:ln>
                <a:noFill/>
              </a:ln>
              <a:solidFill>
                <a:srgbClr val="000099"/>
              </a:solidFill>
              <a:effectLst/>
              <a:uLnTx/>
              <a:uFillTx/>
              <a:latin typeface="Book Antiqua" panose="02040602050305030304" pitchFamily="18" charset="0"/>
              <a:ea typeface="宋体" panose="02010600030101010101" pitchFamily="2" charset="-122"/>
              <a:cs typeface="Arial" panose="020B0604020202020204" pitchFamily="34" charset="0"/>
            </a:endParaRPr>
          </a:p>
        </p:txBody>
      </p:sp>
    </p:spTree>
  </p:cSld>
  <p:clrMapOvr>
    <a:masterClrMapping/>
  </p:clrMapOvr>
  <p:transition>
    <p:cover dir="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DBBC9DD-A232-42E8-A267-9CFDB2773D0B}"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5364"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网络安全的威胁因素</a:t>
            </a:r>
          </a:p>
        </p:txBody>
      </p:sp>
      <p:sp>
        <p:nvSpPr>
          <p:cNvPr id="15365" name="Rectangle 18"/>
          <p:cNvSpPr>
            <a:spLocks noGrp="1" noChangeArrowheads="1"/>
          </p:cNvSpPr>
          <p:nvPr>
            <p:ph type="body" idx="4294967295"/>
          </p:nvPr>
        </p:nvSpPr>
        <p:spPr>
          <a:xfrm>
            <a:off x="533400" y="1295400"/>
            <a:ext cx="8077200" cy="5181600"/>
          </a:xfrm>
        </p:spPr>
        <p:txBody>
          <a:bodyPr/>
          <a:lstStyle/>
          <a:p>
            <a:r>
              <a:rPr lang="zh-CN" altLang="en-US">
                <a:solidFill>
                  <a:srgbClr val="FF0000"/>
                </a:solidFill>
              </a:rPr>
              <a:t>非人为因素：</a:t>
            </a:r>
            <a:r>
              <a:rPr lang="zh-CN" altLang="en-US">
                <a:solidFill>
                  <a:srgbClr val="000099"/>
                </a:solidFill>
              </a:rPr>
              <a:t>指火灾、地震、水灾、龙卷风、战争等因素造成网络中断、数据丢失、数据损毁等。</a:t>
            </a:r>
          </a:p>
          <a:p>
            <a:r>
              <a:rPr lang="zh-CN" altLang="en-US">
                <a:solidFill>
                  <a:srgbClr val="FF0000"/>
                </a:solidFill>
              </a:rPr>
              <a:t>人为因素：</a:t>
            </a:r>
            <a:r>
              <a:rPr lang="zh-CN" altLang="en-US">
                <a:solidFill>
                  <a:srgbClr val="000099"/>
                </a:solidFill>
              </a:rPr>
              <a:t>由入侵者或入侵程序利用系统资源组的脆弱环节进行人为入侵而产生的。如：窃听；窃取；假冒；会话劫夺；拒绝服务；系统漏洞；重演；特洛伊木马；病毒；诽谤等。</a:t>
            </a:r>
          </a:p>
        </p:txBody>
      </p:sp>
    </p:spTree>
  </p:cSld>
  <p:clrMapOvr>
    <a:masterClrMapping/>
  </p:clrMapOvr>
  <p:transition>
    <p:checker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596184D-6A70-4C9B-A740-2B70064EF8C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387" name="Rectangle 2"/>
          <p:cNvSpPr>
            <a:spLocks noGrp="1" noChangeArrowheads="1"/>
          </p:cNvSpPr>
          <p:nvPr>
            <p:ph type="title" idx="4294967295"/>
          </p:nvPr>
        </p:nvSpPr>
        <p:spPr/>
        <p:txBody>
          <a:bodyPr/>
          <a:lstStyle/>
          <a:p>
            <a:r>
              <a:rPr lang="zh-CN" altLang="en-US"/>
              <a:t>网络安全的攻击形式</a:t>
            </a:r>
          </a:p>
        </p:txBody>
      </p:sp>
      <p:sp>
        <p:nvSpPr>
          <p:cNvPr id="16388" name="Rectangle 3"/>
          <p:cNvSpPr>
            <a:spLocks noGrp="1" noChangeArrowheads="1"/>
          </p:cNvSpPr>
          <p:nvPr>
            <p:ph type="body" idx="4294967295"/>
          </p:nvPr>
        </p:nvSpPr>
        <p:spPr>
          <a:xfrm>
            <a:off x="533400" y="1295400"/>
            <a:ext cx="8077200" cy="5181600"/>
          </a:xfrm>
        </p:spPr>
        <p:txBody>
          <a:bodyPr/>
          <a:lstStyle/>
          <a:p>
            <a:r>
              <a:rPr lang="zh-CN" altLang="en-US">
                <a:solidFill>
                  <a:srgbClr val="FF0000"/>
                </a:solidFill>
              </a:rPr>
              <a:t>主动攻击：</a:t>
            </a:r>
            <a:r>
              <a:rPr lang="zh-CN" altLang="en-US"/>
              <a:t>指攻击者访问其所需信息的故意行为。  </a:t>
            </a:r>
          </a:p>
          <a:p>
            <a:r>
              <a:rPr lang="zh-CN" altLang="en-US">
                <a:solidFill>
                  <a:srgbClr val="FF0000"/>
                </a:solidFill>
              </a:rPr>
              <a:t>被动攻击：</a:t>
            </a:r>
            <a:r>
              <a:rPr lang="zh-CN" altLang="en-US"/>
              <a:t>攻击者只是观察和分析某一个协议数据单元而不干扰信息流。</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B6B283D-D267-4ACC-8B44-DD5975CE6DD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412"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计算机网络面临的安全性威胁</a:t>
            </a:r>
          </a:p>
        </p:txBody>
      </p:sp>
      <p:sp>
        <p:nvSpPr>
          <p:cNvPr id="17413" name="Rectangle 3"/>
          <p:cNvSpPr txBox="1">
            <a:spLocks noChangeArrowheads="1"/>
          </p:cNvSpPr>
          <p:nvPr/>
        </p:nvSpPr>
        <p:spPr bwMode="auto">
          <a:xfrm>
            <a:off x="457200" y="1295400"/>
            <a:ext cx="8229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网络安全的具体</a:t>
            </a:r>
            <a:r>
              <a:rPr kumimoji="0" lang="zh-CN" altLang="en-US" sz="2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Arial" panose="020B0604020202020204" pitchFamily="34" charset="0"/>
              </a:rPr>
              <a:t>攻击形式：</a:t>
            </a:r>
            <a:endParaRPr kumimoji="0" lang="en-US" altLang="zh-CN" sz="2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5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中断</a:t>
            </a: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：有意中断他人在网络上 的通信。</a:t>
            </a:r>
            <a:r>
              <a:rPr kumimoji="0" lang="zh-CN" altLang="en-US"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rPr>
              <a:t>（可用性）</a:t>
            </a:r>
            <a:endParaRPr kumimoji="0" lang="en-US" altLang="zh-CN"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5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截获</a:t>
            </a: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：从网络上窃听他人的通信内容。</a:t>
            </a:r>
            <a:r>
              <a:rPr kumimoji="0" lang="zh-CN" altLang="en-US"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rPr>
              <a:t>（保密性）</a:t>
            </a:r>
            <a:endParaRPr kumimoji="0" lang="en-US" altLang="zh-CN"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5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修改</a:t>
            </a: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：故意篡改网络上传输的内容。    </a:t>
            </a:r>
            <a:r>
              <a:rPr kumimoji="0" lang="zh-CN" altLang="en-US"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rPr>
              <a:t>（完整性）</a:t>
            </a:r>
            <a:endParaRPr kumimoji="0" lang="en-US" altLang="zh-CN"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5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伪造</a:t>
            </a: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：有意伪造信息在网络上发布。    </a:t>
            </a:r>
            <a:r>
              <a:rPr kumimoji="0" lang="zh-CN" altLang="en-US" sz="2400" b="1" i="0" u="none" strike="noStrike" kern="1200" cap="none" spc="0" normalizeH="0" baseline="0" noProof="0">
                <a:ln>
                  <a:noFill/>
                </a:ln>
                <a:solidFill>
                  <a:srgbClr val="FF0066"/>
                </a:solidFill>
                <a:effectLst/>
                <a:uLnTx/>
                <a:uFillTx/>
                <a:latin typeface="Book Antiqua" panose="02040602050305030304" pitchFamily="18" charset="0"/>
                <a:ea typeface="宋体" panose="02010600030101010101" pitchFamily="2" charset="-122"/>
                <a:cs typeface="Arial" panose="020B0604020202020204" pitchFamily="34" charset="0"/>
              </a:rPr>
              <a:t>（完整性）</a:t>
            </a:r>
            <a:endParaRPr kumimoji="0" lang="en-US" altLang="zh-CN"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endParaRPr>
          </a:p>
        </p:txBody>
      </p:sp>
      <p:sp>
        <p:nvSpPr>
          <p:cNvPr id="5" name="Rectangle 3"/>
          <p:cNvSpPr txBox="1">
            <a:spLocks noChangeArrowheads="1"/>
          </p:cNvSpPr>
          <p:nvPr/>
        </p:nvSpPr>
        <p:spPr bwMode="auto">
          <a:xfrm>
            <a:off x="914400" y="4041775"/>
            <a:ext cx="7543800" cy="946150"/>
          </a:xfrm>
          <a:prstGeom prst="rect">
            <a:avLst/>
          </a:prstGeom>
          <a:solidFill>
            <a:srgbClr val="FFCC66"/>
          </a:solidFill>
          <a:ln w="9525">
            <a:noFill/>
            <a:miter lim="800000"/>
          </a:ln>
        </p:spPr>
        <p:txBody>
          <a:bodyPr lIns="0" rIns="0" anchor="ctr">
            <a:spAutoFit/>
          </a:bodyPr>
          <a:lstStyle/>
          <a:p>
            <a:pPr marL="800100" marR="0" lvl="1" indent="-342900" algn="l" defTabSz="914400" rtl="0" eaLnBrk="0" fontAlgn="auto" latinLnBrk="0" hangingPunct="0">
              <a:lnSpc>
                <a:spcPct val="100000"/>
              </a:lnSpc>
              <a:spcBef>
                <a:spcPct val="20000"/>
              </a:spcBef>
              <a:spcAft>
                <a:spcPts val="0"/>
              </a:spcAft>
              <a:buClr>
                <a:srgbClr val="C00000"/>
              </a:buClr>
              <a:buSzPct val="90000"/>
              <a:buFontTx/>
              <a:buNone/>
              <a:tabLst/>
              <a:defRPr/>
            </a:pP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截获信息的攻击称为</a:t>
            </a:r>
            <a:r>
              <a:rPr kumimoji="0" lang="zh-CN" altLang="en-US" sz="2800" b="1" i="0" u="sng" strike="noStrike" kern="1200" cap="none" spc="0" normalizeH="0" baseline="0" noProof="0" dirty="0">
                <a:ln>
                  <a:noFill/>
                </a:ln>
                <a:solidFill>
                  <a:srgbClr val="C0504D">
                    <a:lumMod val="50000"/>
                  </a:srgbClr>
                </a:solidFill>
                <a:effectLst/>
                <a:uLnTx/>
                <a:uFillTx/>
                <a:latin typeface="华文楷体" panose="02010600040101010101" pitchFamily="2" charset="-122"/>
                <a:ea typeface="华文楷体" panose="02010600040101010101" pitchFamily="2" charset="-122"/>
                <a:cs typeface="+mn-cs"/>
              </a:rPr>
              <a:t>被动攻击</a:t>
            </a: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；而篡改或拒绝用户使用资源的攻击称为</a:t>
            </a:r>
            <a:r>
              <a:rPr kumimoji="0" lang="zh-CN" altLang="en-US" sz="2800" b="1" i="0" u="sng" strike="noStrike" kern="1200" cap="none" spc="0" normalizeH="0" baseline="0" noProof="0" dirty="0">
                <a:ln>
                  <a:noFill/>
                </a:ln>
                <a:solidFill>
                  <a:srgbClr val="C0504D">
                    <a:lumMod val="50000"/>
                  </a:srgbClr>
                </a:solidFill>
                <a:effectLst/>
                <a:uLnTx/>
                <a:uFillTx/>
                <a:latin typeface="华文楷体" panose="02010600040101010101" pitchFamily="2" charset="-122"/>
                <a:ea typeface="华文楷体" panose="02010600040101010101" pitchFamily="2" charset="-122"/>
                <a:cs typeface="+mn-cs"/>
              </a:rPr>
              <a:t>主动攻击</a:t>
            </a:r>
            <a:r>
              <a:rPr kumimoji="0" lang="zh-CN" altLang="en-US" sz="2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p>
        </p:txBody>
      </p:sp>
    </p:spTree>
  </p:cSld>
  <p:clrMapOvr>
    <a:masterClrMapping/>
  </p:clrMapOvr>
  <p:transition>
    <p:plus/>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3A3103A-A807-4482-A7AD-FAE65383A80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436"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网络安全的攻击形式图示</a:t>
            </a:r>
          </a:p>
        </p:txBody>
      </p:sp>
      <p:grpSp>
        <p:nvGrpSpPr>
          <p:cNvPr id="2" name="组合 59"/>
          <p:cNvGrpSpPr/>
          <p:nvPr/>
        </p:nvGrpSpPr>
        <p:grpSpPr bwMode="auto">
          <a:xfrm>
            <a:off x="990600" y="1328738"/>
            <a:ext cx="3124200" cy="2438400"/>
            <a:chOff x="990600" y="1328058"/>
            <a:chExt cx="3124200" cy="2438400"/>
          </a:xfrm>
        </p:grpSpPr>
        <p:sp>
          <p:nvSpPr>
            <p:cNvPr id="46" name="Rectangle 3"/>
            <p:cNvSpPr txBox="1">
              <a:spLocks noChangeArrowheads="1"/>
            </p:cNvSpPr>
            <p:nvPr/>
          </p:nvSpPr>
          <p:spPr bwMode="auto">
            <a:xfrm>
              <a:off x="990600" y="1328058"/>
              <a:ext cx="3124200" cy="2438400"/>
            </a:xfrm>
            <a:prstGeom prst="rect">
              <a:avLst/>
            </a:prstGeom>
            <a:solidFill>
              <a:srgbClr val="92D050"/>
            </a:solidFill>
            <a:ln w="9525">
              <a:noFill/>
              <a:miter lim="800000"/>
            </a:ln>
          </p:spPr>
          <p:txBody>
            <a:bodyPr lIns="144000"/>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47" name="Oval 9"/>
            <p:cNvSpPr>
              <a:spLocks noChangeArrowheads="1"/>
            </p:cNvSpPr>
            <p:nvPr/>
          </p:nvSpPr>
          <p:spPr bwMode="auto">
            <a:xfrm>
              <a:off x="1539875" y="2194833"/>
              <a:ext cx="263525" cy="276225"/>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Oval 10"/>
            <p:cNvSpPr>
              <a:spLocks noChangeArrowheads="1"/>
            </p:cNvSpPr>
            <p:nvPr/>
          </p:nvSpPr>
          <p:spPr bwMode="auto">
            <a:xfrm>
              <a:off x="2905125" y="2194833"/>
              <a:ext cx="263525" cy="276225"/>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72" name="Line 11"/>
            <p:cNvSpPr>
              <a:spLocks noChangeShapeType="1"/>
            </p:cNvSpPr>
            <p:nvPr/>
          </p:nvSpPr>
          <p:spPr bwMode="auto">
            <a:xfrm>
              <a:off x="1803400" y="2334473"/>
              <a:ext cx="1101725" cy="0"/>
            </a:xfrm>
            <a:prstGeom prst="line">
              <a:avLst/>
            </a:prstGeom>
            <a:noFill/>
            <a:ln w="28575">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73" name="Arc 12"/>
            <p:cNvSpPr/>
            <p:nvPr/>
          </p:nvSpPr>
          <p:spPr bwMode="auto">
            <a:xfrm>
              <a:off x="1803400" y="2334473"/>
              <a:ext cx="568325" cy="395288"/>
            </a:xfrm>
            <a:custGeom>
              <a:avLst/>
              <a:gdLst>
                <a:gd name="T0" fmla="*/ 2147483647 w 21600"/>
                <a:gd name="T1" fmla="*/ 0 h 19891"/>
                <a:gd name="T2" fmla="*/ 2147483647 w 21600"/>
                <a:gd name="T3" fmla="*/ 2147483647 h 19891"/>
                <a:gd name="T4" fmla="*/ 0 w 21600"/>
                <a:gd name="T5" fmla="*/ 2147483647 h 19891"/>
                <a:gd name="T6" fmla="*/ 0 60000 65536"/>
                <a:gd name="T7" fmla="*/ 0 60000 65536"/>
                <a:gd name="T8" fmla="*/ 0 60000 65536"/>
                <a:gd name="T9" fmla="*/ 0 w 21600"/>
                <a:gd name="T10" fmla="*/ 0 h 19891"/>
                <a:gd name="T11" fmla="*/ 21600 w 21600"/>
                <a:gd name="T12" fmla="*/ 19891 h 19891"/>
              </a:gdLst>
              <a:ahLst/>
              <a:cxnLst>
                <a:cxn ang="T6">
                  <a:pos x="T0" y="T1"/>
                </a:cxn>
                <a:cxn ang="T7">
                  <a:pos x="T2" y="T3"/>
                </a:cxn>
                <a:cxn ang="T8">
                  <a:pos x="T4" y="T5"/>
                </a:cxn>
              </a:cxnLst>
              <a:rect l="T9" t="T10" r="T11" b="T12"/>
              <a:pathLst>
                <a:path w="21600" h="19891" fill="none" extrusionOk="0">
                  <a:moveTo>
                    <a:pt x="8420" y="0"/>
                  </a:moveTo>
                  <a:cubicBezTo>
                    <a:pt x="16409" y="3382"/>
                    <a:pt x="21600" y="11215"/>
                    <a:pt x="21600" y="19891"/>
                  </a:cubicBezTo>
                </a:path>
                <a:path w="21600" h="19891" stroke="0" extrusionOk="0">
                  <a:moveTo>
                    <a:pt x="8420" y="0"/>
                  </a:moveTo>
                  <a:cubicBezTo>
                    <a:pt x="16409" y="3382"/>
                    <a:pt x="21600" y="11215"/>
                    <a:pt x="21600" y="19891"/>
                  </a:cubicBezTo>
                  <a:lnTo>
                    <a:pt x="0" y="19891"/>
                  </a:lnTo>
                  <a:close/>
                </a:path>
              </a:pathLst>
            </a:custGeom>
            <a:noFill/>
            <a:ln w="28575">
              <a:solidFill>
                <a:srgbClr val="FF0000"/>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74" name="Oval 13"/>
            <p:cNvSpPr>
              <a:spLocks noChangeArrowheads="1"/>
            </p:cNvSpPr>
            <p:nvPr/>
          </p:nvSpPr>
          <p:spPr bwMode="auto">
            <a:xfrm>
              <a:off x="2201863" y="2748811"/>
              <a:ext cx="393700" cy="231775"/>
            </a:xfrm>
            <a:prstGeom prst="ellipse">
              <a:avLst/>
            </a:prstGeom>
            <a:solidFill>
              <a:srgbClr val="CC0099"/>
            </a:solidFill>
            <a:ln w="19050">
              <a:solidFill>
                <a:schemeClr val="tx1"/>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75" name="Text Box 14"/>
            <p:cNvSpPr txBox="1">
              <a:spLocks noChangeArrowheads="1"/>
            </p:cNvSpPr>
            <p:nvPr/>
          </p:nvSpPr>
          <p:spPr bwMode="auto">
            <a:xfrm>
              <a:off x="2595563" y="2707536"/>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截获</a:t>
              </a:r>
            </a:p>
          </p:txBody>
        </p:sp>
        <p:sp>
          <p:nvSpPr>
            <p:cNvPr id="18476" name="Text Box 33"/>
            <p:cNvSpPr txBox="1">
              <a:spLocks noChangeArrowheads="1"/>
            </p:cNvSpPr>
            <p:nvPr/>
          </p:nvSpPr>
          <p:spPr bwMode="auto">
            <a:xfrm>
              <a:off x="1371600" y="1613748"/>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源站</a:t>
              </a:r>
            </a:p>
          </p:txBody>
        </p:sp>
        <p:sp>
          <p:nvSpPr>
            <p:cNvPr id="18477" name="Text Box 36"/>
            <p:cNvSpPr txBox="1">
              <a:spLocks noChangeArrowheads="1"/>
            </p:cNvSpPr>
            <p:nvPr/>
          </p:nvSpPr>
          <p:spPr bwMode="auto">
            <a:xfrm>
              <a:off x="2598738" y="161374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目的站</a:t>
              </a:r>
            </a:p>
          </p:txBody>
        </p:sp>
        <p:sp>
          <p:nvSpPr>
            <p:cNvPr id="18478" name="Text Box 27"/>
            <p:cNvSpPr txBox="1">
              <a:spLocks noChangeArrowheads="1"/>
            </p:cNvSpPr>
            <p:nvPr/>
          </p:nvSpPr>
          <p:spPr bwMode="auto">
            <a:xfrm>
              <a:off x="1905000" y="321394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rPr>
                <a:t>被动攻击</a:t>
              </a:r>
            </a:p>
          </p:txBody>
        </p:sp>
      </p:grpSp>
      <p:grpSp>
        <p:nvGrpSpPr>
          <p:cNvPr id="3" name="组合 61"/>
          <p:cNvGrpSpPr/>
          <p:nvPr/>
        </p:nvGrpSpPr>
        <p:grpSpPr bwMode="auto">
          <a:xfrm>
            <a:off x="990600" y="3995738"/>
            <a:ext cx="3124200" cy="2438400"/>
            <a:chOff x="990600" y="3995058"/>
            <a:chExt cx="3124200" cy="2438400"/>
          </a:xfrm>
        </p:grpSpPr>
        <p:sp>
          <p:nvSpPr>
            <p:cNvPr id="56" name="Rectangle 3"/>
            <p:cNvSpPr txBox="1">
              <a:spLocks noChangeArrowheads="1"/>
            </p:cNvSpPr>
            <p:nvPr/>
          </p:nvSpPr>
          <p:spPr bwMode="auto">
            <a:xfrm>
              <a:off x="990600" y="3995058"/>
              <a:ext cx="3124200" cy="2438400"/>
            </a:xfrm>
            <a:prstGeom prst="rect">
              <a:avLst/>
            </a:prstGeom>
            <a:solidFill>
              <a:srgbClr val="FF99CC"/>
            </a:solidFill>
            <a:ln w="9525">
              <a:noFill/>
              <a:miter lim="800000"/>
            </a:ln>
          </p:spPr>
          <p:txBody>
            <a:bodyPr lIns="144000"/>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19" name="Oval 15"/>
            <p:cNvSpPr>
              <a:spLocks noChangeArrowheads="1"/>
            </p:cNvSpPr>
            <p:nvPr/>
          </p:nvSpPr>
          <p:spPr bwMode="auto">
            <a:xfrm>
              <a:off x="1609725" y="4799920"/>
              <a:ext cx="263525" cy="274638"/>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 name="Oval 16"/>
            <p:cNvSpPr>
              <a:spLocks noChangeArrowheads="1"/>
            </p:cNvSpPr>
            <p:nvPr/>
          </p:nvSpPr>
          <p:spPr bwMode="auto">
            <a:xfrm>
              <a:off x="2974975" y="4799920"/>
              <a:ext cx="265113" cy="274638"/>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62" name="Arc 17"/>
            <p:cNvSpPr/>
            <p:nvPr/>
          </p:nvSpPr>
          <p:spPr bwMode="auto">
            <a:xfrm>
              <a:off x="1873250" y="4923746"/>
              <a:ext cx="569913" cy="4302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63" name="Oval 18"/>
            <p:cNvSpPr>
              <a:spLocks noChangeArrowheads="1"/>
            </p:cNvSpPr>
            <p:nvPr/>
          </p:nvSpPr>
          <p:spPr bwMode="auto">
            <a:xfrm>
              <a:off x="2271713" y="5353958"/>
              <a:ext cx="395287" cy="230188"/>
            </a:xfrm>
            <a:prstGeom prst="ellipse">
              <a:avLst/>
            </a:prstGeom>
            <a:solidFill>
              <a:srgbClr val="CC0099"/>
            </a:solidFill>
            <a:ln w="19050">
              <a:solidFill>
                <a:schemeClr val="tx1"/>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64" name="Arc 19"/>
            <p:cNvSpPr/>
            <p:nvPr/>
          </p:nvSpPr>
          <p:spPr bwMode="auto">
            <a:xfrm flipH="1">
              <a:off x="2490788" y="4936446"/>
              <a:ext cx="484187" cy="428625"/>
            </a:xfrm>
            <a:custGeom>
              <a:avLst/>
              <a:gdLst>
                <a:gd name="T0" fmla="*/ 0 w 21548"/>
                <a:gd name="T1" fmla="*/ 0 h 21600"/>
                <a:gd name="T2" fmla="*/ 2147483647 w 21548"/>
                <a:gd name="T3" fmla="*/ 2147483647 h 21600"/>
                <a:gd name="T4" fmla="*/ 0 w 21548"/>
                <a:gd name="T5" fmla="*/ 2147483647 h 21600"/>
                <a:gd name="T6" fmla="*/ 0 60000 65536"/>
                <a:gd name="T7" fmla="*/ 0 60000 65536"/>
                <a:gd name="T8" fmla="*/ 0 60000 65536"/>
                <a:gd name="T9" fmla="*/ 0 w 21548"/>
                <a:gd name="T10" fmla="*/ 0 h 21600"/>
                <a:gd name="T11" fmla="*/ 21548 w 21548"/>
                <a:gd name="T12" fmla="*/ 21600 h 21600"/>
              </a:gdLst>
              <a:ahLst/>
              <a:cxnLst>
                <a:cxn ang="T6">
                  <a:pos x="T0" y="T1"/>
                </a:cxn>
                <a:cxn ang="T7">
                  <a:pos x="T2" y="T3"/>
                </a:cxn>
                <a:cxn ang="T8">
                  <a:pos x="T4" y="T5"/>
                </a:cxn>
              </a:cxnLst>
              <a:rect l="T9" t="T10" r="T11" b="T12"/>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FF0000"/>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65" name="Text Box 20"/>
            <p:cNvSpPr txBox="1">
              <a:spLocks noChangeArrowheads="1"/>
            </p:cNvSpPr>
            <p:nvPr/>
          </p:nvSpPr>
          <p:spPr bwMode="auto">
            <a:xfrm>
              <a:off x="2667000" y="5311096"/>
              <a:ext cx="6921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篡改</a:t>
              </a:r>
            </a:p>
          </p:txBody>
        </p:sp>
        <p:sp>
          <p:nvSpPr>
            <p:cNvPr id="18466" name="Text Box 28"/>
            <p:cNvSpPr txBox="1">
              <a:spLocks noChangeArrowheads="1"/>
            </p:cNvSpPr>
            <p:nvPr/>
          </p:nvSpPr>
          <p:spPr bwMode="auto">
            <a:xfrm>
              <a:off x="1905000" y="590005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rPr>
                <a:t>主动攻击</a:t>
              </a:r>
            </a:p>
          </p:txBody>
        </p:sp>
        <p:sp>
          <p:nvSpPr>
            <p:cNvPr id="18467" name="Text Box 31"/>
            <p:cNvSpPr txBox="1">
              <a:spLocks noChangeArrowheads="1"/>
            </p:cNvSpPr>
            <p:nvPr/>
          </p:nvSpPr>
          <p:spPr bwMode="auto">
            <a:xfrm>
              <a:off x="1524000" y="4223658"/>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源站</a:t>
              </a:r>
            </a:p>
          </p:txBody>
        </p:sp>
        <p:sp>
          <p:nvSpPr>
            <p:cNvPr id="18468" name="Text Box 34"/>
            <p:cNvSpPr txBox="1">
              <a:spLocks noChangeArrowheads="1"/>
            </p:cNvSpPr>
            <p:nvPr/>
          </p:nvSpPr>
          <p:spPr bwMode="auto">
            <a:xfrm>
              <a:off x="2668588" y="422365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目的站</a:t>
              </a:r>
            </a:p>
          </p:txBody>
        </p:sp>
      </p:grpSp>
      <p:grpSp>
        <p:nvGrpSpPr>
          <p:cNvPr id="4" name="组合 60"/>
          <p:cNvGrpSpPr/>
          <p:nvPr/>
        </p:nvGrpSpPr>
        <p:grpSpPr bwMode="auto">
          <a:xfrm>
            <a:off x="4876800" y="1328738"/>
            <a:ext cx="3124200" cy="2438400"/>
            <a:chOff x="4876800" y="1328058"/>
            <a:chExt cx="3124200" cy="2438400"/>
          </a:xfrm>
        </p:grpSpPr>
        <p:sp>
          <p:nvSpPr>
            <p:cNvPr id="55" name="Rectangle 3"/>
            <p:cNvSpPr txBox="1">
              <a:spLocks noChangeArrowheads="1"/>
            </p:cNvSpPr>
            <p:nvPr/>
          </p:nvSpPr>
          <p:spPr bwMode="auto">
            <a:xfrm>
              <a:off x="4876800" y="1328058"/>
              <a:ext cx="3124200" cy="2438400"/>
            </a:xfrm>
            <a:prstGeom prst="rect">
              <a:avLst/>
            </a:prstGeom>
            <a:solidFill>
              <a:srgbClr val="FFCC66"/>
            </a:solidFill>
            <a:ln w="9525">
              <a:noFill/>
              <a:miter lim="800000"/>
            </a:ln>
          </p:spPr>
          <p:txBody>
            <a:bodyPr lIns="144000"/>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18451" name="Line 5"/>
            <p:cNvSpPr>
              <a:spLocks noChangeShapeType="1"/>
            </p:cNvSpPr>
            <p:nvPr/>
          </p:nvSpPr>
          <p:spPr bwMode="auto">
            <a:xfrm>
              <a:off x="5741987" y="2353583"/>
              <a:ext cx="484188" cy="0"/>
            </a:xfrm>
            <a:prstGeom prst="line">
              <a:avLst/>
            </a:prstGeom>
            <a:noFill/>
            <a:ln w="28575">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Oval 6"/>
            <p:cNvSpPr>
              <a:spLocks noChangeArrowheads="1"/>
            </p:cNvSpPr>
            <p:nvPr/>
          </p:nvSpPr>
          <p:spPr bwMode="auto">
            <a:xfrm>
              <a:off x="5503863" y="2213883"/>
              <a:ext cx="263525" cy="279400"/>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Oval 7"/>
            <p:cNvSpPr>
              <a:spLocks noChangeArrowheads="1"/>
            </p:cNvSpPr>
            <p:nvPr/>
          </p:nvSpPr>
          <p:spPr bwMode="auto">
            <a:xfrm>
              <a:off x="6867525" y="2213883"/>
              <a:ext cx="263525" cy="279400"/>
            </a:xfrm>
            <a:prstGeom prst="ellipse">
              <a:avLst/>
            </a:prstGeom>
            <a:solidFill>
              <a:schemeClr val="accent5">
                <a:lumMod val="75000"/>
              </a:schemeClr>
            </a:solidFill>
            <a:ln w="19050">
              <a:solidFill>
                <a:schemeClr val="accent4"/>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54" name="Line 8"/>
            <p:cNvSpPr>
              <a:spLocks noChangeShapeType="1"/>
            </p:cNvSpPr>
            <p:nvPr/>
          </p:nvSpPr>
          <p:spPr bwMode="auto">
            <a:xfrm>
              <a:off x="6265862" y="2036083"/>
              <a:ext cx="0" cy="606425"/>
            </a:xfrm>
            <a:prstGeom prst="line">
              <a:avLst/>
            </a:prstGeom>
            <a:noFill/>
            <a:ln w="76200">
              <a:solidFill>
                <a:srgbClr val="CC00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55" name="Text Box 26"/>
            <p:cNvSpPr txBox="1">
              <a:spLocks noChangeArrowheads="1"/>
            </p:cNvSpPr>
            <p:nvPr/>
          </p:nvSpPr>
          <p:spPr bwMode="auto">
            <a:xfrm>
              <a:off x="5905500" y="2715533"/>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中断</a:t>
              </a:r>
            </a:p>
          </p:txBody>
        </p:sp>
        <p:sp>
          <p:nvSpPr>
            <p:cNvPr id="18456" name="Text Box 32"/>
            <p:cNvSpPr txBox="1">
              <a:spLocks noChangeArrowheads="1"/>
            </p:cNvSpPr>
            <p:nvPr/>
          </p:nvSpPr>
          <p:spPr bwMode="auto">
            <a:xfrm>
              <a:off x="5410200" y="1632858"/>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源站</a:t>
              </a:r>
            </a:p>
          </p:txBody>
        </p:sp>
        <p:sp>
          <p:nvSpPr>
            <p:cNvPr id="18457" name="Text Box 35"/>
            <p:cNvSpPr txBox="1">
              <a:spLocks noChangeArrowheads="1"/>
            </p:cNvSpPr>
            <p:nvPr/>
          </p:nvSpPr>
          <p:spPr bwMode="auto">
            <a:xfrm>
              <a:off x="6554787" y="163285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目的站</a:t>
              </a:r>
            </a:p>
          </p:txBody>
        </p:sp>
        <p:sp>
          <p:nvSpPr>
            <p:cNvPr id="18458" name="Text Box 28"/>
            <p:cNvSpPr txBox="1">
              <a:spLocks noChangeArrowheads="1"/>
            </p:cNvSpPr>
            <p:nvPr/>
          </p:nvSpPr>
          <p:spPr bwMode="auto">
            <a:xfrm>
              <a:off x="5715000" y="323305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rPr>
                <a:t>主动攻击</a:t>
              </a:r>
            </a:p>
          </p:txBody>
        </p:sp>
      </p:grpSp>
      <p:grpSp>
        <p:nvGrpSpPr>
          <p:cNvPr id="5" name="组合 62"/>
          <p:cNvGrpSpPr/>
          <p:nvPr/>
        </p:nvGrpSpPr>
        <p:grpSpPr bwMode="auto">
          <a:xfrm>
            <a:off x="4876800" y="3995738"/>
            <a:ext cx="3124200" cy="2438400"/>
            <a:chOff x="4876800" y="3995058"/>
            <a:chExt cx="3124200" cy="2438400"/>
          </a:xfrm>
        </p:grpSpPr>
        <p:sp>
          <p:nvSpPr>
            <p:cNvPr id="57" name="Rectangle 3"/>
            <p:cNvSpPr txBox="1">
              <a:spLocks noChangeArrowheads="1"/>
            </p:cNvSpPr>
            <p:nvPr/>
          </p:nvSpPr>
          <p:spPr bwMode="auto">
            <a:xfrm>
              <a:off x="4876800" y="3995058"/>
              <a:ext cx="3124200" cy="2438400"/>
            </a:xfrm>
            <a:prstGeom prst="rect">
              <a:avLst/>
            </a:prstGeom>
            <a:solidFill>
              <a:schemeClr val="accent1">
                <a:lumMod val="90000"/>
              </a:schemeClr>
            </a:solidFill>
            <a:ln w="9525">
              <a:noFill/>
              <a:miter lim="800000"/>
            </a:ln>
          </p:spPr>
          <p:txBody>
            <a:bodyPr lIns="144000"/>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
          <p:nvSpPr>
            <p:cNvPr id="25" name="Oval 21"/>
            <p:cNvSpPr>
              <a:spLocks noChangeArrowheads="1"/>
            </p:cNvSpPr>
            <p:nvPr/>
          </p:nvSpPr>
          <p:spPr bwMode="auto">
            <a:xfrm>
              <a:off x="5503863" y="4799920"/>
              <a:ext cx="263525" cy="274638"/>
            </a:xfrm>
            <a:prstGeom prst="ellipse">
              <a:avLst/>
            </a:prstGeom>
            <a:solidFill>
              <a:schemeClr val="accent5">
                <a:lumMod val="75000"/>
              </a:schemeClr>
            </a:solidFill>
            <a:ln w="19050">
              <a:solidFill>
                <a:schemeClr val="tx1"/>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43" name="Arc 22"/>
            <p:cNvSpPr/>
            <p:nvPr/>
          </p:nvSpPr>
          <p:spPr bwMode="auto">
            <a:xfrm flipH="1">
              <a:off x="6403975" y="4938033"/>
              <a:ext cx="484188" cy="450850"/>
            </a:xfrm>
            <a:custGeom>
              <a:avLst/>
              <a:gdLst>
                <a:gd name="T0" fmla="*/ 0 w 21548"/>
                <a:gd name="T1" fmla="*/ 0 h 21600"/>
                <a:gd name="T2" fmla="*/ 2147483647 w 21548"/>
                <a:gd name="T3" fmla="*/ 2147483647 h 21600"/>
                <a:gd name="T4" fmla="*/ 0 w 21548"/>
                <a:gd name="T5" fmla="*/ 2147483647 h 21600"/>
                <a:gd name="T6" fmla="*/ 0 60000 65536"/>
                <a:gd name="T7" fmla="*/ 0 60000 65536"/>
                <a:gd name="T8" fmla="*/ 0 60000 65536"/>
                <a:gd name="T9" fmla="*/ 0 w 21548"/>
                <a:gd name="T10" fmla="*/ 0 h 21600"/>
                <a:gd name="T11" fmla="*/ 21548 w 21548"/>
                <a:gd name="T12" fmla="*/ 21600 h 21600"/>
              </a:gdLst>
              <a:ahLst/>
              <a:cxnLst>
                <a:cxn ang="T6">
                  <a:pos x="T0" y="T1"/>
                </a:cxn>
                <a:cxn ang="T7">
                  <a:pos x="T2" y="T3"/>
                </a:cxn>
                <a:cxn ang="T8">
                  <a:pos x="T4" y="T5"/>
                </a:cxn>
              </a:cxnLst>
              <a:rect l="T9" t="T10" r="T11" b="T12"/>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FF0000"/>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44" name="Text Box 23"/>
            <p:cNvSpPr txBox="1">
              <a:spLocks noChangeArrowheads="1"/>
            </p:cNvSpPr>
            <p:nvPr/>
          </p:nvSpPr>
          <p:spPr bwMode="auto">
            <a:xfrm>
              <a:off x="6578600" y="5311096"/>
              <a:ext cx="6921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伪造</a:t>
              </a:r>
            </a:p>
          </p:txBody>
        </p:sp>
        <p:sp>
          <p:nvSpPr>
            <p:cNvPr id="28" name="Oval 24"/>
            <p:cNvSpPr>
              <a:spLocks noChangeArrowheads="1"/>
            </p:cNvSpPr>
            <p:nvPr/>
          </p:nvSpPr>
          <p:spPr bwMode="auto">
            <a:xfrm>
              <a:off x="6869113" y="4799920"/>
              <a:ext cx="263525" cy="274638"/>
            </a:xfrm>
            <a:prstGeom prst="ellipse">
              <a:avLst/>
            </a:prstGeom>
            <a:solidFill>
              <a:schemeClr val="accent5">
                <a:lumMod val="75000"/>
              </a:schemeClr>
            </a:solidFill>
            <a:ln w="19050">
              <a:solidFill>
                <a:schemeClr val="tx1"/>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46" name="Oval 25"/>
            <p:cNvSpPr>
              <a:spLocks noChangeArrowheads="1"/>
            </p:cNvSpPr>
            <p:nvPr/>
          </p:nvSpPr>
          <p:spPr bwMode="auto">
            <a:xfrm>
              <a:off x="6184900" y="5358721"/>
              <a:ext cx="393700" cy="228600"/>
            </a:xfrm>
            <a:prstGeom prst="ellipse">
              <a:avLst/>
            </a:prstGeom>
            <a:solidFill>
              <a:srgbClr val="CC0099"/>
            </a:solidFill>
            <a:ln w="19050">
              <a:solidFill>
                <a:schemeClr val="tx1"/>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47" name="Text Box 29"/>
            <p:cNvSpPr txBox="1">
              <a:spLocks noChangeArrowheads="1"/>
            </p:cNvSpPr>
            <p:nvPr/>
          </p:nvSpPr>
          <p:spPr bwMode="auto">
            <a:xfrm>
              <a:off x="6521450" y="422365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目的站</a:t>
              </a:r>
            </a:p>
          </p:txBody>
        </p:sp>
        <p:sp>
          <p:nvSpPr>
            <p:cNvPr id="18448" name="Text Box 30"/>
            <p:cNvSpPr txBox="1">
              <a:spLocks noChangeArrowheads="1"/>
            </p:cNvSpPr>
            <p:nvPr/>
          </p:nvSpPr>
          <p:spPr bwMode="auto">
            <a:xfrm>
              <a:off x="5295900" y="4223658"/>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源站</a:t>
              </a:r>
            </a:p>
          </p:txBody>
        </p:sp>
        <p:sp>
          <p:nvSpPr>
            <p:cNvPr id="18449" name="Text Box 28"/>
            <p:cNvSpPr txBox="1">
              <a:spLocks noChangeArrowheads="1"/>
            </p:cNvSpPr>
            <p:nvPr/>
          </p:nvSpPr>
          <p:spPr bwMode="auto">
            <a:xfrm>
              <a:off x="5638800" y="590005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762000" rtl="0" eaLnBrk="0" fontAlgn="auto" latinLnBrk="0" hangingPunct="0">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rPr>
                <a:t>主动攻击</a:t>
              </a:r>
            </a:p>
          </p:txBody>
        </p:sp>
      </p:gr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167BDBC-4CA1-4038-8B9B-4BBAC8DACEA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9459" name="Rectangle 2"/>
          <p:cNvSpPr>
            <a:spLocks noGrp="1" noChangeArrowheads="1"/>
          </p:cNvSpPr>
          <p:nvPr>
            <p:ph type="title" idx="4294967295"/>
          </p:nvPr>
        </p:nvSpPr>
        <p:spPr/>
        <p:txBody>
          <a:bodyPr/>
          <a:lstStyle/>
          <a:p>
            <a:r>
              <a:rPr lang="zh-CN" altLang="en-US"/>
              <a:t>网络安全的分类</a:t>
            </a:r>
          </a:p>
        </p:txBody>
      </p:sp>
      <p:sp>
        <p:nvSpPr>
          <p:cNvPr id="19460" name="Rectangle 3"/>
          <p:cNvSpPr>
            <a:spLocks noGrp="1" noChangeArrowheads="1"/>
          </p:cNvSpPr>
          <p:nvPr>
            <p:ph type="body" idx="4294967295"/>
          </p:nvPr>
        </p:nvSpPr>
        <p:spPr>
          <a:xfrm>
            <a:off x="533400" y="1295400"/>
            <a:ext cx="8077200" cy="5181600"/>
          </a:xfrm>
        </p:spPr>
        <p:txBody>
          <a:bodyPr/>
          <a:lstStyle/>
          <a:p>
            <a:r>
              <a:rPr lang="zh-CN" altLang="en-US"/>
              <a:t>基本安全类：包括访问控制、授权、认证、加密以及内容安全。</a:t>
            </a:r>
          </a:p>
          <a:p>
            <a:r>
              <a:rPr lang="zh-CN" altLang="en-US"/>
              <a:t>管理与记账类：包括安全策略的管理、实时监控、报警以及集中管理与记账。</a:t>
            </a:r>
          </a:p>
          <a:p>
            <a:r>
              <a:rPr lang="zh-CN" altLang="en-US"/>
              <a:t>网络互联设备安全类：包括路由安全管理、远程访问服务器安全管理、通信服务器安全管理以及交换机安全管理等。</a:t>
            </a:r>
          </a:p>
          <a:p>
            <a:r>
              <a:rPr lang="zh-CN" altLang="en-US"/>
              <a:t>连接控制类：包括负载均衡、可靠性以及流量管理等。</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6CA1C4D-0408-41B0-95CC-BF274D57A31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0483" name="Rectangle 2"/>
          <p:cNvSpPr>
            <a:spLocks noGrp="1" noChangeArrowheads="1"/>
          </p:cNvSpPr>
          <p:nvPr>
            <p:ph type="title" idx="4294967295"/>
          </p:nvPr>
        </p:nvSpPr>
        <p:spPr/>
        <p:txBody>
          <a:bodyPr/>
          <a:lstStyle/>
          <a:p>
            <a:r>
              <a:rPr lang="zh-CN" altLang="en-US" b="1" dirty="0"/>
              <a:t>计算机安全等级</a:t>
            </a:r>
          </a:p>
        </p:txBody>
      </p:sp>
      <p:sp>
        <p:nvSpPr>
          <p:cNvPr id="20484" name="Rectangle 208"/>
          <p:cNvSpPr>
            <a:spLocks noGrp="1" noChangeArrowheads="1"/>
          </p:cNvSpPr>
          <p:nvPr>
            <p:ph type="body" idx="4294967295"/>
          </p:nvPr>
        </p:nvSpPr>
        <p:spPr>
          <a:xfrm>
            <a:off x="533400" y="1295400"/>
            <a:ext cx="8077200" cy="5181600"/>
          </a:xfrm>
        </p:spPr>
        <p:txBody>
          <a:bodyPr/>
          <a:lstStyle/>
          <a:p>
            <a:pPr>
              <a:buFont typeface="Wingdings" panose="05000000000000000000" pitchFamily="2" charset="2"/>
              <a:buChar char="Ø"/>
            </a:pPr>
            <a:r>
              <a:rPr lang="en-US" altLang="zh-CN">
                <a:solidFill>
                  <a:srgbClr val="3333FF"/>
                </a:solidFill>
              </a:rPr>
              <a:t>D</a:t>
            </a:r>
            <a:r>
              <a:rPr lang="zh-CN" altLang="en-US">
                <a:solidFill>
                  <a:srgbClr val="3333FF"/>
                </a:solidFill>
              </a:rPr>
              <a:t>级：</a:t>
            </a:r>
            <a:r>
              <a:rPr lang="zh-CN" altLang="en-US">
                <a:solidFill>
                  <a:srgbClr val="000000"/>
                </a:solidFill>
              </a:rPr>
              <a:t>无任何限制。</a:t>
            </a:r>
          </a:p>
          <a:p>
            <a:pPr>
              <a:buFont typeface="Wingdings" panose="05000000000000000000" pitchFamily="2" charset="2"/>
              <a:buChar char="Ø"/>
            </a:pPr>
            <a:r>
              <a:rPr lang="en-US" altLang="zh-CN">
                <a:solidFill>
                  <a:srgbClr val="3333FF"/>
                </a:solidFill>
              </a:rPr>
              <a:t>C1</a:t>
            </a:r>
            <a:r>
              <a:rPr lang="zh-CN" altLang="en-US">
                <a:solidFill>
                  <a:srgbClr val="3333FF"/>
                </a:solidFill>
              </a:rPr>
              <a:t>级：</a:t>
            </a:r>
            <a:r>
              <a:rPr lang="zh-CN" altLang="en-US">
                <a:solidFill>
                  <a:srgbClr val="000000"/>
                </a:solidFill>
              </a:rPr>
              <a:t>选择性安全保护，系统只拥有帐号和密码，但是没有用户级别。</a:t>
            </a:r>
          </a:p>
          <a:p>
            <a:pPr>
              <a:buFont typeface="Wingdings" panose="05000000000000000000" pitchFamily="2" charset="2"/>
              <a:buChar char="Ø"/>
            </a:pPr>
            <a:r>
              <a:rPr lang="en-US" altLang="zh-CN">
                <a:solidFill>
                  <a:srgbClr val="3333FF"/>
                </a:solidFill>
              </a:rPr>
              <a:t>C2</a:t>
            </a:r>
            <a:r>
              <a:rPr lang="zh-CN" altLang="en-US">
                <a:solidFill>
                  <a:srgbClr val="3333FF"/>
                </a:solidFill>
              </a:rPr>
              <a:t>级：</a:t>
            </a:r>
            <a:r>
              <a:rPr lang="zh-CN" altLang="en-US">
                <a:solidFill>
                  <a:srgbClr val="000000"/>
                </a:solidFill>
              </a:rPr>
              <a:t>具有访问控制环境。</a:t>
            </a:r>
          </a:p>
          <a:p>
            <a:pPr>
              <a:buFont typeface="Wingdings" panose="05000000000000000000" pitchFamily="2" charset="2"/>
              <a:buChar char="Ø"/>
            </a:pPr>
            <a:r>
              <a:rPr lang="en-US" altLang="zh-CN">
                <a:solidFill>
                  <a:srgbClr val="3333FF"/>
                </a:solidFill>
              </a:rPr>
              <a:t>B1</a:t>
            </a:r>
            <a:r>
              <a:rPr lang="zh-CN" altLang="en-US">
                <a:solidFill>
                  <a:srgbClr val="3333FF"/>
                </a:solidFill>
              </a:rPr>
              <a:t>级：</a:t>
            </a:r>
            <a:r>
              <a:rPr lang="zh-CN" altLang="en-US">
                <a:solidFill>
                  <a:srgbClr val="000000"/>
                </a:solidFill>
              </a:rPr>
              <a:t>标志安全保护，支持多级安全。</a:t>
            </a:r>
          </a:p>
          <a:p>
            <a:pPr>
              <a:buFont typeface="Wingdings" panose="05000000000000000000" pitchFamily="2" charset="2"/>
              <a:buChar char="Ø"/>
            </a:pPr>
            <a:r>
              <a:rPr lang="en-US" altLang="zh-CN">
                <a:solidFill>
                  <a:srgbClr val="3333FF"/>
                </a:solidFill>
              </a:rPr>
              <a:t>B2</a:t>
            </a:r>
            <a:r>
              <a:rPr lang="zh-CN" altLang="en-US">
                <a:solidFill>
                  <a:srgbClr val="3333FF"/>
                </a:solidFill>
              </a:rPr>
              <a:t>级：</a:t>
            </a:r>
            <a:r>
              <a:rPr lang="zh-CN" altLang="en-US">
                <a:solidFill>
                  <a:srgbClr val="000000"/>
                </a:solidFill>
              </a:rPr>
              <a:t>结构保护。</a:t>
            </a:r>
          </a:p>
          <a:p>
            <a:pPr>
              <a:buFont typeface="Wingdings" panose="05000000000000000000" pitchFamily="2" charset="2"/>
              <a:buChar char="Ø"/>
            </a:pPr>
            <a:r>
              <a:rPr lang="en-US" altLang="zh-CN">
                <a:solidFill>
                  <a:srgbClr val="3333FF"/>
                </a:solidFill>
              </a:rPr>
              <a:t>B3</a:t>
            </a:r>
            <a:r>
              <a:rPr lang="zh-CN" altLang="en-US">
                <a:solidFill>
                  <a:srgbClr val="3333FF"/>
                </a:solidFill>
              </a:rPr>
              <a:t>级：</a:t>
            </a:r>
            <a:r>
              <a:rPr lang="zh-CN" altLang="en-US">
                <a:solidFill>
                  <a:srgbClr val="000000"/>
                </a:solidFill>
              </a:rPr>
              <a:t>安全域级别，使用硬件来加强域的安全。</a:t>
            </a:r>
          </a:p>
          <a:p>
            <a:pPr>
              <a:buFont typeface="Wingdings" panose="05000000000000000000" pitchFamily="2" charset="2"/>
              <a:buChar char="Ø"/>
            </a:pPr>
            <a:r>
              <a:rPr lang="en-US" altLang="zh-CN">
                <a:solidFill>
                  <a:srgbClr val="3333FF"/>
                </a:solidFill>
              </a:rPr>
              <a:t>A</a:t>
            </a:r>
            <a:r>
              <a:rPr lang="zh-CN" altLang="en-US">
                <a:solidFill>
                  <a:srgbClr val="3333FF"/>
                </a:solidFill>
              </a:rPr>
              <a:t>级：</a:t>
            </a:r>
            <a:r>
              <a:rPr lang="zh-CN" altLang="en-US">
                <a:solidFill>
                  <a:srgbClr val="000000"/>
                </a:solidFill>
              </a:rPr>
              <a:t>验证设计。</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局域网技术</a:t>
            </a:r>
          </a:p>
        </p:txBody>
      </p:sp>
      <p:sp>
        <p:nvSpPr>
          <p:cNvPr id="3" name="内容占位符 2"/>
          <p:cNvSpPr>
            <a:spLocks noGrp="1"/>
          </p:cNvSpPr>
          <p:nvPr>
            <p:ph idx="1"/>
          </p:nvPr>
        </p:nvSpPr>
        <p:spPr/>
        <p:txBody>
          <a:bodyPr>
            <a:normAutofit lnSpcReduction="10000"/>
          </a:bodyPr>
          <a:lstStyle/>
          <a:p>
            <a:pPr marL="609600" lvl="0" indent="-609600" algn="just" fontAlgn="base">
              <a:lnSpc>
                <a:spcPct val="90000"/>
              </a:lnSpc>
              <a:spcAft>
                <a:spcPct val="0"/>
              </a:spcAft>
              <a:buClr>
                <a:srgbClr val="660033"/>
              </a:buClr>
              <a:buFont typeface="Wingdings" pitchFamily="2" charset="2"/>
              <a:buChar char="v"/>
            </a:pPr>
            <a:r>
              <a:rPr kumimoji="1" lang="zh-CN" altLang="en-US" sz="2400" b="1" kern="0" dirty="0">
                <a:solidFill>
                  <a:srgbClr val="333399"/>
                </a:solidFill>
                <a:latin typeface="Tahoma"/>
                <a:ea typeface="黑体" pitchFamily="49" charset="-122"/>
              </a:rPr>
              <a:t>定义：</a:t>
            </a:r>
          </a:p>
          <a:p>
            <a:pPr marL="609600" lvl="0" indent="-609600" algn="just" fontAlgn="base">
              <a:lnSpc>
                <a:spcPct val="90000"/>
              </a:lnSpc>
              <a:spcAft>
                <a:spcPct val="0"/>
              </a:spcAft>
              <a:buClr>
                <a:srgbClr val="660033"/>
              </a:buClr>
              <a:buNone/>
            </a:pPr>
            <a:r>
              <a:rPr kumimoji="1" lang="zh-CN" altLang="en-US" sz="2400" b="1" kern="0" dirty="0">
                <a:solidFill>
                  <a:srgbClr val="333399"/>
                </a:solidFill>
                <a:latin typeface="Tahoma"/>
                <a:cs typeface="Times New Roman" pitchFamily="18" charset="0"/>
              </a:rPr>
              <a:t>      </a:t>
            </a:r>
            <a:r>
              <a:rPr kumimoji="1" lang="en-US" altLang="zh-CN" sz="2400" b="1" kern="0" dirty="0">
                <a:solidFill>
                  <a:srgbClr val="333399"/>
                </a:solidFill>
                <a:latin typeface="Tahoma"/>
                <a:cs typeface="Times New Roman" pitchFamily="18" charset="0"/>
              </a:rPr>
              <a:t>LAN</a:t>
            </a:r>
            <a:r>
              <a:rPr kumimoji="1" lang="zh-CN" altLang="en-US" sz="2400" b="1" kern="0" dirty="0">
                <a:solidFill>
                  <a:srgbClr val="333399"/>
                </a:solidFill>
                <a:latin typeface="宋体" pitchFamily="2" charset="-122"/>
              </a:rPr>
              <a:t>：</a:t>
            </a:r>
            <a:r>
              <a:rPr kumimoji="1" lang="en-US" altLang="zh-CN" sz="2400" b="1" kern="0" dirty="0">
                <a:solidFill>
                  <a:srgbClr val="333399"/>
                </a:solidFill>
                <a:latin typeface="Tahoma"/>
                <a:cs typeface="Times New Roman" pitchFamily="18" charset="0"/>
              </a:rPr>
              <a:t>Local Area Network</a:t>
            </a:r>
            <a:r>
              <a:rPr kumimoji="1" lang="zh-CN" altLang="en-US" sz="2400" b="1" kern="0" dirty="0">
                <a:solidFill>
                  <a:srgbClr val="333399"/>
                </a:solidFill>
                <a:latin typeface="Tahoma"/>
              </a:rPr>
              <a:t>。在</a:t>
            </a:r>
            <a:r>
              <a:rPr kumimoji="1" lang="zh-CN" altLang="en-US" sz="2400" b="1" kern="0" dirty="0">
                <a:solidFill>
                  <a:srgbClr val="CC0000"/>
                </a:solidFill>
                <a:latin typeface="Tahoma"/>
              </a:rPr>
              <a:t>较小地理范围</a:t>
            </a:r>
            <a:r>
              <a:rPr kumimoji="1" lang="zh-CN" altLang="en-US" sz="2400" b="1" kern="0" dirty="0">
                <a:solidFill>
                  <a:srgbClr val="333399"/>
                </a:solidFill>
                <a:latin typeface="Tahoma"/>
              </a:rPr>
              <a:t>内，利用</a:t>
            </a:r>
            <a:r>
              <a:rPr kumimoji="1" lang="zh-CN" altLang="en-US" sz="2400" b="1" kern="0" dirty="0">
                <a:solidFill>
                  <a:srgbClr val="CC0000"/>
                </a:solidFill>
                <a:latin typeface="Tahoma"/>
              </a:rPr>
              <a:t>通信线路</a:t>
            </a:r>
            <a:r>
              <a:rPr kumimoji="1" lang="zh-CN" altLang="en-US" sz="2400" b="1" kern="0" dirty="0">
                <a:solidFill>
                  <a:srgbClr val="333399"/>
                </a:solidFill>
                <a:latin typeface="Tahoma"/>
              </a:rPr>
              <a:t>把许多数据设备</a:t>
            </a:r>
            <a:r>
              <a:rPr kumimoji="1" lang="zh-CN" altLang="en-US" sz="2400" b="1" kern="0" dirty="0">
                <a:solidFill>
                  <a:srgbClr val="CC0000"/>
                </a:solidFill>
                <a:latin typeface="Tahoma"/>
              </a:rPr>
              <a:t>连接</a:t>
            </a:r>
            <a:r>
              <a:rPr kumimoji="1" lang="zh-CN" altLang="en-US" sz="2400" b="1" kern="0" dirty="0">
                <a:solidFill>
                  <a:srgbClr val="333399"/>
                </a:solidFill>
                <a:latin typeface="Tahoma"/>
              </a:rPr>
              <a:t>起来，实现彼此之间的</a:t>
            </a:r>
            <a:r>
              <a:rPr kumimoji="1" lang="zh-CN" altLang="en-US" sz="2400" b="1" kern="0" dirty="0">
                <a:solidFill>
                  <a:srgbClr val="CC0000"/>
                </a:solidFill>
                <a:latin typeface="Tahoma"/>
              </a:rPr>
              <a:t>数据传输和资源共享</a:t>
            </a:r>
            <a:r>
              <a:rPr kumimoji="1" lang="zh-CN" altLang="en-US" sz="2400" b="1" kern="0" dirty="0">
                <a:solidFill>
                  <a:srgbClr val="333399"/>
                </a:solidFill>
                <a:latin typeface="Tahoma"/>
              </a:rPr>
              <a:t>的系统。</a:t>
            </a:r>
          </a:p>
          <a:p>
            <a:pPr marL="609600" lvl="0" indent="-609600" algn="just" fontAlgn="base">
              <a:lnSpc>
                <a:spcPct val="90000"/>
              </a:lnSpc>
              <a:spcBef>
                <a:spcPct val="50000"/>
              </a:spcBef>
              <a:spcAft>
                <a:spcPct val="0"/>
              </a:spcAft>
              <a:buClr>
                <a:srgbClr val="660033"/>
              </a:buClr>
              <a:buFont typeface="Wingdings" pitchFamily="2" charset="2"/>
              <a:buChar char="v"/>
            </a:pPr>
            <a:r>
              <a:rPr kumimoji="1" lang="zh-CN" altLang="en-US" sz="2400" b="1" kern="0" dirty="0">
                <a:solidFill>
                  <a:srgbClr val="333399"/>
                </a:solidFill>
                <a:latin typeface="宋体" pitchFamily="2" charset="-122"/>
                <a:ea typeface="黑体" pitchFamily="49" charset="-122"/>
              </a:rPr>
              <a:t>特点：</a:t>
            </a:r>
          </a:p>
          <a:p>
            <a:pPr marL="609600" lvl="0" indent="-609600" algn="just" fontAlgn="base">
              <a:lnSpc>
                <a:spcPct val="90000"/>
              </a:lnSpc>
              <a:spcBef>
                <a:spcPct val="40000"/>
              </a:spcBef>
              <a:spcAft>
                <a:spcPct val="0"/>
              </a:spcAft>
              <a:buClr>
                <a:srgbClr val="660033"/>
              </a:buClr>
              <a:buNone/>
            </a:pPr>
            <a:r>
              <a:rPr kumimoji="1" lang="zh-CN" altLang="en-US" sz="2400" b="1" kern="0" dirty="0">
                <a:solidFill>
                  <a:srgbClr val="CC0000"/>
                </a:solidFill>
                <a:latin typeface="宋体" pitchFamily="2" charset="-122"/>
              </a:rPr>
              <a:t>   </a:t>
            </a:r>
            <a:r>
              <a:rPr kumimoji="1" lang="en-US" altLang="zh-CN" sz="2400" b="1" kern="0" dirty="0">
                <a:solidFill>
                  <a:srgbClr val="CC0000"/>
                </a:solidFill>
                <a:latin typeface="宋体" pitchFamily="2" charset="-122"/>
              </a:rPr>
              <a:t>(1)</a:t>
            </a:r>
            <a:r>
              <a:rPr kumimoji="1" lang="zh-CN" altLang="en-US" sz="2400" b="1" kern="0" dirty="0">
                <a:solidFill>
                  <a:srgbClr val="333399"/>
                </a:solidFill>
                <a:latin typeface="宋体" pitchFamily="2" charset="-122"/>
              </a:rPr>
              <a:t>网络覆盖的地理范围比较小（不超过十公里）。</a:t>
            </a:r>
          </a:p>
          <a:p>
            <a:pPr marL="609600" lvl="0" indent="-609600" algn="just" fontAlgn="base">
              <a:lnSpc>
                <a:spcPct val="90000"/>
              </a:lnSpc>
              <a:spcBef>
                <a:spcPct val="40000"/>
              </a:spcBef>
              <a:spcAft>
                <a:spcPct val="0"/>
              </a:spcAft>
              <a:buClr>
                <a:srgbClr val="660033"/>
              </a:buClr>
              <a:buNone/>
            </a:pPr>
            <a:r>
              <a:rPr kumimoji="1" lang="zh-CN" altLang="en-US" sz="2400" b="1" kern="0" dirty="0">
                <a:solidFill>
                  <a:srgbClr val="333399"/>
                </a:solidFill>
                <a:latin typeface="宋体" pitchFamily="2" charset="-122"/>
              </a:rPr>
              <a:t>   </a:t>
            </a:r>
            <a:r>
              <a:rPr kumimoji="1" lang="en-US" altLang="zh-CN" sz="2400" b="1" kern="0" dirty="0">
                <a:solidFill>
                  <a:srgbClr val="CC0000"/>
                </a:solidFill>
                <a:latin typeface="宋体" pitchFamily="2" charset="-122"/>
              </a:rPr>
              <a:t>(2)</a:t>
            </a:r>
            <a:r>
              <a:rPr kumimoji="1" lang="zh-CN" altLang="en-US" sz="2400" b="1" kern="0" dirty="0">
                <a:solidFill>
                  <a:srgbClr val="333399"/>
                </a:solidFill>
                <a:latin typeface="宋体" pitchFamily="2" charset="-122"/>
              </a:rPr>
              <a:t>信息的传输速率比较高，不同类型的局域网，速率从</a:t>
            </a:r>
            <a:r>
              <a:rPr kumimoji="1" lang="en-US" altLang="zh-CN" sz="2400" b="1" kern="0" dirty="0">
                <a:solidFill>
                  <a:srgbClr val="333399"/>
                </a:solidFill>
                <a:latin typeface="宋体" pitchFamily="2" charset="-122"/>
                <a:cs typeface="Times New Roman" pitchFamily="18" charset="0"/>
              </a:rPr>
              <a:t>10Mbps</a:t>
            </a:r>
            <a:r>
              <a:rPr kumimoji="1" lang="zh-CN" altLang="en-US" sz="2400" b="1" kern="0" dirty="0">
                <a:solidFill>
                  <a:srgbClr val="333399"/>
                </a:solidFill>
                <a:latin typeface="宋体" pitchFamily="2" charset="-122"/>
              </a:rPr>
              <a:t>到</a:t>
            </a:r>
            <a:r>
              <a:rPr kumimoji="1" lang="en-US" altLang="zh-CN" sz="2400" b="1" kern="0" dirty="0">
                <a:solidFill>
                  <a:srgbClr val="333399"/>
                </a:solidFill>
                <a:latin typeface="宋体" pitchFamily="2" charset="-122"/>
                <a:cs typeface="Times New Roman" pitchFamily="18" charset="0"/>
              </a:rPr>
              <a:t>1000Mbps</a:t>
            </a:r>
            <a:r>
              <a:rPr kumimoji="1" lang="zh-CN" altLang="en-US" sz="2400" b="1" kern="0" dirty="0">
                <a:solidFill>
                  <a:srgbClr val="333399"/>
                </a:solidFill>
                <a:latin typeface="宋体" pitchFamily="2" charset="-122"/>
              </a:rPr>
              <a:t>。</a:t>
            </a:r>
          </a:p>
          <a:p>
            <a:pPr marL="609600" lvl="0" indent="-609600" algn="just" fontAlgn="base">
              <a:lnSpc>
                <a:spcPct val="90000"/>
              </a:lnSpc>
              <a:spcBef>
                <a:spcPct val="40000"/>
              </a:spcBef>
              <a:spcAft>
                <a:spcPct val="0"/>
              </a:spcAft>
              <a:buClr>
                <a:srgbClr val="660033"/>
              </a:buClr>
              <a:buNone/>
            </a:pPr>
            <a:r>
              <a:rPr kumimoji="1" lang="zh-CN" altLang="en-US" sz="2400" b="1" kern="0" dirty="0">
                <a:solidFill>
                  <a:srgbClr val="333399"/>
                </a:solidFill>
                <a:latin typeface="宋体" pitchFamily="2" charset="-122"/>
              </a:rPr>
              <a:t>   </a:t>
            </a:r>
            <a:r>
              <a:rPr kumimoji="1" lang="en-US" altLang="zh-CN" sz="2400" b="1" kern="0" dirty="0">
                <a:solidFill>
                  <a:srgbClr val="CC0000"/>
                </a:solidFill>
                <a:latin typeface="宋体" pitchFamily="2" charset="-122"/>
              </a:rPr>
              <a:t>(3)</a:t>
            </a:r>
            <a:r>
              <a:rPr kumimoji="1" lang="zh-CN" altLang="en-US" sz="2400" b="1" kern="0" dirty="0">
                <a:solidFill>
                  <a:srgbClr val="333399"/>
                </a:solidFill>
                <a:latin typeface="宋体" pitchFamily="2" charset="-122"/>
              </a:rPr>
              <a:t>时延和误码率较小，误码率一般在</a:t>
            </a:r>
            <a:r>
              <a:rPr kumimoji="1" lang="en-US" altLang="zh-CN" sz="2400" b="1" kern="0" dirty="0">
                <a:solidFill>
                  <a:srgbClr val="333399"/>
                </a:solidFill>
                <a:latin typeface="宋体" pitchFamily="2" charset="-122"/>
                <a:cs typeface="Times New Roman" pitchFamily="18" charset="0"/>
              </a:rPr>
              <a:t>10</a:t>
            </a:r>
            <a:r>
              <a:rPr kumimoji="1" lang="en-US" altLang="zh-CN" sz="2400" b="1" kern="0" baseline="30000" dirty="0">
                <a:solidFill>
                  <a:srgbClr val="333399"/>
                </a:solidFill>
                <a:latin typeface="宋体" pitchFamily="2" charset="-122"/>
                <a:cs typeface="Times New Roman" pitchFamily="18" charset="0"/>
              </a:rPr>
              <a:t>-8</a:t>
            </a:r>
            <a:r>
              <a:rPr kumimoji="1" lang="zh-CN" altLang="en-US" sz="2400" b="1" kern="0" dirty="0">
                <a:solidFill>
                  <a:srgbClr val="333399"/>
                </a:solidFill>
                <a:latin typeface="宋体" pitchFamily="2" charset="-122"/>
              </a:rPr>
              <a:t>～</a:t>
            </a:r>
            <a:r>
              <a:rPr kumimoji="1" lang="en-US" altLang="zh-CN" sz="2400" b="1" kern="0" dirty="0">
                <a:solidFill>
                  <a:srgbClr val="333399"/>
                </a:solidFill>
                <a:latin typeface="宋体" pitchFamily="2" charset="-122"/>
                <a:cs typeface="Times New Roman" pitchFamily="18" charset="0"/>
              </a:rPr>
              <a:t>10</a:t>
            </a:r>
            <a:r>
              <a:rPr kumimoji="1" lang="en-US" altLang="zh-CN" sz="2400" b="1" kern="0" baseline="30000" dirty="0">
                <a:solidFill>
                  <a:srgbClr val="333399"/>
                </a:solidFill>
                <a:latin typeface="宋体" pitchFamily="2" charset="-122"/>
                <a:cs typeface="Times New Roman" pitchFamily="18" charset="0"/>
              </a:rPr>
              <a:t>-10</a:t>
            </a:r>
            <a:r>
              <a:rPr kumimoji="1" lang="zh-CN" altLang="en-US" sz="2400" b="1" kern="0" dirty="0">
                <a:solidFill>
                  <a:srgbClr val="333399"/>
                </a:solidFill>
                <a:latin typeface="宋体" pitchFamily="2" charset="-122"/>
              </a:rPr>
              <a:t>。</a:t>
            </a:r>
          </a:p>
          <a:p>
            <a:pPr marL="609600" lvl="0" indent="-609600" algn="just" fontAlgn="base">
              <a:lnSpc>
                <a:spcPct val="90000"/>
              </a:lnSpc>
              <a:spcBef>
                <a:spcPct val="40000"/>
              </a:spcBef>
              <a:spcAft>
                <a:spcPct val="0"/>
              </a:spcAft>
              <a:buClr>
                <a:srgbClr val="660033"/>
              </a:buClr>
              <a:buNone/>
            </a:pPr>
            <a:r>
              <a:rPr kumimoji="1" lang="zh-CN" altLang="en-US" sz="2400" b="1" kern="0" dirty="0">
                <a:solidFill>
                  <a:srgbClr val="333399"/>
                </a:solidFill>
                <a:latin typeface="宋体" pitchFamily="2" charset="-122"/>
              </a:rPr>
              <a:t>   </a:t>
            </a:r>
            <a:r>
              <a:rPr kumimoji="1" lang="en-US" altLang="zh-CN" sz="2400" b="1" kern="0" dirty="0">
                <a:solidFill>
                  <a:srgbClr val="CC0000"/>
                </a:solidFill>
                <a:latin typeface="宋体" pitchFamily="2" charset="-122"/>
              </a:rPr>
              <a:t>(4)</a:t>
            </a:r>
            <a:r>
              <a:rPr kumimoji="1" lang="zh-CN" altLang="en-US" sz="2400" b="1" kern="0" dirty="0">
                <a:solidFill>
                  <a:srgbClr val="333399"/>
                </a:solidFill>
                <a:latin typeface="宋体" pitchFamily="2" charset="-122"/>
              </a:rPr>
              <a:t>传输介质较多（电话线、同轴电缆、光纤、双绞线、红外线、卫星等。</a:t>
            </a:r>
            <a:endParaRPr kumimoji="1" lang="zh-CN" altLang="en-US" sz="2400" b="1" kern="0" dirty="0">
              <a:solidFill>
                <a:srgbClr val="333399"/>
              </a:solidFill>
              <a:latin typeface="Tahoma"/>
            </a:endParaRPr>
          </a:p>
        </p:txBody>
      </p:sp>
    </p:spTree>
    <p:extLst>
      <p:ext uri="{BB962C8B-B14F-4D97-AF65-F5344CB8AC3E}">
        <p14:creationId xmlns:p14="http://schemas.microsoft.com/office/powerpoint/2010/main" val="39743780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E297E34-C579-42F1-89DB-BE717883810B}"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1508"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网络安全策略概念</a:t>
            </a:r>
          </a:p>
        </p:txBody>
      </p:sp>
      <p:sp>
        <p:nvSpPr>
          <p:cNvPr id="21509" name="Rectangle 6"/>
          <p:cNvSpPr>
            <a:spLocks noGrp="1" noChangeArrowheads="1"/>
          </p:cNvSpPr>
          <p:nvPr>
            <p:ph type="body" idx="4294967295"/>
          </p:nvPr>
        </p:nvSpPr>
        <p:spPr>
          <a:xfrm>
            <a:off x="533400" y="1295400"/>
            <a:ext cx="8077200" cy="5181600"/>
          </a:xfrm>
        </p:spPr>
        <p:txBody>
          <a:bodyPr/>
          <a:lstStyle/>
          <a:p>
            <a:r>
              <a:rPr lang="zh-CN" altLang="en-US"/>
              <a:t>针对那些被允许进入访问网络资源的用户所规定的、必须遵守的规则，是保护网络系统中软、硬件资源的安全、防止非法的或非授权的访问和破坏所提供的全局的指导。 </a:t>
            </a:r>
          </a:p>
          <a:p>
            <a:endParaRPr lang="zh-CN" altLang="en-US"/>
          </a:p>
        </p:txBody>
      </p:sp>
    </p:spTree>
  </p:cSld>
  <p:clrMapOvr>
    <a:masterClrMapping/>
  </p:clrMapOvr>
  <p:transition>
    <p:strips dir="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F359F6D-61C2-450C-86F2-C496C10562E9}"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2531" name="Rectangle 2"/>
          <p:cNvSpPr>
            <a:spLocks noGrp="1" noChangeArrowheads="1"/>
          </p:cNvSpPr>
          <p:nvPr>
            <p:ph type="title" idx="4294967295"/>
          </p:nvPr>
        </p:nvSpPr>
        <p:spPr/>
        <p:txBody>
          <a:bodyPr/>
          <a:lstStyle/>
          <a:p>
            <a:r>
              <a:rPr lang="zh-CN" altLang="en-US"/>
              <a:t>网络安全策略的分类</a:t>
            </a:r>
          </a:p>
        </p:txBody>
      </p:sp>
      <p:sp>
        <p:nvSpPr>
          <p:cNvPr id="22532" name="Rectangle 3"/>
          <p:cNvSpPr>
            <a:spLocks noGrp="1" noChangeArrowheads="1"/>
          </p:cNvSpPr>
          <p:nvPr>
            <p:ph type="body" idx="4294967295"/>
          </p:nvPr>
        </p:nvSpPr>
        <p:spPr>
          <a:xfrm>
            <a:off x="533400" y="1295400"/>
            <a:ext cx="8077200" cy="5181600"/>
          </a:xfrm>
        </p:spPr>
        <p:txBody>
          <a:bodyPr/>
          <a:lstStyle/>
          <a:p>
            <a:pPr>
              <a:lnSpc>
                <a:spcPct val="90000"/>
              </a:lnSpc>
            </a:pPr>
            <a:r>
              <a:rPr lang="zh-CN" altLang="en-US" sz="2800" b="1">
                <a:solidFill>
                  <a:srgbClr val="FF0000"/>
                </a:solidFill>
              </a:rPr>
              <a:t>物理安全策略：</a:t>
            </a:r>
          </a:p>
          <a:p>
            <a:pPr>
              <a:lnSpc>
                <a:spcPct val="90000"/>
              </a:lnSpc>
              <a:buFont typeface="Wingdings" panose="05000000000000000000" pitchFamily="2" charset="2"/>
              <a:buChar char="Ø"/>
            </a:pPr>
            <a:r>
              <a:rPr lang="zh-CN" altLang="en-US" sz="2400"/>
              <a:t>保护计算机系统、网络服务器和打印机等硬件实体和通信线路，以避免自然灾害和人为破坏。</a:t>
            </a:r>
          </a:p>
          <a:p>
            <a:pPr>
              <a:lnSpc>
                <a:spcPct val="90000"/>
              </a:lnSpc>
              <a:buFont typeface="Wingdings" panose="05000000000000000000" pitchFamily="2" charset="2"/>
              <a:buChar char="Ø"/>
            </a:pPr>
            <a:r>
              <a:rPr lang="zh-CN" altLang="en-US" sz="2400"/>
              <a:t>验证用户的身份和使用权限，防止用户越权操作。</a:t>
            </a:r>
          </a:p>
          <a:p>
            <a:pPr>
              <a:lnSpc>
                <a:spcPct val="90000"/>
              </a:lnSpc>
              <a:buFont typeface="Wingdings" panose="05000000000000000000" pitchFamily="2" charset="2"/>
              <a:buChar char="Ø"/>
            </a:pPr>
            <a:r>
              <a:rPr lang="zh-CN" altLang="en-US" sz="2400"/>
              <a:t>确保计算机系统有一个良好的电磁兼容工作环境。</a:t>
            </a:r>
          </a:p>
          <a:p>
            <a:pPr>
              <a:lnSpc>
                <a:spcPct val="90000"/>
              </a:lnSpc>
              <a:buFont typeface="Wingdings" panose="05000000000000000000" pitchFamily="2" charset="2"/>
              <a:buChar char="Ø"/>
            </a:pPr>
            <a:r>
              <a:rPr lang="zh-CN" altLang="en-US" sz="2400"/>
              <a:t>建立完备的安全管理制度，防止非法进入计算机控制室以及各种盗窃、破坏活动等发生。</a:t>
            </a:r>
          </a:p>
          <a:p>
            <a:pPr>
              <a:lnSpc>
                <a:spcPct val="90000"/>
              </a:lnSpc>
            </a:pPr>
            <a:r>
              <a:rPr lang="zh-CN" altLang="en-US" sz="2800" b="1">
                <a:solidFill>
                  <a:srgbClr val="FF0000"/>
                </a:solidFill>
              </a:rPr>
              <a:t>访问控制安全策略：</a:t>
            </a:r>
          </a:p>
          <a:p>
            <a:pPr>
              <a:lnSpc>
                <a:spcPct val="90000"/>
              </a:lnSpc>
              <a:buFont typeface="Wingdings" panose="05000000000000000000" pitchFamily="2" charset="2"/>
              <a:buChar char="Ø"/>
            </a:pPr>
            <a:r>
              <a:rPr lang="zh-CN" altLang="en-US" sz="2400"/>
              <a:t>对访问系统的用户进行识别，并对访问权限进行控制。</a:t>
            </a:r>
          </a:p>
          <a:p>
            <a:pPr>
              <a:lnSpc>
                <a:spcPct val="90000"/>
              </a:lnSpc>
              <a:buFont typeface="Wingdings" panose="05000000000000000000" pitchFamily="2" charset="2"/>
              <a:buChar char="Ø"/>
            </a:pPr>
            <a:r>
              <a:rPr lang="zh-CN" altLang="en-US" sz="2400"/>
              <a:t>是维护计算机安全系统、保护其资源的重要手段。</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90B24C4-D276-418E-A5E8-720D90373F01}"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3556"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计算机病毒及其防治</a:t>
            </a:r>
          </a:p>
        </p:txBody>
      </p:sp>
      <p:sp>
        <p:nvSpPr>
          <p:cNvPr id="23557" name="Rectangle 6"/>
          <p:cNvSpPr>
            <a:spLocks noGrp="1" noChangeArrowheads="1"/>
          </p:cNvSpPr>
          <p:nvPr>
            <p:ph type="body" idx="4294967295"/>
          </p:nvPr>
        </p:nvSpPr>
        <p:spPr>
          <a:xfrm>
            <a:off x="533400" y="1295400"/>
            <a:ext cx="8077200" cy="5181600"/>
          </a:xfrm>
        </p:spPr>
        <p:txBody>
          <a:bodyPr/>
          <a:lstStyle/>
          <a:p>
            <a:r>
              <a:rPr lang="zh-CN" altLang="en-US" b="1"/>
              <a:t>计算机病毒</a:t>
            </a:r>
            <a:endParaRPr lang="zh-CN" altLang="en-US"/>
          </a:p>
          <a:p>
            <a:r>
              <a:rPr lang="zh-CN" altLang="en-US" b="1"/>
              <a:t>计算机病毒的检测与防治</a:t>
            </a:r>
            <a:r>
              <a:rPr lang="zh-CN" altLang="en-US"/>
              <a:t> </a:t>
            </a:r>
            <a:endParaRPr lang="zh-CN" altLang="en-US" b="1"/>
          </a:p>
          <a:p>
            <a:r>
              <a:rPr lang="zh-CN" altLang="en-US" b="1"/>
              <a:t>计算机病毒防治软件</a:t>
            </a:r>
            <a:endParaRPr lang="zh-CN" altLang="en-US"/>
          </a:p>
          <a:p>
            <a:r>
              <a:rPr lang="zh-CN" altLang="en-US" b="1"/>
              <a:t>特洛伊木马</a:t>
            </a:r>
            <a:endParaRPr lang="zh-CN" altLang="en-US"/>
          </a:p>
          <a:p>
            <a:r>
              <a:rPr lang="zh-CN" altLang="en-US" b="1"/>
              <a:t>黑客</a:t>
            </a:r>
            <a:endParaRPr lang="zh-CN" altLang="en-US"/>
          </a:p>
        </p:txBody>
      </p:sp>
    </p:spTree>
  </p:cSld>
  <p:clrMapOvr>
    <a:masterClrMapping/>
  </p:clrMapOvr>
  <p:transition>
    <p:blinds dir="ver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F770127-DFA2-432B-B52F-56E132A7F3F9}"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4580"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计算机病毒概念</a:t>
            </a:r>
          </a:p>
        </p:txBody>
      </p:sp>
      <p:sp>
        <p:nvSpPr>
          <p:cNvPr id="24581" name="Rectangle 3"/>
          <p:cNvSpPr txBox="1">
            <a:spLocks noChangeArrowheads="1"/>
          </p:cNvSpPr>
          <p:nvPr/>
        </p:nvSpPr>
        <p:spPr bwMode="auto">
          <a:xfrm>
            <a:off x="457200" y="1524000"/>
            <a:ext cx="8229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Arial" panose="020B0604020202020204" pitchFamily="34" charset="0"/>
              </a:rPr>
              <a:t>什么是计算机病毒：</a:t>
            </a:r>
            <a:endParaRPr kumimoji="0" lang="en-US" altLang="zh-CN" sz="2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编制或者在计算机程序中插入的破坏计算机功能或者破坏数据，影响计算机使用并且能够自我复制的一组计算机指令或者程序代码。</a:t>
            </a:r>
            <a:endParaRPr kumimoji="0" lang="en-US" altLang="zh-CN"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a:ln>
                  <a:noFill/>
                </a:ln>
                <a:solidFill>
                  <a:prstClr val="black"/>
                </a:solidFill>
                <a:effectLst/>
                <a:uLnTx/>
                <a:uFillTx/>
                <a:latin typeface="Book Antiqua" panose="02040602050305030304" pitchFamily="18" charset="0"/>
                <a:ea typeface="宋体" panose="02010600030101010101" pitchFamily="2" charset="-122"/>
                <a:cs typeface="Arial" panose="020B0604020202020204" pitchFamily="34" charset="0"/>
              </a:rPr>
              <a:t>从广义上讲所谓计算机病毒，是指人为编制的、破坏计算机功能或者毁坏数据、影响计算机使用并能自我复制的一组计算机程序。 </a:t>
            </a:r>
            <a:endParaRPr kumimoji="0" lang="en-US" altLang="zh-CN"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7ABD35F-3BF2-461C-8233-D7B987E8466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5603" name="Rectangle 2"/>
          <p:cNvSpPr>
            <a:spLocks noGrp="1" noChangeArrowheads="1"/>
          </p:cNvSpPr>
          <p:nvPr>
            <p:ph type="title" idx="4294967295"/>
          </p:nvPr>
        </p:nvSpPr>
        <p:spPr/>
        <p:txBody>
          <a:bodyPr/>
          <a:lstStyle/>
          <a:p>
            <a:r>
              <a:rPr lang="zh-CN" altLang="en-US"/>
              <a:t>计算机病毒分类</a:t>
            </a:r>
          </a:p>
        </p:txBody>
      </p:sp>
      <p:sp>
        <p:nvSpPr>
          <p:cNvPr id="25604" name="Rectangle 3"/>
          <p:cNvSpPr>
            <a:spLocks noGrp="1" noChangeArrowheads="1"/>
          </p:cNvSpPr>
          <p:nvPr>
            <p:ph type="body" idx="4294967295"/>
          </p:nvPr>
        </p:nvSpPr>
        <p:spPr>
          <a:xfrm>
            <a:off x="533400" y="1295400"/>
            <a:ext cx="8077200" cy="5181600"/>
          </a:xfrm>
        </p:spPr>
        <p:txBody>
          <a:bodyPr/>
          <a:lstStyle/>
          <a:p>
            <a:r>
              <a:rPr lang="zh-CN" altLang="en-US" b="1">
                <a:solidFill>
                  <a:srgbClr val="C00000"/>
                </a:solidFill>
              </a:rPr>
              <a:t>计算机病毒的分类：</a:t>
            </a:r>
            <a:endParaRPr lang="en-US" altLang="zh-CN" b="1">
              <a:solidFill>
                <a:srgbClr val="C00000"/>
              </a:solidFill>
            </a:endParaRPr>
          </a:p>
          <a:p>
            <a:pPr lvl="1"/>
            <a:r>
              <a:rPr lang="zh-CN" altLang="en-US" b="1" u="sng">
                <a:solidFill>
                  <a:srgbClr val="008000"/>
                </a:solidFill>
              </a:rPr>
              <a:t>引导型</a:t>
            </a:r>
            <a:r>
              <a:rPr lang="zh-CN" altLang="en-US"/>
              <a:t>：通过感染主引导扇区，来获取对</a:t>
            </a:r>
            <a:r>
              <a:rPr lang="en-US" altLang="zh-CN"/>
              <a:t>CPU</a:t>
            </a:r>
            <a:r>
              <a:rPr lang="zh-CN" altLang="en-US"/>
              <a:t>的控制</a:t>
            </a:r>
            <a:endParaRPr lang="en-US" altLang="zh-CN"/>
          </a:p>
          <a:p>
            <a:pPr lvl="1"/>
            <a:r>
              <a:rPr lang="zh-CN" altLang="en-US" b="1" u="sng">
                <a:solidFill>
                  <a:srgbClr val="008000"/>
                </a:solidFill>
              </a:rPr>
              <a:t>文件型</a:t>
            </a:r>
            <a:r>
              <a:rPr lang="zh-CN" altLang="en-US"/>
              <a:t>：病毒附在</a:t>
            </a:r>
            <a:r>
              <a:rPr lang="en-US" altLang="zh-CN"/>
              <a:t>EXE</a:t>
            </a:r>
            <a:r>
              <a:rPr lang="zh-CN" altLang="en-US"/>
              <a:t>或</a:t>
            </a:r>
            <a:r>
              <a:rPr lang="en-US" altLang="zh-CN"/>
              <a:t>COM</a:t>
            </a:r>
            <a:r>
              <a:rPr lang="zh-CN" altLang="en-US"/>
              <a:t>可执行文件上传播</a:t>
            </a:r>
            <a:endParaRPr lang="en-US" altLang="zh-CN"/>
          </a:p>
          <a:p>
            <a:pPr lvl="1"/>
            <a:r>
              <a:rPr lang="zh-CN" altLang="en-US" b="1" u="sng">
                <a:solidFill>
                  <a:srgbClr val="008000"/>
                </a:solidFill>
              </a:rPr>
              <a:t>复合型</a:t>
            </a:r>
            <a:r>
              <a:rPr lang="zh-CN" altLang="en-US"/>
              <a:t>：既能感染引导区，又能感染文件</a:t>
            </a:r>
          </a:p>
          <a:p>
            <a:pPr lvl="1"/>
            <a:r>
              <a:rPr lang="zh-CN" altLang="en-US" b="1" u="sng">
                <a:solidFill>
                  <a:srgbClr val="008000"/>
                </a:solidFill>
              </a:rPr>
              <a:t>宏病毒</a:t>
            </a:r>
            <a:r>
              <a:rPr lang="zh-CN" altLang="en-US"/>
              <a:t> ：不只是感染可执行文件，它可以感染一般软件文件。</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3B0B896-79D1-45FE-A635-F84E3DFEA42F}"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27" name="灯片编号占位符 4"/>
          <p:cNvSpPr>
            <a:spLocks noGrp="1"/>
          </p:cNvSpPr>
          <p:nvPr>
            <p:ph type="sldNum" sz="quarter" idx="4294967295"/>
          </p:nvPr>
        </p:nvSpPr>
        <p:spPr>
          <a:xfrm>
            <a:off x="8458200" y="6248400"/>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30A8406-0A48-4740-88F1-ED1653DED3E0}" type="slidenum">
              <a:rPr kumimoji="0" lang="en-US" altLang="zh-CN" sz="1200" b="0" i="0" u="none" strike="noStrike" kern="1200" cap="none" spc="0" normalizeH="0" baseline="0" noProof="0" smtClean="0">
                <a:ln>
                  <a:noFill/>
                </a:ln>
                <a:solidFill>
                  <a:prstClr val="black"/>
                </a:solidFill>
                <a:effectLst/>
                <a:uLnTx/>
                <a:uFillTx/>
                <a:latin typeface="Arial Black" panose="020B0A040201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altLang="zh-CN" sz="1200" b="0" i="0" u="none" strike="noStrike" kern="1200" cap="none" spc="0" normalizeH="0" baseline="0" noProof="0">
              <a:ln>
                <a:noFill/>
              </a:ln>
              <a:solidFill>
                <a:prstClr val="black"/>
              </a:solidFill>
              <a:effectLst/>
              <a:uLnTx/>
              <a:uFillTx/>
              <a:latin typeface="Arial Black" panose="020B0A04020102020204" pitchFamily="34" charset="0"/>
              <a:ea typeface="宋体" panose="02010600030101010101" pitchFamily="2" charset="-122"/>
              <a:cs typeface="+mn-cs"/>
            </a:endParaRPr>
          </a:p>
        </p:txBody>
      </p:sp>
      <p:sp>
        <p:nvSpPr>
          <p:cNvPr id="26628"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计算机病毒的特征</a:t>
            </a:r>
          </a:p>
        </p:txBody>
      </p:sp>
      <p:sp>
        <p:nvSpPr>
          <p:cNvPr id="26629" name="Rectangle 6"/>
          <p:cNvSpPr>
            <a:spLocks noGrp="1" noChangeArrowheads="1"/>
          </p:cNvSpPr>
          <p:nvPr>
            <p:ph type="body" idx="4294967295"/>
          </p:nvPr>
        </p:nvSpPr>
        <p:spPr>
          <a:xfrm>
            <a:off x="533400" y="1295400"/>
            <a:ext cx="8077200" cy="5181600"/>
          </a:xfrm>
        </p:spPr>
        <p:txBody>
          <a:bodyPr/>
          <a:lstStyle/>
          <a:p>
            <a:r>
              <a:rPr lang="zh-CN" altLang="en-US"/>
              <a:t>自我复制的能力</a:t>
            </a:r>
          </a:p>
          <a:p>
            <a:r>
              <a:rPr lang="zh-CN" altLang="en-US"/>
              <a:t>由人为编制而成</a:t>
            </a:r>
          </a:p>
          <a:p>
            <a:r>
              <a:rPr lang="zh-CN" altLang="en-US"/>
              <a:t>非授权可执行性</a:t>
            </a:r>
          </a:p>
          <a:p>
            <a:r>
              <a:rPr lang="zh-CN" altLang="en-US"/>
              <a:t>潜伏性</a:t>
            </a:r>
          </a:p>
          <a:p>
            <a:r>
              <a:rPr lang="zh-CN" altLang="en-US"/>
              <a:t>隐蔽性</a:t>
            </a:r>
          </a:p>
          <a:p>
            <a:r>
              <a:rPr lang="zh-CN" altLang="en-US"/>
              <a:t>破坏性</a:t>
            </a:r>
          </a:p>
          <a:p>
            <a:r>
              <a:rPr lang="zh-CN" altLang="en-US"/>
              <a:t>传染性</a:t>
            </a:r>
          </a:p>
        </p:txBody>
      </p:sp>
    </p:spTree>
  </p:cSld>
  <p:clrMapOvr>
    <a:masterClrMapping/>
  </p:clrMapOvr>
  <p:transition>
    <p:diamon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FA18E2F-49B9-4AA2-A712-ACCFD3956598}"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7652" name="标题 4"/>
          <p:cNvSpPr>
            <a:spLocks noGrp="1"/>
          </p:cNvSpPr>
          <p:nvPr>
            <p:ph type="title"/>
          </p:nvPr>
        </p:nvSpPr>
        <p:spPr>
          <a:xfrm>
            <a:off x="457200" y="304800"/>
            <a:ext cx="7772400" cy="685800"/>
          </a:xfrm>
        </p:spPr>
        <p:txBody>
          <a:bodyPr>
            <a:normAutofit fontScale="90000"/>
          </a:bodyPr>
          <a:lstStyle/>
          <a:p>
            <a:r>
              <a:rPr lang="zh-CN" altLang="en-US">
                <a:latin typeface="Lucida Sans" panose="020B0602030504020204" pitchFamily="34" charset="0"/>
                <a:ea typeface="黑体" panose="02010609060101010101" pitchFamily="49" charset="-122"/>
              </a:rPr>
              <a:t>常见的计算机病毒 </a:t>
            </a:r>
          </a:p>
        </p:txBody>
      </p:sp>
      <p:sp>
        <p:nvSpPr>
          <p:cNvPr id="27653" name="Rectangle 3"/>
          <p:cNvSpPr txBox="1">
            <a:spLocks noChangeArrowheads="1"/>
          </p:cNvSpPr>
          <p:nvPr/>
        </p:nvSpPr>
        <p:spPr bwMode="auto">
          <a:xfrm>
            <a:off x="533400" y="1295400"/>
            <a:ext cx="8153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系统病毒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：感染</a:t>
            </a:r>
            <a:r>
              <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.exe</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和</a:t>
            </a:r>
            <a:r>
              <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.dll</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等系统文件，并进行传播。</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FF0066"/>
                </a:solidFill>
                <a:effectLst/>
                <a:uLnTx/>
                <a:uFillTx/>
                <a:latin typeface="华文楷体" panose="02010600040101010101" pitchFamily="2" charset="-122"/>
                <a:ea typeface="华文楷体" panose="02010600040101010101" pitchFamily="2" charset="-122"/>
                <a:cs typeface="Arial" panose="020B0604020202020204" pitchFamily="34" charset="0"/>
              </a:rPr>
              <a:t>蠕虫病毒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：通过网络或系统漏洞进行传播。</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FF0066"/>
                </a:solidFill>
                <a:effectLst/>
                <a:uLnTx/>
                <a:uFillTx/>
                <a:latin typeface="华文楷体" panose="02010600040101010101" pitchFamily="2" charset="-122"/>
                <a:ea typeface="华文楷体" panose="02010600040101010101" pitchFamily="2" charset="-122"/>
                <a:cs typeface="Arial" panose="020B0604020202020204" pitchFamily="34" charset="0"/>
              </a:rPr>
              <a:t>木马、黑客病毒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：木马病毒入侵电脑，黑客病毒通过木马病毒进行控制。它们往往成对出现。</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脚本病毒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：使用脚本语言编写，通过网页传播。</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宏病毒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：感染</a:t>
            </a:r>
            <a:r>
              <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Office</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系列文档等。</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FF0066"/>
                </a:solidFill>
                <a:effectLst/>
                <a:uLnTx/>
                <a:uFillTx/>
                <a:latin typeface="华文楷体" panose="02010600040101010101" pitchFamily="2" charset="-122"/>
                <a:ea typeface="华文楷体" panose="02010600040101010101" pitchFamily="2" charset="-122"/>
                <a:cs typeface="Arial" panose="020B0604020202020204" pitchFamily="34" charset="0"/>
              </a:rPr>
              <a:t>后门病毒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：给系统打开后门，方便入侵。</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病毒种植程序病毒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：释放病毒。</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破坏性病毒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：利用好看图标诱惑点击，然后破坏。</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玩笑病毒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：吓唬用户，但不进行任何破坏。</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捆绑机病毒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：将病毒和应用程序捆绑，表明是运行应用程序，实际上是运行病毒程序。</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200" b="1" i="0" u="sng"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Arial" panose="020B0604020202020204" pitchFamily="34" charset="0"/>
              </a:rPr>
              <a:t>手机病毒</a:t>
            </a:r>
            <a:r>
              <a:rPr kumimoji="0" lang="zh-CN" altLang="en-US"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：感染手机操作系统。</a:t>
            </a:r>
            <a:endParaRPr kumimoji="0" lang="en-US" altLang="zh-CN" sz="22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p:txBody>
      </p:sp>
    </p:spTree>
  </p:cSld>
  <p:clrMapOvr>
    <a:masterClrMapping/>
  </p:clrMapOvr>
  <p:transition>
    <p:strips dir="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6351DB1-8DBA-4D60-85C4-ACBB210B59D1}"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8676" name="标题 4"/>
          <p:cNvSpPr>
            <a:spLocks noGrp="1"/>
          </p:cNvSpPr>
          <p:nvPr>
            <p:ph type="title"/>
          </p:nvPr>
        </p:nvSpPr>
        <p:spPr>
          <a:xfrm>
            <a:off x="457200" y="274638"/>
            <a:ext cx="4690864" cy="1143000"/>
          </a:xfrm>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蠕虫病毒</a:t>
            </a:r>
          </a:p>
        </p:txBody>
      </p:sp>
      <p:sp>
        <p:nvSpPr>
          <p:cNvPr id="7" name="Rectangle 3"/>
          <p:cNvSpPr txBox="1">
            <a:spLocks noChangeArrowheads="1"/>
          </p:cNvSpPr>
          <p:nvPr/>
        </p:nvSpPr>
        <p:spPr bwMode="auto">
          <a:xfrm>
            <a:off x="609600" y="1752600"/>
            <a:ext cx="8077200" cy="42672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指那些专门通过</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系统漏洞</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攻击计算机系统的病毒</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这种病毒漫游在网上，生存在网络的节点之中，寻找系统（操作系统、邮件系统、通信协议）的漏洞并进行攻击，在网上</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大量繁殖</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，造成系统崩溃或网络阻塞之类的破坏。</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在目前流行的病毒中，网络蠕虫占据了主流。在流行的恶性病毒中，</a:t>
            </a:r>
            <a:r>
              <a:rPr kumimoji="0" lang="en-US" altLang="zh-CN"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90%</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以上</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都是蠕虫病毒。</a:t>
            </a:r>
            <a:endParaRPr kumimoji="0" lang="zh-CN" altLang="en-US" sz="2800" b="0" i="0" u="none" strike="noStrike" kern="1200" cap="none" spc="0" normalizeH="0" baseline="0" noProof="0" dirty="0">
              <a:ln>
                <a:noFill/>
              </a:ln>
              <a:solidFill>
                <a:prstClr val="black"/>
              </a:solidFill>
              <a:effectLst/>
              <a:uLnTx/>
              <a:uFillTx/>
              <a:latin typeface="楷体_GB2312" pitchFamily="49" charset="-122"/>
              <a:ea typeface="宋体" panose="02010600030101010101" pitchFamily="2" charset="-122"/>
              <a:cs typeface="+mn-cs"/>
            </a:endParaRPr>
          </a:p>
        </p:txBody>
      </p:sp>
      <p:sp>
        <p:nvSpPr>
          <p:cNvPr id="6" name="椭圆形标注 5"/>
          <p:cNvSpPr/>
          <p:nvPr/>
        </p:nvSpPr>
        <p:spPr>
          <a:xfrm>
            <a:off x="3635896" y="1006815"/>
            <a:ext cx="4104456" cy="1198049"/>
          </a:xfrm>
          <a:prstGeom prst="wedgeEllipseCallout">
            <a:avLst>
              <a:gd name="adj1" fmla="val -74347"/>
              <a:gd name="adj2" fmla="val -42602"/>
            </a:avLst>
          </a:prstGeom>
          <a:solidFill>
            <a:srgbClr val="FF66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l"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蠕虫：一种无眼的软体动物，善于通过缝隙或小孔侵入。</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ACBE64E-9B92-46AD-932D-6FBB6BC81AC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9699" name="Rectangle 2"/>
          <p:cNvSpPr>
            <a:spLocks noGrp="1" noChangeArrowheads="1"/>
          </p:cNvSpPr>
          <p:nvPr>
            <p:ph type="title" idx="4294967295"/>
          </p:nvPr>
        </p:nvSpPr>
        <p:spPr/>
        <p:txBody>
          <a:bodyPr/>
          <a:lstStyle/>
          <a:p>
            <a:r>
              <a:rPr lang="en-US" altLang="zh-CN"/>
              <a:t>IT</a:t>
            </a:r>
            <a:r>
              <a:rPr lang="zh-CN" altLang="en-US"/>
              <a:t>史上出现的重大病毒</a:t>
            </a:r>
          </a:p>
        </p:txBody>
      </p:sp>
      <p:sp>
        <p:nvSpPr>
          <p:cNvPr id="29700" name="Rectangle 3"/>
          <p:cNvSpPr>
            <a:spLocks noGrp="1" noChangeArrowheads="1"/>
          </p:cNvSpPr>
          <p:nvPr>
            <p:ph type="body" idx="4294967295"/>
          </p:nvPr>
        </p:nvSpPr>
        <p:spPr>
          <a:xfrm>
            <a:off x="533400" y="1295400"/>
            <a:ext cx="8077200" cy="5181600"/>
          </a:xfrm>
        </p:spPr>
        <p:txBody>
          <a:bodyPr/>
          <a:lstStyle/>
          <a:p>
            <a:pPr>
              <a:lnSpc>
                <a:spcPct val="90000"/>
              </a:lnSpc>
            </a:pPr>
            <a:r>
              <a:rPr lang="en-US" altLang="zh-CN">
                <a:solidFill>
                  <a:srgbClr val="800000"/>
                </a:solidFill>
              </a:rPr>
              <a:t>CIH</a:t>
            </a:r>
            <a:r>
              <a:rPr lang="zh-CN" altLang="en-US">
                <a:solidFill>
                  <a:srgbClr val="800000"/>
                </a:solidFill>
              </a:rPr>
              <a:t>病毒</a:t>
            </a:r>
          </a:p>
          <a:p>
            <a:pPr>
              <a:lnSpc>
                <a:spcPct val="90000"/>
              </a:lnSpc>
              <a:buFont typeface="Wingdings" panose="05000000000000000000" pitchFamily="2" charset="2"/>
              <a:buChar char="Ø"/>
            </a:pPr>
            <a:r>
              <a:rPr lang="zh-CN" altLang="en-US"/>
              <a:t>出现在</a:t>
            </a:r>
            <a:r>
              <a:rPr lang="en-US" altLang="zh-CN"/>
              <a:t>1998</a:t>
            </a:r>
            <a:r>
              <a:rPr lang="zh-CN" altLang="en-US"/>
              <a:t>年，是迄今为止破坏性最严重的病毒，也是世界上首例破坏硬件的病毒。</a:t>
            </a:r>
          </a:p>
          <a:p>
            <a:pPr>
              <a:lnSpc>
                <a:spcPct val="90000"/>
              </a:lnSpc>
              <a:buFont typeface="Wingdings" panose="05000000000000000000" pitchFamily="2" charset="2"/>
              <a:buChar char="Ø"/>
            </a:pPr>
            <a:r>
              <a:rPr lang="zh-CN" altLang="en-US"/>
              <a:t>它发作时不仅破坏硬盘的引导区和分区表，而且破坏计算机系统</a:t>
            </a:r>
            <a:r>
              <a:rPr lang="en-US" altLang="zh-CN"/>
              <a:t>BIOS</a:t>
            </a:r>
            <a:r>
              <a:rPr lang="zh-CN" altLang="en-US"/>
              <a:t>，导致主板损坏。 </a:t>
            </a:r>
          </a:p>
          <a:p>
            <a:pPr>
              <a:lnSpc>
                <a:spcPct val="90000"/>
              </a:lnSpc>
              <a:buFont typeface="Wingdings" panose="05000000000000000000" pitchFamily="2" charset="2"/>
              <a:buChar char="Ø"/>
            </a:pPr>
            <a:r>
              <a:rPr lang="zh-CN" altLang="en-US"/>
              <a:t>此病毒是由台湾大学生陈盈豪研制的，据说他研制此病毒的目的是纪念</a:t>
            </a:r>
            <a:r>
              <a:rPr lang="en-US" altLang="zh-CN"/>
              <a:t>1986</a:t>
            </a:r>
            <a:r>
              <a:rPr lang="zh-CN" altLang="en-US"/>
              <a:t>年的灾难或是让反病毒软件难堪。</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A986063-14EF-4358-AD21-69165B71073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0724" name="标题 4"/>
          <p:cNvSpPr>
            <a:spLocks noGrp="1"/>
          </p:cNvSpPr>
          <p:nvPr>
            <p:ph type="title"/>
          </p:nvPr>
        </p:nvSpPr>
        <p:spPr/>
        <p:txBody>
          <a:bodyPr/>
          <a:lstStyle/>
          <a:p>
            <a:r>
              <a:rPr lang="en-US" altLang="zh-CN">
                <a:latin typeface="Lucida Sans" panose="020B0602030504020204" pitchFamily="34" charset="0"/>
                <a:ea typeface="黑体" panose="02010609060101010101" pitchFamily="49" charset="-122"/>
              </a:rPr>
              <a:t>IT</a:t>
            </a:r>
            <a:r>
              <a:rPr lang="zh-CN" altLang="en-US">
                <a:latin typeface="Lucida Sans" panose="020B0602030504020204" pitchFamily="34" charset="0"/>
                <a:ea typeface="黑体" panose="02010609060101010101" pitchFamily="49" charset="-122"/>
              </a:rPr>
              <a:t>史上出现的重大病毒</a:t>
            </a:r>
          </a:p>
        </p:txBody>
      </p:sp>
      <p:sp>
        <p:nvSpPr>
          <p:cNvPr id="7" name="Rectangle 3"/>
          <p:cNvSpPr txBox="1">
            <a:spLocks noChangeArrowheads="1"/>
          </p:cNvSpPr>
          <p:nvPr/>
        </p:nvSpPr>
        <p:spPr bwMode="auto">
          <a:xfrm>
            <a:off x="457200" y="1447800"/>
            <a:ext cx="8229600" cy="48006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红色代码</a:t>
            </a:r>
            <a:endPar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2001</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年</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月的某天，全球的</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IDS</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r>
              <a:rPr kumimoji="0" lang="en-US" sz="2800" b="0" i="0" u="none" strike="noStrike" kern="1200" cap="none" spc="0" normalizeH="0" baseline="0" noProof="0" dirty="0">
                <a:ln>
                  <a:noFill/>
                </a:ln>
                <a:solidFill>
                  <a:prstClr val="black"/>
                </a:solidFill>
                <a:effectLst/>
                <a:uLnTx/>
                <a:uFillTx/>
                <a:latin typeface="Calibri"/>
                <a:ea typeface="+mn-ea"/>
                <a:cs typeface="+mn-cs"/>
              </a:rPr>
              <a:t>Intrusion Detection Systems</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入侵检测系统）几乎同时报告遭到不明蠕虫的攻击。</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这是一种利用微软</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IIS</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Internet Information Server</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，互连网信息服务器）</a:t>
            </a:r>
            <a:r>
              <a:rPr kumimoji="0" lang="zh-CN" altLang="en-US" sz="32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缓冲溢出漏洞</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进行感染的</a:t>
            </a:r>
            <a:r>
              <a:rPr kumimoji="0" lang="zh-CN" altLang="en-US" sz="32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变种蠕虫病毒</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在红色代码首次爆发的短短</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9</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个小时内，这一小小蠕虫以迅雷不及掩耳之势迅速感染了</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25 0000</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台服务器。</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Tree>
  </p:cSld>
  <p:clrMapOvr>
    <a:masterClrMapping/>
  </p:clrMapOvr>
  <p:transition>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局域网的组成</a:t>
            </a:r>
          </a:p>
        </p:txBody>
      </p:sp>
      <p:sp>
        <p:nvSpPr>
          <p:cNvPr id="3" name="内容占位符 2"/>
          <p:cNvSpPr>
            <a:spLocks noGrp="1"/>
          </p:cNvSpPr>
          <p:nvPr>
            <p:ph idx="1"/>
          </p:nvPr>
        </p:nvSpPr>
        <p:spPr/>
        <p:txBody>
          <a:bodyPr>
            <a:normAutofit/>
          </a:bodyPr>
          <a:lstStyle/>
          <a:p>
            <a:pPr lvl="0" fontAlgn="base">
              <a:spcAft>
                <a:spcPct val="0"/>
              </a:spcAft>
              <a:buClr>
                <a:srgbClr val="3333CC"/>
              </a:buClr>
              <a:buSzPct val="60000"/>
              <a:buFont typeface="Wingdings" pitchFamily="2" charset="2"/>
              <a:buChar char="n"/>
            </a:pPr>
            <a:r>
              <a:rPr kumimoji="1" lang="zh-CN" altLang="en-US" b="1" kern="0" dirty="0">
                <a:solidFill>
                  <a:srgbClr val="FF0000"/>
                </a:solidFill>
                <a:latin typeface="Tahoma"/>
              </a:rPr>
              <a:t>硬件组成</a:t>
            </a:r>
            <a:r>
              <a:rPr kumimoji="1" lang="zh-CN" altLang="en-US" b="1" kern="0" dirty="0">
                <a:solidFill>
                  <a:srgbClr val="333399"/>
                </a:solidFill>
                <a:latin typeface="Tahoma"/>
              </a:rPr>
              <a:t>：</a:t>
            </a:r>
            <a:endParaRPr kumimoji="1" lang="en-US" altLang="zh-CN" b="1" kern="0" dirty="0">
              <a:solidFill>
                <a:srgbClr val="333399"/>
              </a:solidFill>
              <a:latin typeface="Tahoma"/>
            </a:endParaRPr>
          </a:p>
          <a:p>
            <a:pPr fontAlgn="base">
              <a:spcAft>
                <a:spcPct val="0"/>
              </a:spcAft>
              <a:buClr>
                <a:srgbClr val="3333CC"/>
              </a:buClr>
              <a:buSzPct val="60000"/>
              <a:buFont typeface="Wingdings" pitchFamily="2" charset="2"/>
              <a:buChar char="Ø"/>
            </a:pPr>
            <a:r>
              <a:rPr kumimoji="1" lang="zh-CN" altLang="en-US" sz="2800" b="1" kern="0" dirty="0">
                <a:solidFill>
                  <a:srgbClr val="333399"/>
                </a:solidFill>
                <a:latin typeface="Tahoma"/>
              </a:rPr>
              <a:t>工作站、网络服务器、网络适配器、传输介质及附属设备；</a:t>
            </a:r>
          </a:p>
          <a:p>
            <a:pPr lvl="0" fontAlgn="base">
              <a:spcAft>
                <a:spcPct val="0"/>
              </a:spcAft>
              <a:buClr>
                <a:srgbClr val="3333CC"/>
              </a:buClr>
              <a:buSzPct val="60000"/>
              <a:buFont typeface="Wingdings" pitchFamily="2" charset="2"/>
              <a:buChar char="n"/>
            </a:pPr>
            <a:r>
              <a:rPr kumimoji="1" lang="zh-CN" altLang="en-US" b="1" kern="0" dirty="0">
                <a:solidFill>
                  <a:srgbClr val="FF0000"/>
                </a:solidFill>
                <a:latin typeface="Tahoma"/>
              </a:rPr>
              <a:t>软件组成</a:t>
            </a:r>
            <a:r>
              <a:rPr kumimoji="1" lang="zh-CN" altLang="en-US" b="1" kern="0" dirty="0">
                <a:solidFill>
                  <a:srgbClr val="333399"/>
                </a:solidFill>
                <a:latin typeface="Tahoma"/>
              </a:rPr>
              <a:t>：</a:t>
            </a:r>
          </a:p>
          <a:p>
            <a:pPr lvl="0" fontAlgn="base">
              <a:spcAft>
                <a:spcPct val="0"/>
              </a:spcAft>
              <a:buClr>
                <a:srgbClr val="3333CC"/>
              </a:buClr>
              <a:buSzPct val="60000"/>
              <a:buFont typeface="Wingdings" pitchFamily="2" charset="2"/>
              <a:buChar char="Ø"/>
            </a:pPr>
            <a:r>
              <a:rPr kumimoji="1" lang="zh-CN" altLang="en-US" sz="2800" b="1" kern="0" dirty="0">
                <a:solidFill>
                  <a:srgbClr val="333399"/>
                </a:solidFill>
                <a:latin typeface="Tahoma"/>
              </a:rPr>
              <a:t>网络协议软件</a:t>
            </a:r>
          </a:p>
          <a:p>
            <a:pPr lvl="0" fontAlgn="base">
              <a:spcAft>
                <a:spcPct val="0"/>
              </a:spcAft>
              <a:buClr>
                <a:srgbClr val="3333CC"/>
              </a:buClr>
              <a:buSzPct val="60000"/>
              <a:buFont typeface="Wingdings" pitchFamily="2" charset="2"/>
              <a:buChar char="Ø"/>
            </a:pPr>
            <a:r>
              <a:rPr kumimoji="1" lang="zh-CN" altLang="en-US" sz="2800" b="1" kern="0" dirty="0">
                <a:solidFill>
                  <a:srgbClr val="333399"/>
                </a:solidFill>
                <a:latin typeface="Tahoma"/>
              </a:rPr>
              <a:t>网络通信软件</a:t>
            </a:r>
          </a:p>
          <a:p>
            <a:pPr lvl="0" fontAlgn="base">
              <a:spcAft>
                <a:spcPct val="0"/>
              </a:spcAft>
              <a:buClr>
                <a:srgbClr val="3333CC"/>
              </a:buClr>
              <a:buSzPct val="60000"/>
              <a:buFont typeface="Wingdings" pitchFamily="2" charset="2"/>
              <a:buChar char="Ø"/>
            </a:pPr>
            <a:r>
              <a:rPr kumimoji="1" lang="zh-CN" altLang="en-US" sz="2800" b="1" kern="0" dirty="0">
                <a:solidFill>
                  <a:srgbClr val="333399"/>
                </a:solidFill>
                <a:latin typeface="Tahoma"/>
              </a:rPr>
              <a:t>网络操作系统</a:t>
            </a:r>
          </a:p>
        </p:txBody>
      </p:sp>
    </p:spTree>
    <p:extLst>
      <p:ext uri="{BB962C8B-B14F-4D97-AF65-F5344CB8AC3E}">
        <p14:creationId xmlns:p14="http://schemas.microsoft.com/office/powerpoint/2010/main" val="39677563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FEB501-E6E5-4EEE-99FD-13872031C2CA}"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748" name="标题 4"/>
          <p:cNvSpPr>
            <a:spLocks noGrp="1"/>
          </p:cNvSpPr>
          <p:nvPr>
            <p:ph type="title"/>
          </p:nvPr>
        </p:nvSpPr>
        <p:spPr/>
        <p:txBody>
          <a:bodyPr/>
          <a:lstStyle/>
          <a:p>
            <a:r>
              <a:rPr lang="en-US" altLang="zh-CN">
                <a:latin typeface="Lucida Sans" panose="020B0602030504020204" pitchFamily="34" charset="0"/>
                <a:ea typeface="黑体" panose="02010609060101010101" pitchFamily="49" charset="-122"/>
              </a:rPr>
              <a:t>IT</a:t>
            </a:r>
            <a:r>
              <a:rPr lang="zh-CN" altLang="en-US">
                <a:latin typeface="Lucida Sans" panose="020B0602030504020204" pitchFamily="34" charset="0"/>
                <a:ea typeface="黑体" panose="02010609060101010101" pitchFamily="49" charset="-122"/>
              </a:rPr>
              <a:t>史上出现的重大病毒</a:t>
            </a:r>
          </a:p>
        </p:txBody>
      </p:sp>
      <p:sp>
        <p:nvSpPr>
          <p:cNvPr id="7" name="Rectangle 3"/>
          <p:cNvSpPr txBox="1">
            <a:spLocks noChangeArrowheads="1"/>
          </p:cNvSpPr>
          <p:nvPr/>
        </p:nvSpPr>
        <p:spPr bwMode="auto">
          <a:xfrm>
            <a:off x="457200" y="1600200"/>
            <a:ext cx="8229600" cy="44196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尼姆达（</a:t>
            </a:r>
            <a:r>
              <a:rPr kumimoji="0" lang="en-US" altLang="zh-CN" sz="3200" b="1" i="0" u="none" strike="noStrike" kern="0" cap="none" spc="0" normalizeH="0" baseline="0" noProof="0" dirty="0" err="1">
                <a:ln>
                  <a:noFill/>
                </a:ln>
                <a:solidFill>
                  <a:srgbClr val="C00000"/>
                </a:solidFill>
                <a:effectLst/>
                <a:uLnTx/>
                <a:uFillTx/>
                <a:latin typeface="Calibri"/>
                <a:ea typeface="宋体" panose="02010600030101010101" pitchFamily="2" charset="-122"/>
                <a:cs typeface="Arial" panose="020B0604020202020204" pitchFamily="34" charset="0"/>
              </a:rPr>
              <a:t>Nimda</a:t>
            </a: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t>
            </a:r>
            <a:endPar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尼姆达是在</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911</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恐怖袭击后整整一个星期后出现的。</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尼姆达病毒是在早上</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9</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08</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发现的，它比红色代码病毒更快、更具有摧毁力，</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半个小时内</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就传遍了整个世界。随后在全球各地侵袭了</a:t>
            </a:r>
            <a:r>
              <a:rPr kumimoji="0" lang="en-US" altLang="zh-CN"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830</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万台</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电脑，总共造成将近</a:t>
            </a:r>
            <a:r>
              <a:rPr kumimoji="0" lang="en-US" altLang="zh-CN"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10</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亿美元</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的经济损失</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同红色代码一样，尼姆达病毒也是通过网络对</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Windows</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操作系统进行感染的一种蠕虫病毒。</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Tree>
  </p:cSld>
  <p:clrMapOvr>
    <a:masterClrMapping/>
  </p:clrMapOvr>
  <p:transition>
    <p:newsflash/>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CE6FF89-EA4B-4909-AEC1-D87170A6931F}"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2772" name="标题 4"/>
          <p:cNvSpPr>
            <a:spLocks noGrp="1"/>
          </p:cNvSpPr>
          <p:nvPr>
            <p:ph type="title"/>
          </p:nvPr>
        </p:nvSpPr>
        <p:spPr/>
        <p:txBody>
          <a:bodyPr/>
          <a:lstStyle/>
          <a:p>
            <a:r>
              <a:rPr lang="en-US" altLang="zh-CN">
                <a:latin typeface="Lucida Sans" panose="020B0602030504020204" pitchFamily="34" charset="0"/>
                <a:ea typeface="黑体" panose="02010609060101010101" pitchFamily="49" charset="-122"/>
              </a:rPr>
              <a:t>IT</a:t>
            </a:r>
            <a:r>
              <a:rPr lang="zh-CN" altLang="en-US">
                <a:latin typeface="Lucida Sans" panose="020B0602030504020204" pitchFamily="34" charset="0"/>
                <a:ea typeface="黑体" panose="02010609060101010101" pitchFamily="49" charset="-122"/>
              </a:rPr>
              <a:t>史上出现的重大病毒</a:t>
            </a:r>
          </a:p>
        </p:txBody>
      </p:sp>
      <p:sp>
        <p:nvSpPr>
          <p:cNvPr id="7" name="Rectangle 3"/>
          <p:cNvSpPr txBox="1">
            <a:spLocks noChangeArrowheads="1"/>
          </p:cNvSpPr>
          <p:nvPr/>
        </p:nvSpPr>
        <p:spPr bwMode="auto">
          <a:xfrm>
            <a:off x="457200" y="1676400"/>
            <a:ext cx="8229600" cy="43434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Melissa</a:t>
            </a: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和</a:t>
            </a:r>
            <a:r>
              <a:rPr kumimoji="0" lang="en-US" altLang="zh-CN" sz="3200" b="1" i="0" u="none" strike="noStrike" kern="0" cap="none" spc="0" normalizeH="0" baseline="0" noProof="0" dirty="0" err="1">
                <a:ln>
                  <a:noFill/>
                </a:ln>
                <a:solidFill>
                  <a:srgbClr val="C00000"/>
                </a:solidFill>
                <a:effectLst/>
                <a:uLnTx/>
                <a:uFillTx/>
                <a:latin typeface="Calibri"/>
                <a:ea typeface="宋体" panose="02010600030101010101" pitchFamily="2" charset="-122"/>
                <a:cs typeface="Arial" panose="020B0604020202020204" pitchFamily="34" charset="0"/>
              </a:rPr>
              <a:t>LoveLetter</a:t>
            </a:r>
            <a:endPar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14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err="1">
                <a:ln>
                  <a:noFill/>
                </a:ln>
                <a:solidFill>
                  <a:prstClr val="black"/>
                </a:solidFill>
                <a:effectLst/>
                <a:uLnTx/>
                <a:uFillTx/>
                <a:latin typeface="Calibri"/>
                <a:ea typeface="宋体" panose="02010600030101010101" pitchFamily="2" charset="-122"/>
                <a:cs typeface="Arial" panose="020B0604020202020204" pitchFamily="34" charset="0"/>
              </a:rPr>
              <a:t>Milissa</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病毒（美丽莎）：</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1999</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年</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月爆发；</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err="1">
                <a:ln>
                  <a:noFill/>
                </a:ln>
                <a:solidFill>
                  <a:prstClr val="black"/>
                </a:solidFill>
                <a:effectLst/>
                <a:uLnTx/>
                <a:uFillTx/>
                <a:latin typeface="Calibri"/>
                <a:ea typeface="宋体" panose="02010600030101010101" pitchFamily="2" charset="-122"/>
                <a:cs typeface="Arial" panose="020B0604020202020204" pitchFamily="34" charset="0"/>
              </a:rPr>
              <a:t>Milissa</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是一种</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Microsoft Word</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宏病毒</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err="1">
                <a:ln>
                  <a:noFill/>
                </a:ln>
                <a:solidFill>
                  <a:prstClr val="black"/>
                </a:solidFill>
                <a:effectLst/>
                <a:uLnTx/>
                <a:uFillTx/>
                <a:latin typeface="Calibri"/>
                <a:ea typeface="宋体" panose="02010600030101010101" pitchFamily="2" charset="-122"/>
                <a:cs typeface="Arial" panose="020B0604020202020204" pitchFamily="34" charset="0"/>
              </a:rPr>
              <a:t>LoveLetter</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病毒：</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2000</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年</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月爆发；、</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err="1">
                <a:ln>
                  <a:noFill/>
                </a:ln>
                <a:solidFill>
                  <a:prstClr val="black"/>
                </a:solidFill>
                <a:effectLst/>
                <a:uLnTx/>
                <a:uFillTx/>
                <a:latin typeface="Calibri"/>
                <a:ea typeface="宋体" panose="02010600030101010101" pitchFamily="2" charset="-122"/>
                <a:cs typeface="Arial" panose="020B0604020202020204" pitchFamily="34" charset="0"/>
              </a:rPr>
              <a:t>Loveletter</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是一种</a:t>
            </a:r>
            <a:r>
              <a:rPr kumimoji="0" lang="en-US" altLang="zh-CN"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VBScript</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脚本病毒</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endParaRPr kumimoji="0" lang="en-US" altLang="zh-CN"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Tx/>
              <a:buNone/>
              <a:tabLst/>
              <a:defRPr/>
            </a:pPr>
            <a:r>
              <a:rPr kumimoji="0" lang="zh-CN" altLang="en-US" sz="2800" b="1"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两者都是利用</a:t>
            </a:r>
            <a:r>
              <a:rPr kumimoji="0" lang="en-US" altLang="zh-CN" sz="2800" b="1" i="0" u="none" strike="noStrike" kern="0" cap="none" spc="0" normalizeH="0" baseline="0" noProof="0" dirty="0" err="1">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OutLook</a:t>
            </a:r>
            <a:r>
              <a:rPr kumimoji="0" lang="zh-CN" altLang="en-US" sz="2800" b="1"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电子邮件附件进行传播。</a:t>
            </a:r>
            <a:endParaRPr kumimoji="0" lang="en-US" altLang="zh-CN" sz="2800" b="1"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p:transition>
    <p:split orient="vert" dir="in"/>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3CAC558-8880-4990-9281-A9150C10CDF1}"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3796" name="标题 4"/>
          <p:cNvSpPr>
            <a:spLocks noGrp="1"/>
          </p:cNvSpPr>
          <p:nvPr>
            <p:ph type="title"/>
          </p:nvPr>
        </p:nvSpPr>
        <p:spPr/>
        <p:txBody>
          <a:bodyPr/>
          <a:lstStyle/>
          <a:p>
            <a:r>
              <a:rPr lang="en-US" altLang="zh-CN">
                <a:latin typeface="Lucida Sans" panose="020B0602030504020204" pitchFamily="34" charset="0"/>
                <a:ea typeface="黑体" panose="02010609060101010101" pitchFamily="49" charset="-122"/>
              </a:rPr>
              <a:t>IT</a:t>
            </a:r>
            <a:r>
              <a:rPr lang="zh-CN" altLang="en-US">
                <a:latin typeface="Lucida Sans" panose="020B0602030504020204" pitchFamily="34" charset="0"/>
                <a:ea typeface="黑体" panose="02010609060101010101" pitchFamily="49" charset="-122"/>
              </a:rPr>
              <a:t>史上出现的重大病毒</a:t>
            </a:r>
          </a:p>
        </p:txBody>
      </p:sp>
      <p:sp>
        <p:nvSpPr>
          <p:cNvPr id="7" name="Rectangle 3"/>
          <p:cNvSpPr txBox="1">
            <a:spLocks noChangeArrowheads="1"/>
          </p:cNvSpPr>
          <p:nvPr/>
        </p:nvSpPr>
        <p:spPr bwMode="auto">
          <a:xfrm>
            <a:off x="457200" y="1371600"/>
            <a:ext cx="8229600" cy="46482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冲击波病毒（</a:t>
            </a:r>
            <a:r>
              <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Blaster</a:t>
            </a: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a:t>
            </a:r>
            <a:endPar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2003</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年</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8</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月，冲击波病毒横扫全球，该病毒是</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蠕虫病毒</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受“冲击波” 感染的主机数量超过</a:t>
            </a:r>
            <a:r>
              <a:rPr kumimoji="0" lang="en-US" altLang="zh-CN"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40</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万台</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运行时会不停地利用</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IP</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扫描技术寻找网络上系统为</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Windows2000</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或</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XP</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的计算机，找到后就利用</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DCOM RPC</a:t>
            </a:r>
            <a:r>
              <a:rPr kumimoji="0" lang="zh-CN" altLang="en-US" sz="28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缓冲区漏洞</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攻击该系统。一旦攻击成功，病毒体将会被传送到对方计算机中进行感染，使系统操作异常、不停重启、甚至导致系统崩溃。</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Tree>
  </p:cSld>
  <p:clrMapOvr>
    <a:masterClrMapping/>
  </p:clrMapOvr>
  <p:transition>
    <p:randomBa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73A6A01-396E-41BF-B098-BC4A8856788A}"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819" name="Rectangle 2"/>
          <p:cNvSpPr>
            <a:spLocks noGrp="1" noChangeArrowheads="1"/>
          </p:cNvSpPr>
          <p:nvPr>
            <p:ph type="title" idx="4294967295"/>
          </p:nvPr>
        </p:nvSpPr>
        <p:spPr/>
        <p:txBody>
          <a:bodyPr/>
          <a:lstStyle/>
          <a:p>
            <a:r>
              <a:rPr lang="en-US" altLang="zh-CN"/>
              <a:t>IT</a:t>
            </a:r>
            <a:r>
              <a:rPr lang="zh-CN" altLang="en-US"/>
              <a:t>史上出现的重大病毒</a:t>
            </a:r>
          </a:p>
        </p:txBody>
      </p:sp>
      <p:sp>
        <p:nvSpPr>
          <p:cNvPr id="34820" name="Rectangle 3"/>
          <p:cNvSpPr>
            <a:spLocks noGrp="1" noChangeArrowheads="1"/>
          </p:cNvSpPr>
          <p:nvPr>
            <p:ph type="body" idx="4294967295"/>
          </p:nvPr>
        </p:nvSpPr>
        <p:spPr>
          <a:xfrm>
            <a:off x="533400" y="1295400"/>
            <a:ext cx="8077200" cy="2895600"/>
          </a:xfrm>
        </p:spPr>
        <p:txBody>
          <a:bodyPr/>
          <a:lstStyle/>
          <a:p>
            <a:pPr>
              <a:lnSpc>
                <a:spcPct val="80000"/>
              </a:lnSpc>
            </a:pPr>
            <a:r>
              <a:rPr lang="zh-CN" altLang="en-US" sz="2800"/>
              <a:t>“熊猫烧香”病毒</a:t>
            </a:r>
          </a:p>
          <a:p>
            <a:pPr>
              <a:lnSpc>
                <a:spcPct val="80000"/>
              </a:lnSpc>
            </a:pPr>
            <a:r>
              <a:rPr lang="en-US" altLang="zh-CN" sz="2800"/>
              <a:t>2006</a:t>
            </a:r>
            <a:r>
              <a:rPr lang="zh-CN" altLang="en-US" sz="2800"/>
              <a:t>年</a:t>
            </a:r>
            <a:r>
              <a:rPr lang="en-US" altLang="zh-CN" sz="2800"/>
              <a:t>10</a:t>
            </a:r>
            <a:r>
              <a:rPr lang="zh-CN" altLang="en-US" sz="2800"/>
              <a:t>月</a:t>
            </a:r>
            <a:r>
              <a:rPr lang="en-US" altLang="zh-CN" sz="2800"/>
              <a:t>16</a:t>
            </a:r>
            <a:r>
              <a:rPr lang="zh-CN" altLang="en-US" sz="2800"/>
              <a:t>日由</a:t>
            </a:r>
            <a:r>
              <a:rPr lang="en-US" altLang="zh-CN" sz="2800"/>
              <a:t>25</a:t>
            </a:r>
            <a:r>
              <a:rPr lang="zh-CN" altLang="en-US" sz="2800"/>
              <a:t>岁的中国湖北武汉新洲区人李俊编写，</a:t>
            </a:r>
            <a:r>
              <a:rPr lang="en-US" altLang="zh-CN" sz="2800"/>
              <a:t>2007</a:t>
            </a:r>
            <a:r>
              <a:rPr lang="zh-CN" altLang="en-US" sz="2800"/>
              <a:t>年</a:t>
            </a:r>
            <a:r>
              <a:rPr lang="en-US" altLang="zh-CN" sz="2800"/>
              <a:t>1</a:t>
            </a:r>
            <a:r>
              <a:rPr lang="zh-CN" altLang="en-US" sz="2800"/>
              <a:t>月初肆虐网络，它主要通过下载的档案传染。对计算机程序、系统破坏严重。 </a:t>
            </a:r>
          </a:p>
          <a:p>
            <a:pPr>
              <a:lnSpc>
                <a:spcPct val="80000"/>
              </a:lnSpc>
            </a:pPr>
            <a:r>
              <a:rPr lang="zh-CN" altLang="en-US" sz="2800"/>
              <a:t>它会使所有程序图标变成熊猫烧香，并使它们不能应用。</a:t>
            </a:r>
          </a:p>
        </p:txBody>
      </p:sp>
      <p:pic>
        <p:nvPicPr>
          <p:cNvPr id="348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495800"/>
            <a:ext cx="24479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452938"/>
            <a:ext cx="2362200"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0212500-9FCD-45A4-99B8-718FA7B03227}"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843" name="Rectangle 2"/>
          <p:cNvSpPr>
            <a:spLocks noGrp="1" noChangeArrowheads="1"/>
          </p:cNvSpPr>
          <p:nvPr>
            <p:ph type="title" idx="4294967295"/>
          </p:nvPr>
        </p:nvSpPr>
        <p:spPr/>
        <p:txBody>
          <a:bodyPr/>
          <a:lstStyle/>
          <a:p>
            <a:r>
              <a:rPr lang="zh-CN" altLang="en-US"/>
              <a:t>计算机病毒的检测与防治</a:t>
            </a:r>
            <a:r>
              <a:rPr lang="zh-CN" altLang="en-US" sz="3600"/>
              <a:t> </a:t>
            </a:r>
          </a:p>
        </p:txBody>
      </p:sp>
      <p:sp>
        <p:nvSpPr>
          <p:cNvPr id="35844" name="Rectangle 3"/>
          <p:cNvSpPr>
            <a:spLocks noGrp="1" noChangeArrowheads="1"/>
          </p:cNvSpPr>
          <p:nvPr>
            <p:ph type="body" idx="4294967295"/>
          </p:nvPr>
        </p:nvSpPr>
        <p:spPr>
          <a:xfrm>
            <a:off x="533400" y="1143000"/>
            <a:ext cx="8077200" cy="5334000"/>
          </a:xfrm>
        </p:spPr>
        <p:txBody>
          <a:bodyPr/>
          <a:lstStyle/>
          <a:p>
            <a:pPr>
              <a:lnSpc>
                <a:spcPct val="80000"/>
              </a:lnSpc>
              <a:buFont typeface="Wingdings" panose="05000000000000000000" pitchFamily="2" charset="2"/>
              <a:buNone/>
            </a:pPr>
            <a:r>
              <a:rPr lang="zh-CN" altLang="en-US" sz="2000" b="1">
                <a:solidFill>
                  <a:srgbClr val="FF0000"/>
                </a:solidFill>
              </a:rPr>
              <a:t>计算机病毒的表现：</a:t>
            </a:r>
          </a:p>
          <a:p>
            <a:pPr>
              <a:lnSpc>
                <a:spcPct val="80000"/>
              </a:lnSpc>
              <a:buFont typeface="Wingdings" panose="05000000000000000000" pitchFamily="2" charset="2"/>
              <a:buChar char="Ø"/>
            </a:pPr>
            <a:r>
              <a:rPr lang="zh-CN" altLang="en-US" sz="2000"/>
              <a:t>系统运行速度变慢：病毒占用了内存和</a:t>
            </a:r>
            <a:r>
              <a:rPr lang="en-US" altLang="zh-CN" sz="2000"/>
              <a:t>CPU</a:t>
            </a:r>
            <a:r>
              <a:rPr lang="zh-CN" altLang="en-US" sz="2000"/>
              <a:t>资源，在后台运行了大量非法操作；</a:t>
            </a:r>
          </a:p>
          <a:p>
            <a:pPr>
              <a:lnSpc>
                <a:spcPct val="80000"/>
              </a:lnSpc>
              <a:buFont typeface="Wingdings" panose="05000000000000000000" pitchFamily="2" charset="2"/>
              <a:buChar char="Ø"/>
            </a:pPr>
            <a:r>
              <a:rPr lang="zh-CN" altLang="en-US" sz="2000"/>
              <a:t>系统启动速度比平时慢或无法启动：病毒修改了硬盘的引导信息，或删除了某些启动文件；</a:t>
            </a:r>
          </a:p>
          <a:p>
            <a:pPr>
              <a:lnSpc>
                <a:spcPct val="80000"/>
              </a:lnSpc>
              <a:buFont typeface="Wingdings" panose="05000000000000000000" pitchFamily="2" charset="2"/>
              <a:buChar char="Ø"/>
            </a:pPr>
            <a:r>
              <a:rPr lang="zh-CN" altLang="en-US" sz="2000"/>
              <a:t>系统时间被更改，一般更改系统时间后可使杀毒软件过期；</a:t>
            </a:r>
          </a:p>
          <a:p>
            <a:pPr>
              <a:lnSpc>
                <a:spcPct val="80000"/>
              </a:lnSpc>
              <a:buFont typeface="Wingdings" panose="05000000000000000000" pitchFamily="2" charset="2"/>
              <a:buChar char="Ø"/>
            </a:pPr>
            <a:r>
              <a:rPr lang="zh-CN" altLang="en-US" sz="2000"/>
              <a:t>文件打不开：病毒修改了文件格式、病毒修改了文件链接位置；</a:t>
            </a:r>
          </a:p>
          <a:p>
            <a:pPr>
              <a:lnSpc>
                <a:spcPct val="80000"/>
              </a:lnSpc>
              <a:buFont typeface="Wingdings" panose="05000000000000000000" pitchFamily="2" charset="2"/>
              <a:buChar char="Ø"/>
            </a:pPr>
            <a:r>
              <a:rPr lang="zh-CN" altLang="en-US" sz="2000"/>
              <a:t>键盘或鼠标无端地锁死：病毒作怪，特别要留意“木马”；</a:t>
            </a:r>
          </a:p>
          <a:p>
            <a:pPr>
              <a:lnSpc>
                <a:spcPct val="80000"/>
              </a:lnSpc>
              <a:buFont typeface="Wingdings" panose="05000000000000000000" pitchFamily="2" charset="2"/>
              <a:buChar char="Ø"/>
            </a:pPr>
            <a:r>
              <a:rPr lang="zh-CN" altLang="en-US" sz="2000"/>
              <a:t>某些文件的长度和创建时间发生变化；</a:t>
            </a:r>
          </a:p>
          <a:p>
            <a:pPr>
              <a:lnSpc>
                <a:spcPct val="80000"/>
              </a:lnSpc>
              <a:buFont typeface="Wingdings" panose="05000000000000000000" pitchFamily="2" charset="2"/>
              <a:buChar char="Ø"/>
            </a:pPr>
            <a:r>
              <a:rPr lang="zh-CN" altLang="en-US" sz="2000"/>
              <a:t>在内存中发现不明程序运行；</a:t>
            </a:r>
          </a:p>
          <a:p>
            <a:pPr>
              <a:lnSpc>
                <a:spcPct val="80000"/>
              </a:lnSpc>
              <a:buFont typeface="Wingdings" panose="05000000000000000000" pitchFamily="2" charset="2"/>
              <a:buChar char="Ø"/>
            </a:pPr>
            <a:r>
              <a:rPr lang="zh-CN" altLang="en-US" sz="2000"/>
              <a:t>系统内自动生成了一些不明文件；</a:t>
            </a:r>
          </a:p>
          <a:p>
            <a:pPr>
              <a:lnSpc>
                <a:spcPct val="80000"/>
              </a:lnSpc>
              <a:buFont typeface="Wingdings" panose="05000000000000000000" pitchFamily="2" charset="2"/>
              <a:buChar char="Ø"/>
            </a:pPr>
            <a:r>
              <a:rPr lang="zh-CN" altLang="en-US" sz="2000"/>
              <a:t>系统内出现文件莫名的丢失；</a:t>
            </a:r>
          </a:p>
          <a:p>
            <a:pPr>
              <a:lnSpc>
                <a:spcPct val="80000"/>
              </a:lnSpc>
              <a:buFont typeface="Wingdings" panose="05000000000000000000" pitchFamily="2" charset="2"/>
              <a:buChar char="Ø"/>
            </a:pPr>
            <a:r>
              <a:rPr lang="zh-CN" altLang="en-US" sz="2000"/>
              <a:t>系统自动关机或不停地重启；</a:t>
            </a:r>
          </a:p>
          <a:p>
            <a:pPr>
              <a:lnSpc>
                <a:spcPct val="80000"/>
              </a:lnSpc>
              <a:buFont typeface="Wingdings" panose="05000000000000000000" pitchFamily="2" charset="2"/>
              <a:buChar char="Ø"/>
            </a:pPr>
            <a:r>
              <a:rPr lang="zh-CN" altLang="en-US" sz="2000"/>
              <a:t>系统经常出现死机，由于病毒打开了许多文件或占用了大量内存；</a:t>
            </a:r>
          </a:p>
          <a:p>
            <a:pPr>
              <a:lnSpc>
                <a:spcPct val="80000"/>
              </a:lnSpc>
              <a:buFont typeface="Wingdings" panose="05000000000000000000" pitchFamily="2" charset="2"/>
              <a:buChar char="Ø"/>
            </a:pPr>
            <a:r>
              <a:rPr lang="zh-CN" altLang="en-US" sz="2000"/>
              <a:t>系统经常提示虚拟内存不足：病毒非法占用了大量内存；</a:t>
            </a:r>
          </a:p>
          <a:p>
            <a:pPr>
              <a:lnSpc>
                <a:spcPct val="80000"/>
              </a:lnSpc>
              <a:buFont typeface="Wingdings" panose="05000000000000000000" pitchFamily="2" charset="2"/>
              <a:buChar char="Ø"/>
            </a:pPr>
            <a:r>
              <a:rPr lang="zh-CN" altLang="en-US" sz="2000"/>
              <a:t>上网速度异常的慢等。</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7D5FFCC-ADCC-4885-B464-4E9DA6EC1967}"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6867" name="Rectangle 2"/>
          <p:cNvSpPr>
            <a:spLocks noGrp="1" noChangeArrowheads="1"/>
          </p:cNvSpPr>
          <p:nvPr>
            <p:ph type="title" idx="4294967295"/>
          </p:nvPr>
        </p:nvSpPr>
        <p:spPr/>
        <p:txBody>
          <a:bodyPr/>
          <a:lstStyle/>
          <a:p>
            <a:r>
              <a:rPr lang="zh-CN" altLang="en-US"/>
              <a:t>计算机病毒的检测与防治</a:t>
            </a:r>
          </a:p>
        </p:txBody>
      </p:sp>
      <p:sp>
        <p:nvSpPr>
          <p:cNvPr id="36868" name="Rectangle 3"/>
          <p:cNvSpPr>
            <a:spLocks noGrp="1" noChangeArrowheads="1"/>
          </p:cNvSpPr>
          <p:nvPr>
            <p:ph type="body" idx="4294967295"/>
          </p:nvPr>
        </p:nvSpPr>
        <p:spPr>
          <a:xfrm>
            <a:off x="533400" y="1295400"/>
            <a:ext cx="8077200" cy="5181600"/>
          </a:xfrm>
        </p:spPr>
        <p:txBody>
          <a:bodyPr/>
          <a:lstStyle/>
          <a:p>
            <a:pPr>
              <a:buFont typeface="Wingdings" panose="05000000000000000000" pitchFamily="2" charset="2"/>
              <a:buNone/>
            </a:pPr>
            <a:r>
              <a:rPr lang="zh-CN" altLang="en-US" b="1">
                <a:solidFill>
                  <a:srgbClr val="FF0000"/>
                </a:solidFill>
              </a:rPr>
              <a:t>计算机病毒的检测方法：</a:t>
            </a:r>
          </a:p>
          <a:p>
            <a:r>
              <a:rPr lang="zh-CN" altLang="en-US"/>
              <a:t>比较法</a:t>
            </a:r>
          </a:p>
          <a:p>
            <a:r>
              <a:rPr lang="zh-CN" altLang="en-US"/>
              <a:t>搜索法</a:t>
            </a:r>
          </a:p>
          <a:p>
            <a:r>
              <a:rPr lang="zh-CN" altLang="en-US"/>
              <a:t>计算机病毒特征字的识别法</a:t>
            </a:r>
          </a:p>
          <a:p>
            <a:r>
              <a:rPr lang="zh-CN" altLang="en-US"/>
              <a:t>分析法</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119D0E2B-E7DA-4CDC-B376-D848DD50522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7892" name="标题 4"/>
          <p:cNvSpPr>
            <a:spLocks noGrp="1"/>
          </p:cNvSpPr>
          <p:nvPr>
            <p:ph type="title"/>
          </p:nvPr>
        </p:nvSpPr>
        <p:spPr/>
        <p:txBody>
          <a:bodyPr/>
          <a:lstStyle/>
          <a:p>
            <a:r>
              <a:rPr lang="zh-CN" altLang="en-US" b="1">
                <a:latin typeface="Lucida Sans" panose="020B0602030504020204" pitchFamily="34" charset="0"/>
                <a:ea typeface="黑体" panose="02010609060101010101" pitchFamily="49" charset="-122"/>
              </a:rPr>
              <a:t>计算机病毒防治软件</a:t>
            </a:r>
            <a:endParaRPr lang="zh-CN" altLang="en-US">
              <a:latin typeface="Lucida Sans" panose="020B0602030504020204" pitchFamily="34" charset="0"/>
              <a:ea typeface="黑体" panose="02010609060101010101" pitchFamily="49" charset="-122"/>
            </a:endParaRPr>
          </a:p>
        </p:txBody>
      </p:sp>
      <p:sp>
        <p:nvSpPr>
          <p:cNvPr id="37893" name="Rectangle 7"/>
          <p:cNvSpPr>
            <a:spLocks noGrp="1" noChangeArrowheads="1"/>
          </p:cNvSpPr>
          <p:nvPr>
            <p:ph type="body" idx="4294967295"/>
          </p:nvPr>
        </p:nvSpPr>
        <p:spPr>
          <a:xfrm>
            <a:off x="533400" y="1295400"/>
            <a:ext cx="8077200" cy="5181600"/>
          </a:xfrm>
        </p:spPr>
        <p:txBody>
          <a:bodyPr/>
          <a:lstStyle/>
          <a:p>
            <a:r>
              <a:rPr lang="zh-CN" altLang="en-US"/>
              <a:t>计算机病毒防治软件的类型 </a:t>
            </a:r>
          </a:p>
          <a:p>
            <a:r>
              <a:rPr lang="zh-CN" altLang="en-US"/>
              <a:t>杀毒软件的选购 </a:t>
            </a:r>
          </a:p>
          <a:p>
            <a:r>
              <a:rPr lang="zh-CN" altLang="en-US"/>
              <a:t>市场上主流杀毒软件产品介绍</a:t>
            </a:r>
          </a:p>
        </p:txBody>
      </p:sp>
    </p:spTree>
  </p:cSld>
  <p:clrMapOvr>
    <a:masterClrMapping/>
  </p:clrMapOvr>
  <p:transition>
    <p:plus/>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268FC96-F9C3-4427-A842-2E0B748EA89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8916" name="标题 4"/>
          <p:cNvSpPr>
            <a:spLocks noGrp="1"/>
          </p:cNvSpPr>
          <p:nvPr>
            <p:ph type="title"/>
          </p:nvPr>
        </p:nvSpPr>
        <p:spPr/>
        <p:txBody>
          <a:bodyPr/>
          <a:lstStyle/>
          <a:p>
            <a:r>
              <a:rPr lang="zh-CN" altLang="en-US">
                <a:latin typeface="Lucida Sans" panose="020B0602030504020204" pitchFamily="34" charset="0"/>
                <a:ea typeface="黑体" panose="02010609060101010101" pitchFamily="49" charset="-122"/>
              </a:rPr>
              <a:t>计算机病毒防治软件的类型</a:t>
            </a:r>
          </a:p>
        </p:txBody>
      </p:sp>
      <p:sp>
        <p:nvSpPr>
          <p:cNvPr id="38917" name="Rectangle 6"/>
          <p:cNvSpPr>
            <a:spLocks noGrp="1" noChangeArrowheads="1"/>
          </p:cNvSpPr>
          <p:nvPr>
            <p:ph type="body" idx="4294967295"/>
          </p:nvPr>
        </p:nvSpPr>
        <p:spPr>
          <a:xfrm>
            <a:off x="533400" y="1295400"/>
            <a:ext cx="8077200" cy="5181600"/>
          </a:xfrm>
        </p:spPr>
        <p:txBody>
          <a:bodyPr/>
          <a:lstStyle/>
          <a:p>
            <a:r>
              <a:rPr lang="zh-CN" altLang="en-US"/>
              <a:t>病毒扫描型软件</a:t>
            </a:r>
          </a:p>
          <a:p>
            <a:r>
              <a:rPr lang="zh-CN" altLang="en-US"/>
              <a:t>完整性检查型软件</a:t>
            </a:r>
          </a:p>
          <a:p>
            <a:r>
              <a:rPr lang="zh-CN" altLang="en-US"/>
              <a:t>行为封锁型软件</a:t>
            </a:r>
          </a:p>
        </p:txBody>
      </p:sp>
    </p:spTree>
  </p:cSld>
  <p:clrMapOvr>
    <a:masterClrMapping/>
  </p:clrMapOvr>
  <p:transition>
    <p:comb dir="ver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3727936-12AF-4C18-BD08-4F32AAA549A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9939" name="Rectangle 2"/>
          <p:cNvSpPr>
            <a:spLocks noGrp="1" noChangeArrowheads="1"/>
          </p:cNvSpPr>
          <p:nvPr>
            <p:ph type="title" idx="4294967295"/>
          </p:nvPr>
        </p:nvSpPr>
        <p:spPr/>
        <p:txBody>
          <a:bodyPr/>
          <a:lstStyle/>
          <a:p>
            <a:r>
              <a:rPr lang="zh-CN" altLang="en-US" sz="3600"/>
              <a:t>杀毒软件的选购</a:t>
            </a:r>
          </a:p>
        </p:txBody>
      </p:sp>
      <p:sp>
        <p:nvSpPr>
          <p:cNvPr id="39940" name="Rectangle 3"/>
          <p:cNvSpPr>
            <a:spLocks noGrp="1" noChangeArrowheads="1"/>
          </p:cNvSpPr>
          <p:nvPr>
            <p:ph type="body" idx="4294967295"/>
          </p:nvPr>
        </p:nvSpPr>
        <p:spPr>
          <a:xfrm>
            <a:off x="533400" y="1295400"/>
            <a:ext cx="8077200" cy="5181600"/>
          </a:xfrm>
        </p:spPr>
        <p:txBody>
          <a:bodyPr/>
          <a:lstStyle/>
          <a:p>
            <a:r>
              <a:rPr lang="zh-CN" altLang="en-US"/>
              <a:t>选购病毒防治软件时，需要注意的指标包括检测速度、识别率、清除效果、可管理性、操作界面友好性、升级难易度、技术支持水平等诸多方面。 </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521588B-6A6E-4D05-BA35-A41CFDD214A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0963" name="Rectangle 2"/>
          <p:cNvSpPr>
            <a:spLocks noGrp="1" noChangeArrowheads="1"/>
          </p:cNvSpPr>
          <p:nvPr>
            <p:ph type="title" idx="4294967295"/>
          </p:nvPr>
        </p:nvSpPr>
        <p:spPr/>
        <p:txBody>
          <a:bodyPr/>
          <a:lstStyle/>
          <a:p>
            <a:r>
              <a:rPr lang="zh-CN" altLang="en-US" sz="3600"/>
              <a:t>市场上主流杀毒软件产品介绍</a:t>
            </a:r>
          </a:p>
        </p:txBody>
      </p:sp>
      <p:sp>
        <p:nvSpPr>
          <p:cNvPr id="40964" name="Rectangle 3"/>
          <p:cNvSpPr>
            <a:spLocks noGrp="1" noChangeArrowheads="1"/>
          </p:cNvSpPr>
          <p:nvPr>
            <p:ph type="body" idx="4294967295"/>
          </p:nvPr>
        </p:nvSpPr>
        <p:spPr>
          <a:xfrm>
            <a:off x="533400" y="1295400"/>
            <a:ext cx="8077200" cy="5181600"/>
          </a:xfrm>
        </p:spPr>
        <p:txBody>
          <a:bodyPr/>
          <a:lstStyle/>
          <a:p>
            <a:r>
              <a:rPr lang="en-US" altLang="zh-CN"/>
              <a:t>360</a:t>
            </a:r>
            <a:r>
              <a:rPr lang="zh-CN" altLang="en-US"/>
              <a:t>安全卫士</a:t>
            </a:r>
          </a:p>
          <a:p>
            <a:r>
              <a:rPr lang="zh-CN" altLang="en-US"/>
              <a:t>卡巴斯基</a:t>
            </a:r>
          </a:p>
          <a:p>
            <a:r>
              <a:rPr lang="zh-CN" altLang="en-US"/>
              <a:t>瑞星</a:t>
            </a:r>
          </a:p>
          <a:p>
            <a:r>
              <a:rPr lang="zh-CN" altLang="en-US"/>
              <a:t>小红伞</a:t>
            </a:r>
          </a:p>
          <a:p>
            <a:r>
              <a:rPr lang="zh-CN" altLang="en-US"/>
              <a:t>诺顿</a:t>
            </a:r>
          </a:p>
          <a:p>
            <a:r>
              <a:rPr lang="zh-CN" altLang="en-US"/>
              <a:t>金山毒霸</a:t>
            </a:r>
          </a:p>
          <a:p>
            <a:r>
              <a:rPr lang="zh-CN" altLang="en-US"/>
              <a:t>江民</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b="1" dirty="0">
                <a:latin typeface="华文行楷" pitchFamily="2" charset="-122"/>
              </a:rPr>
              <a:t>组成局域网的</a:t>
            </a:r>
            <a:r>
              <a:rPr lang="zh-CN" altLang="en-US" b="1" dirty="0"/>
              <a:t>主要设备</a:t>
            </a:r>
          </a:p>
        </p:txBody>
      </p:sp>
      <p:sp>
        <p:nvSpPr>
          <p:cNvPr id="56323" name="Rectangle 3"/>
          <p:cNvSpPr>
            <a:spLocks noGrp="1" noChangeArrowheads="1"/>
          </p:cNvSpPr>
          <p:nvPr>
            <p:ph type="body" idx="1"/>
          </p:nvPr>
        </p:nvSpPr>
        <p:spPr>
          <a:xfrm>
            <a:off x="457200" y="1524000"/>
            <a:ext cx="8421688" cy="4476750"/>
          </a:xfrm>
        </p:spPr>
        <p:txBody>
          <a:bodyPr/>
          <a:lstStyle/>
          <a:p>
            <a:pPr marL="609600" indent="-609600">
              <a:lnSpc>
                <a:spcPct val="90000"/>
              </a:lnSpc>
              <a:buSzPct val="90000"/>
              <a:buFont typeface="Wingdings" pitchFamily="2" charset="2"/>
              <a:buNone/>
            </a:pPr>
            <a:r>
              <a:rPr lang="en-US" altLang="zh-CN" sz="2800">
                <a:latin typeface="宋体" pitchFamily="2" charset="-122"/>
              </a:rPr>
              <a:t>1) </a:t>
            </a:r>
            <a:r>
              <a:rPr lang="zh-CN" altLang="en-US" sz="2800">
                <a:latin typeface="宋体" pitchFamily="2" charset="-122"/>
              </a:rPr>
              <a:t>服务器（</a:t>
            </a:r>
            <a:r>
              <a:rPr lang="en-US" altLang="zh-CN" sz="2800"/>
              <a:t>Server</a:t>
            </a:r>
            <a:r>
              <a:rPr lang="zh-CN" altLang="en-US" sz="2800">
                <a:latin typeface="宋体" pitchFamily="2" charset="-122"/>
              </a:rPr>
              <a:t>）</a:t>
            </a:r>
            <a:r>
              <a:rPr lang="zh-CN" altLang="en-US" sz="2800"/>
              <a:t> </a:t>
            </a:r>
          </a:p>
          <a:p>
            <a:pPr marL="609600" indent="-609600">
              <a:lnSpc>
                <a:spcPct val="90000"/>
              </a:lnSpc>
              <a:buSzPct val="90000"/>
              <a:buFont typeface="Wingdings" pitchFamily="2" charset="2"/>
              <a:buNone/>
            </a:pPr>
            <a:r>
              <a:rPr lang="en-US" altLang="zh-CN" sz="2800">
                <a:latin typeface="宋体" pitchFamily="2" charset="-122"/>
              </a:rPr>
              <a:t>2) </a:t>
            </a:r>
            <a:r>
              <a:rPr lang="zh-CN" altLang="en-US" sz="2800">
                <a:latin typeface="宋体" pitchFamily="2" charset="-122"/>
              </a:rPr>
              <a:t>网络适配器（</a:t>
            </a:r>
            <a:r>
              <a:rPr lang="en-US" altLang="zh-CN" sz="2000"/>
              <a:t>Adapter</a:t>
            </a:r>
            <a:r>
              <a:rPr lang="zh-CN" altLang="en-US" sz="2000">
                <a:latin typeface="宋体" pitchFamily="2" charset="-122"/>
              </a:rPr>
              <a:t>，</a:t>
            </a:r>
            <a:r>
              <a:rPr lang="en-US" altLang="zh-CN" sz="2000"/>
              <a:t>Network Interface Card</a:t>
            </a:r>
            <a:r>
              <a:rPr lang="zh-CN" altLang="en-US" sz="2800">
                <a:latin typeface="宋体" pitchFamily="2" charset="-122"/>
              </a:rPr>
              <a:t>）</a:t>
            </a:r>
          </a:p>
          <a:p>
            <a:pPr marL="609600" indent="-609600">
              <a:lnSpc>
                <a:spcPct val="90000"/>
              </a:lnSpc>
              <a:buSzPct val="90000"/>
              <a:buFont typeface="Wingdings" pitchFamily="2" charset="2"/>
              <a:buNone/>
            </a:pPr>
            <a:r>
              <a:rPr lang="en-US" altLang="zh-CN" sz="2800">
                <a:latin typeface="宋体" pitchFamily="2" charset="-122"/>
              </a:rPr>
              <a:t>3) </a:t>
            </a:r>
            <a:r>
              <a:rPr lang="zh-CN" altLang="en-US" sz="2800">
                <a:latin typeface="宋体" pitchFamily="2" charset="-122"/>
              </a:rPr>
              <a:t>网络工作站（</a:t>
            </a:r>
            <a:r>
              <a:rPr lang="en-US" altLang="zh-CN" sz="2800"/>
              <a:t>Work Station</a:t>
            </a:r>
            <a:r>
              <a:rPr lang="zh-CN" altLang="en-US" sz="2800">
                <a:latin typeface="宋体" pitchFamily="2" charset="-122"/>
              </a:rPr>
              <a:t>）</a:t>
            </a:r>
          </a:p>
          <a:p>
            <a:pPr marL="609600" indent="-609600">
              <a:lnSpc>
                <a:spcPct val="90000"/>
              </a:lnSpc>
              <a:buSzPct val="90000"/>
              <a:buFont typeface="Wingdings" pitchFamily="2" charset="2"/>
              <a:buNone/>
            </a:pPr>
            <a:r>
              <a:rPr lang="en-US" altLang="zh-CN" sz="2800">
                <a:latin typeface="宋体" pitchFamily="2" charset="-122"/>
              </a:rPr>
              <a:t>4) </a:t>
            </a:r>
            <a:r>
              <a:rPr lang="zh-CN" altLang="en-US" sz="2800">
                <a:latin typeface="宋体" pitchFamily="2" charset="-122"/>
              </a:rPr>
              <a:t>中继器（</a:t>
            </a:r>
            <a:r>
              <a:rPr lang="en-US" altLang="zh-CN" sz="2800"/>
              <a:t>Repeater</a:t>
            </a:r>
            <a:r>
              <a:rPr lang="zh-CN" altLang="en-US" sz="2800">
                <a:latin typeface="宋体" pitchFamily="2" charset="-122"/>
              </a:rPr>
              <a:t>）</a:t>
            </a:r>
          </a:p>
          <a:p>
            <a:pPr marL="609600" indent="-609600">
              <a:lnSpc>
                <a:spcPct val="90000"/>
              </a:lnSpc>
              <a:buSzPct val="90000"/>
              <a:buFont typeface="Wingdings" pitchFamily="2" charset="2"/>
              <a:buNone/>
            </a:pPr>
            <a:r>
              <a:rPr lang="en-US" altLang="zh-CN" sz="2800">
                <a:latin typeface="宋体" pitchFamily="2" charset="-122"/>
              </a:rPr>
              <a:t>5) </a:t>
            </a:r>
            <a:r>
              <a:rPr lang="zh-CN" altLang="en-US" sz="2800">
                <a:latin typeface="宋体" pitchFamily="2" charset="-122"/>
              </a:rPr>
              <a:t>桥接器（</a:t>
            </a:r>
            <a:r>
              <a:rPr lang="en-US" altLang="zh-CN" sz="2800"/>
              <a:t>Bridge</a:t>
            </a:r>
            <a:r>
              <a:rPr lang="zh-CN" altLang="en-US" sz="2800">
                <a:latin typeface="宋体" pitchFamily="2" charset="-122"/>
              </a:rPr>
              <a:t>）</a:t>
            </a:r>
            <a:r>
              <a:rPr lang="zh-CN" altLang="en-US" sz="2800"/>
              <a:t> </a:t>
            </a:r>
          </a:p>
          <a:p>
            <a:pPr marL="609600" indent="-609600">
              <a:lnSpc>
                <a:spcPct val="90000"/>
              </a:lnSpc>
              <a:buSzPct val="90000"/>
              <a:buFont typeface="Wingdings" pitchFamily="2" charset="2"/>
              <a:buNone/>
            </a:pPr>
            <a:r>
              <a:rPr lang="en-US" altLang="zh-CN" sz="2800">
                <a:latin typeface="宋体" pitchFamily="2" charset="-122"/>
              </a:rPr>
              <a:t>6) </a:t>
            </a:r>
            <a:r>
              <a:rPr lang="zh-CN" altLang="en-US" sz="2800">
                <a:latin typeface="宋体" pitchFamily="2" charset="-122"/>
              </a:rPr>
              <a:t>路由器（</a:t>
            </a:r>
            <a:r>
              <a:rPr lang="en-US" altLang="zh-CN" sz="2800"/>
              <a:t>Router</a:t>
            </a:r>
            <a:r>
              <a:rPr lang="zh-CN" altLang="en-US" sz="2800">
                <a:latin typeface="宋体" pitchFamily="2" charset="-122"/>
              </a:rPr>
              <a:t>）</a:t>
            </a:r>
            <a:r>
              <a:rPr lang="zh-CN" altLang="en-US" sz="2800"/>
              <a:t> </a:t>
            </a:r>
          </a:p>
          <a:p>
            <a:pPr marL="609600" indent="-609600">
              <a:lnSpc>
                <a:spcPct val="90000"/>
              </a:lnSpc>
              <a:buSzPct val="90000"/>
              <a:buFont typeface="Wingdings" pitchFamily="2" charset="2"/>
              <a:buNone/>
            </a:pPr>
            <a:r>
              <a:rPr lang="en-US" altLang="zh-CN" sz="2800">
                <a:latin typeface="宋体" pitchFamily="2" charset="-122"/>
              </a:rPr>
              <a:t>7) </a:t>
            </a:r>
            <a:r>
              <a:rPr lang="zh-CN" altLang="en-US" sz="2800">
                <a:latin typeface="宋体" pitchFamily="2" charset="-122"/>
              </a:rPr>
              <a:t>网关（</a:t>
            </a:r>
            <a:r>
              <a:rPr lang="en-US" altLang="zh-CN" sz="2800"/>
              <a:t>Gateway</a:t>
            </a:r>
            <a:r>
              <a:rPr lang="zh-CN" altLang="en-US" sz="2800">
                <a:latin typeface="宋体" pitchFamily="2" charset="-122"/>
              </a:rPr>
              <a:t>）</a:t>
            </a:r>
            <a:r>
              <a:rPr lang="zh-CN" altLang="en-US" sz="2800"/>
              <a:t> </a:t>
            </a:r>
          </a:p>
          <a:p>
            <a:pPr marL="609600" indent="-609600">
              <a:lnSpc>
                <a:spcPct val="90000"/>
              </a:lnSpc>
              <a:buSzPct val="90000"/>
              <a:buFont typeface="Wingdings" pitchFamily="2" charset="2"/>
              <a:buNone/>
            </a:pPr>
            <a:r>
              <a:rPr lang="en-US" altLang="zh-CN" sz="2800">
                <a:latin typeface="宋体" pitchFamily="2" charset="-122"/>
              </a:rPr>
              <a:t>8) </a:t>
            </a:r>
            <a:r>
              <a:rPr lang="zh-CN" altLang="en-US" sz="2800">
                <a:latin typeface="宋体" pitchFamily="2" charset="-122"/>
              </a:rPr>
              <a:t>交换机（</a:t>
            </a:r>
            <a:r>
              <a:rPr lang="en-US" altLang="zh-CN" sz="2800"/>
              <a:t>Switch</a:t>
            </a:r>
            <a:r>
              <a:rPr lang="zh-CN" altLang="en-US" sz="2800">
                <a:latin typeface="宋体" pitchFamily="2" charset="-122"/>
              </a:rPr>
              <a:t>）</a:t>
            </a:r>
            <a:r>
              <a:rPr lang="zh-CN" altLang="en-US" sz="2800"/>
              <a:t> </a:t>
            </a:r>
          </a:p>
          <a:p>
            <a:pPr marL="609600" indent="-609600">
              <a:lnSpc>
                <a:spcPct val="90000"/>
              </a:lnSpc>
              <a:buSzPct val="90000"/>
              <a:buFont typeface="Wingdings" pitchFamily="2" charset="2"/>
              <a:buNone/>
            </a:pPr>
            <a:r>
              <a:rPr lang="en-US" altLang="zh-CN" sz="2800">
                <a:latin typeface="宋体" pitchFamily="2" charset="-122"/>
              </a:rPr>
              <a:t>9) </a:t>
            </a:r>
            <a:r>
              <a:rPr lang="zh-CN" altLang="en-US" sz="2800">
                <a:latin typeface="宋体" pitchFamily="2" charset="-122"/>
              </a:rPr>
              <a:t>集线器（</a:t>
            </a:r>
            <a:r>
              <a:rPr lang="en-US" altLang="zh-CN" sz="2800"/>
              <a:t>HUB</a:t>
            </a:r>
            <a:r>
              <a:rPr lang="zh-CN" altLang="en-US" sz="2800">
                <a:latin typeface="宋体" pitchFamily="2" charset="-122"/>
              </a:rPr>
              <a:t>）</a:t>
            </a:r>
          </a:p>
          <a:p>
            <a:pPr marL="609600" indent="-609600">
              <a:lnSpc>
                <a:spcPct val="90000"/>
              </a:lnSpc>
              <a:buSzPct val="90000"/>
              <a:buFont typeface="Wingdings" pitchFamily="2" charset="2"/>
              <a:buNone/>
            </a:pPr>
            <a:endParaRPr lang="en-US" altLang="zh-CN" sz="2800">
              <a:latin typeface="宋体" pitchFamily="2" charset="-122"/>
            </a:endParaRPr>
          </a:p>
        </p:txBody>
      </p:sp>
    </p:spTree>
    <p:extLst>
      <p:ext uri="{BB962C8B-B14F-4D97-AF65-F5344CB8AC3E}">
        <p14:creationId xmlns:p14="http://schemas.microsoft.com/office/powerpoint/2010/main" val="37481095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71A7C00-0C0B-4FC9-BB4A-67805D6D356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1988" name="标题 4"/>
          <p:cNvSpPr>
            <a:spLocks noGrp="1"/>
          </p:cNvSpPr>
          <p:nvPr>
            <p:ph type="title"/>
          </p:nvPr>
        </p:nvSpPr>
        <p:spPr/>
        <p:txBody>
          <a:bodyPr/>
          <a:lstStyle/>
          <a:p>
            <a:r>
              <a:rPr lang="zh-CN" altLang="en-US" b="1">
                <a:latin typeface="Lucida Sans" panose="020B0602030504020204" pitchFamily="34" charset="0"/>
                <a:ea typeface="黑体" panose="02010609060101010101" pitchFamily="49" charset="-122"/>
              </a:rPr>
              <a:t>特洛伊木马</a:t>
            </a:r>
            <a:endParaRPr lang="zh-CN" altLang="en-US">
              <a:latin typeface="Lucida Sans" panose="020B0602030504020204" pitchFamily="34" charset="0"/>
              <a:ea typeface="黑体" panose="02010609060101010101" pitchFamily="49" charset="-122"/>
            </a:endParaRPr>
          </a:p>
        </p:txBody>
      </p:sp>
      <p:sp>
        <p:nvSpPr>
          <p:cNvPr id="7" name="Rectangle 3"/>
          <p:cNvSpPr txBox="1">
            <a:spLocks noChangeArrowheads="1"/>
          </p:cNvSpPr>
          <p:nvPr/>
        </p:nvSpPr>
        <p:spPr bwMode="auto">
          <a:xfrm>
            <a:off x="457200" y="1295400"/>
            <a:ext cx="8229600" cy="51054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古希腊“</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特洛伊木马</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”传说。</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“木马”程序是一种掩藏在美丽外表下</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打入电脑内部</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的计算机病毒。</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它向施种木马者提供打开被种者电脑的门户，使施种者可以任意毁坏、窃取被种者的文件，甚至远程操控被种者的计算机。</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常见的木马程序：</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1"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
        <p:nvSpPr>
          <p:cNvPr id="5" name="Rectangle 3"/>
          <p:cNvSpPr txBox="1">
            <a:spLocks noChangeArrowheads="1"/>
          </p:cNvSpPr>
          <p:nvPr/>
        </p:nvSpPr>
        <p:spPr bwMode="auto">
          <a:xfrm>
            <a:off x="838200" y="4648200"/>
            <a:ext cx="7391400" cy="1752600"/>
          </a:xfrm>
          <a:prstGeom prst="rect">
            <a:avLst/>
          </a:prstGeom>
          <a:solidFill>
            <a:srgbClr val="FF99CC"/>
          </a:solidFill>
          <a:ln w="9525">
            <a:noFill/>
            <a:miter lim="800000"/>
          </a:ln>
        </p:spPr>
        <p:txBody>
          <a:bodyPr lIns="144000"/>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none" strike="noStrike" kern="0" cap="none" spc="0" normalizeH="0" baseline="0" noProof="0" dirty="0">
                <a:ln>
                  <a:noFill/>
                </a:ln>
                <a:solidFill>
                  <a:srgbClr val="008000"/>
                </a:solidFill>
                <a:effectLst/>
                <a:uLnTx/>
                <a:uFillTx/>
                <a:latin typeface="Calibri"/>
                <a:ea typeface="宋体" panose="02010600030101010101" pitchFamily="2" charset="-122"/>
                <a:cs typeface="Arial" panose="020B0604020202020204" pitchFamily="34" charset="0"/>
              </a:rPr>
              <a:t>网银大盗：</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盗取网络银行账户、密码等。</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none" strike="noStrike" kern="0" cap="none" spc="0" normalizeH="0" baseline="0" noProof="0" dirty="0">
                <a:ln>
                  <a:noFill/>
                </a:ln>
                <a:solidFill>
                  <a:srgbClr val="008000"/>
                </a:solidFill>
                <a:effectLst/>
                <a:uLnTx/>
                <a:uFillTx/>
                <a:latin typeface="Calibri"/>
                <a:ea typeface="宋体" panose="02010600030101010101" pitchFamily="2" charset="-122"/>
                <a:cs typeface="Arial" panose="020B0604020202020204" pitchFamily="34" charset="0"/>
              </a:rPr>
              <a:t>灰鸽子：</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监控用户一举一动，从而窃取用户账户、密码、文件等；</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en-US" altLang="zh-CN" sz="2400" b="1" i="0" u="none" strike="noStrike" kern="0" cap="none" spc="0" normalizeH="0" baseline="0" noProof="0" dirty="0">
                <a:ln>
                  <a:noFill/>
                </a:ln>
                <a:solidFill>
                  <a:srgbClr val="008000"/>
                </a:solidFill>
                <a:effectLst/>
                <a:uLnTx/>
                <a:uFillTx/>
                <a:latin typeface="Calibri"/>
                <a:ea typeface="宋体" panose="02010600030101010101" pitchFamily="2" charset="-122"/>
                <a:cs typeface="Arial" panose="020B0604020202020204" pitchFamily="34" charset="0"/>
              </a:rPr>
              <a:t>QQ</a:t>
            </a:r>
            <a:r>
              <a:rPr kumimoji="0" lang="zh-CN" altLang="en-US" sz="2400" b="1" i="0" u="none" strike="noStrike" kern="0" cap="none" spc="0" normalizeH="0" baseline="0" noProof="0" dirty="0">
                <a:ln>
                  <a:noFill/>
                </a:ln>
                <a:solidFill>
                  <a:srgbClr val="008000"/>
                </a:solidFill>
                <a:effectLst/>
                <a:uLnTx/>
                <a:uFillTx/>
                <a:latin typeface="Calibri"/>
                <a:ea typeface="宋体" panose="02010600030101010101" pitchFamily="2" charset="-122"/>
                <a:cs typeface="Arial" panose="020B0604020202020204" pitchFamily="34" charset="0"/>
              </a:rPr>
              <a:t>大盗：</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盗取</a:t>
            </a:r>
            <a:r>
              <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QQ</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账号、密码、</a:t>
            </a:r>
            <a:r>
              <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QQ</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币等。</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66A9530-14AE-4CC8-A0E1-AFC06396776C}"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011" name="Rectangle 2"/>
          <p:cNvSpPr>
            <a:spLocks noGrp="1" noChangeArrowheads="1"/>
          </p:cNvSpPr>
          <p:nvPr>
            <p:ph type="title" idx="4294967295"/>
          </p:nvPr>
        </p:nvSpPr>
        <p:spPr/>
        <p:txBody>
          <a:bodyPr/>
          <a:lstStyle/>
          <a:p>
            <a:r>
              <a:rPr lang="zh-CN" altLang="en-US" sz="3600"/>
              <a:t>常见木马的类型</a:t>
            </a:r>
          </a:p>
        </p:txBody>
      </p:sp>
      <p:sp>
        <p:nvSpPr>
          <p:cNvPr id="43012" name="Rectangle 3"/>
          <p:cNvSpPr>
            <a:spLocks noGrp="1" noChangeArrowheads="1"/>
          </p:cNvSpPr>
          <p:nvPr>
            <p:ph type="body" idx="4294967295"/>
          </p:nvPr>
        </p:nvSpPr>
        <p:spPr>
          <a:xfrm>
            <a:off x="533400" y="1295400"/>
            <a:ext cx="8077200" cy="5181600"/>
          </a:xfrm>
        </p:spPr>
        <p:txBody>
          <a:bodyPr/>
          <a:lstStyle/>
          <a:p>
            <a:r>
              <a:rPr lang="zh-CN" altLang="en-US"/>
              <a:t>破坏型</a:t>
            </a:r>
          </a:p>
          <a:p>
            <a:r>
              <a:rPr lang="zh-CN" altLang="en-US"/>
              <a:t>密码发送型</a:t>
            </a:r>
          </a:p>
          <a:p>
            <a:r>
              <a:rPr lang="zh-CN" altLang="en-US"/>
              <a:t>远程访问型</a:t>
            </a:r>
          </a:p>
          <a:p>
            <a:r>
              <a:rPr lang="zh-CN" altLang="en-US"/>
              <a:t>键盘记录木马</a:t>
            </a:r>
          </a:p>
          <a:p>
            <a:r>
              <a:rPr lang="zh-CN" altLang="en-US"/>
              <a:t>代理木马</a:t>
            </a:r>
          </a:p>
          <a:p>
            <a:r>
              <a:rPr lang="en-US" altLang="zh-CN"/>
              <a:t>FTP</a:t>
            </a:r>
            <a:r>
              <a:rPr lang="zh-CN" altLang="en-US"/>
              <a:t>木马</a:t>
            </a:r>
          </a:p>
          <a:p>
            <a:r>
              <a:rPr lang="zh-CN" altLang="en-US"/>
              <a:t>程序杀手木马</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808B1B-EC49-472C-BDDB-4B7CC468F4CF}"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4035" name="Rectangle 2"/>
          <p:cNvSpPr>
            <a:spLocks noGrp="1" noChangeArrowheads="1"/>
          </p:cNvSpPr>
          <p:nvPr>
            <p:ph type="title" idx="4294967295"/>
          </p:nvPr>
        </p:nvSpPr>
        <p:spPr/>
        <p:txBody>
          <a:bodyPr/>
          <a:lstStyle/>
          <a:p>
            <a:r>
              <a:rPr lang="zh-CN" altLang="en-US" sz="3600"/>
              <a:t>木马的防御 </a:t>
            </a:r>
          </a:p>
        </p:txBody>
      </p:sp>
      <p:sp>
        <p:nvSpPr>
          <p:cNvPr id="44036" name="Rectangle 3"/>
          <p:cNvSpPr>
            <a:spLocks noGrp="1" noChangeArrowheads="1"/>
          </p:cNvSpPr>
          <p:nvPr>
            <p:ph type="body" idx="4294967295"/>
          </p:nvPr>
        </p:nvSpPr>
        <p:spPr>
          <a:xfrm>
            <a:off x="533400" y="1295400"/>
            <a:ext cx="8077200" cy="5181600"/>
          </a:xfrm>
        </p:spPr>
        <p:txBody>
          <a:bodyPr/>
          <a:lstStyle/>
          <a:p>
            <a:r>
              <a:rPr lang="zh-CN" altLang="en-US"/>
              <a:t>防止电子邮件方式植入木马 </a:t>
            </a:r>
          </a:p>
          <a:p>
            <a:r>
              <a:rPr lang="zh-CN" altLang="en-US"/>
              <a:t>防止在下载文件时植入木马 </a:t>
            </a:r>
          </a:p>
          <a:p>
            <a:r>
              <a:rPr lang="zh-CN" altLang="en-US"/>
              <a:t>防止在浏览网页时植入木马 </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1702DE3-ECEE-4E4A-8201-2BAF1D7A2E2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5059" name="Rectangle 2"/>
          <p:cNvSpPr>
            <a:spLocks noGrp="1" noChangeArrowheads="1"/>
          </p:cNvSpPr>
          <p:nvPr>
            <p:ph type="title" idx="4294967295"/>
          </p:nvPr>
        </p:nvSpPr>
        <p:spPr/>
        <p:txBody>
          <a:bodyPr/>
          <a:lstStyle/>
          <a:p>
            <a:r>
              <a:rPr lang="zh-CN" altLang="en-US" sz="3600" b="1"/>
              <a:t>木马查杀工具介绍</a:t>
            </a:r>
            <a:endParaRPr lang="zh-CN" altLang="en-US" sz="3600"/>
          </a:p>
        </p:txBody>
      </p:sp>
      <p:sp>
        <p:nvSpPr>
          <p:cNvPr id="45060" name="Rectangle 3"/>
          <p:cNvSpPr>
            <a:spLocks noGrp="1" noChangeArrowheads="1"/>
          </p:cNvSpPr>
          <p:nvPr>
            <p:ph type="body" idx="4294967295"/>
          </p:nvPr>
        </p:nvSpPr>
        <p:spPr>
          <a:xfrm>
            <a:off x="533400" y="1295400"/>
            <a:ext cx="8077200" cy="5181600"/>
          </a:xfrm>
        </p:spPr>
        <p:txBody>
          <a:bodyPr/>
          <a:lstStyle/>
          <a:p>
            <a:r>
              <a:rPr lang="en-US" altLang="zh-CN"/>
              <a:t>360</a:t>
            </a:r>
            <a:r>
              <a:rPr lang="zh-CN" altLang="en-US"/>
              <a:t>安全卫士</a:t>
            </a:r>
          </a:p>
          <a:p>
            <a:r>
              <a:rPr lang="zh-CN" altLang="en-US"/>
              <a:t>木马克星 </a:t>
            </a:r>
          </a:p>
          <a:p>
            <a:r>
              <a:rPr lang="zh-CN" altLang="en-US"/>
              <a:t>木马清道夫 </a:t>
            </a:r>
          </a:p>
          <a:p>
            <a:r>
              <a:rPr lang="zh-CN" altLang="en-US"/>
              <a:t>木马清除专家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18949FF-40AB-4B05-8179-A0A1CF6F0EA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6084" name="标题 4"/>
          <p:cNvSpPr>
            <a:spLocks noGrp="1"/>
          </p:cNvSpPr>
          <p:nvPr>
            <p:ph type="title"/>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黑客</a:t>
            </a:r>
          </a:p>
        </p:txBody>
      </p:sp>
      <p:sp>
        <p:nvSpPr>
          <p:cNvPr id="7" name="Rectangle 3"/>
          <p:cNvSpPr txBox="1">
            <a:spLocks noChangeArrowheads="1"/>
          </p:cNvSpPr>
          <p:nvPr/>
        </p:nvSpPr>
        <p:spPr bwMode="auto">
          <a:xfrm>
            <a:off x="457200" y="1295400"/>
            <a:ext cx="8229600" cy="19050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什么是黑客</a:t>
            </a:r>
            <a:endParaRPr kumimoji="0" lang="en-US" altLang="zh-CN" sz="3200" b="1" i="0" u="none" strike="noStrike" kern="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专业解释：在网络世界中，仰仗自己的技术，恣意</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非法进出他人的系统</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，视法律与社会规范于不顾的人。</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通俗解释：指计算机系统的</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非法入侵者</a:t>
            </a:r>
            <a:r>
              <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
            </a:r>
            <a:endPar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1"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
        <p:nvSpPr>
          <p:cNvPr id="8" name="Rectangle 3"/>
          <p:cNvSpPr txBox="1">
            <a:spLocks noChangeArrowheads="1"/>
          </p:cNvSpPr>
          <p:nvPr/>
        </p:nvSpPr>
        <p:spPr bwMode="auto">
          <a:xfrm>
            <a:off x="609600" y="3429000"/>
            <a:ext cx="3886200" cy="2895600"/>
          </a:xfrm>
          <a:prstGeom prst="rect">
            <a:avLst/>
          </a:prstGeom>
          <a:solidFill>
            <a:srgbClr val="FF99CC"/>
          </a:solidFill>
          <a:ln w="9525">
            <a:noFill/>
            <a:miter lim="800000"/>
          </a:ln>
        </p:spPr>
        <p:txBody>
          <a:bodyPr lIns="144000" tIns="180000"/>
          <a:lstStyle/>
          <a:p>
            <a:pPr marL="342900" marR="0" lvl="0" indent="-342900" algn="ctr" defTabSz="914400" rtl="0" eaLnBrk="0" fontAlgn="auto" latinLnBrk="0" hangingPunct="0">
              <a:lnSpc>
                <a:spcPct val="100000"/>
              </a:lnSpc>
              <a:spcBef>
                <a:spcPct val="20000"/>
              </a:spcBef>
              <a:spcAft>
                <a:spcPts val="0"/>
              </a:spcAft>
              <a:buClr>
                <a:srgbClr val="C00000"/>
              </a:buClr>
              <a:buSzPct val="90000"/>
              <a:buFontTx/>
              <a:buNone/>
              <a:tabLst/>
              <a:defRPr/>
            </a:pPr>
            <a:r>
              <a:rPr kumimoji="0" lang="zh-CN" altLang="en-US" sz="28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rPr>
              <a:t>谁是黑客？</a:t>
            </a:r>
            <a:endParaRPr kumimoji="0" lang="en-US" altLang="zh-CN" sz="28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业余电脑爱好者</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职业的入侵者</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电脑高手</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Hacker</a:t>
            </a: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级的</a:t>
            </a:r>
            <a:r>
              <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Cracker</a:t>
            </a:r>
          </a:p>
        </p:txBody>
      </p:sp>
      <p:sp>
        <p:nvSpPr>
          <p:cNvPr id="19" name="Rectangle 3"/>
          <p:cNvSpPr txBox="1">
            <a:spLocks noChangeArrowheads="1"/>
          </p:cNvSpPr>
          <p:nvPr/>
        </p:nvSpPr>
        <p:spPr bwMode="auto">
          <a:xfrm>
            <a:off x="4724400" y="3429000"/>
            <a:ext cx="3886200" cy="2895600"/>
          </a:xfrm>
          <a:prstGeom prst="rect">
            <a:avLst/>
          </a:prstGeom>
          <a:solidFill>
            <a:srgbClr val="92D050"/>
          </a:solidFill>
          <a:ln w="9525">
            <a:noFill/>
            <a:miter lim="800000"/>
          </a:ln>
        </p:spPr>
        <p:txBody>
          <a:bodyPr lIns="144000" tIns="108000"/>
          <a:lstStyle/>
          <a:p>
            <a:pPr marL="342900" marR="0" lvl="0" indent="-342900" algn="ctr" defTabSz="914400" rtl="0" eaLnBrk="0" fontAlgn="auto" latinLnBrk="0" hangingPunct="0">
              <a:lnSpc>
                <a:spcPct val="100000"/>
              </a:lnSpc>
              <a:spcBef>
                <a:spcPct val="20000"/>
              </a:spcBef>
              <a:spcAft>
                <a:spcPts val="0"/>
              </a:spcAft>
              <a:buClr>
                <a:srgbClr val="C00000"/>
              </a:buClr>
              <a:buSzPct val="90000"/>
              <a:buFontTx/>
              <a:buNone/>
              <a:tabLst/>
              <a:defRPr/>
            </a:pPr>
            <a:r>
              <a:rPr kumimoji="0" lang="zh-CN" altLang="en-US" sz="28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rPr>
              <a:t>目标是什么？</a:t>
            </a:r>
            <a:endParaRPr kumimoji="0" lang="en-US" altLang="zh-CN" sz="28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好奇心与成就感</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入侵其它机器的跳板</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盗用系统资源</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窃取机密资料</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n"/>
              <a:tabLst/>
              <a:defRPr/>
            </a:pPr>
            <a:r>
              <a:rPr kumimoji="0" lang="zh-CN" altLang="en-US"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rPr>
              <a:t>恶意攻击</a:t>
            </a:r>
            <a:endParaRPr kumimoji="0" lang="en-US" altLang="zh-CN" sz="2400" b="0" i="0" u="none" strike="noStrike" kern="0" cap="none" spc="0" normalizeH="0" baseline="0" noProof="0" dirty="0">
              <a:ln>
                <a:noFill/>
              </a:ln>
              <a:solidFill>
                <a:prstClr val="black"/>
              </a:solidFill>
              <a:effectLst/>
              <a:uLnTx/>
              <a:uFillTx/>
              <a:latin typeface="Calibri"/>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000" b="1" i="0" u="none" strike="noStrike" kern="0" cap="none" spc="0" normalizeH="0" baseline="0" noProof="0" dirty="0">
              <a:ln>
                <a:noFill/>
              </a:ln>
              <a:solidFill>
                <a:prstClr val="black"/>
              </a:solidFill>
              <a:effectLst/>
              <a:uLnTx/>
              <a:uFillTx/>
              <a:latin typeface="Calibri"/>
              <a:ea typeface="华文楷体" panose="02010600040101010101" pitchFamily="2" charset="-122"/>
              <a:cs typeface="+mn-cs"/>
            </a:endParaRPr>
          </a:p>
        </p:txBody>
      </p:sp>
      <p:grpSp>
        <p:nvGrpSpPr>
          <p:cNvPr id="2" name="组合 33"/>
          <p:cNvGrpSpPr/>
          <p:nvPr/>
        </p:nvGrpSpPr>
        <p:grpSpPr bwMode="auto">
          <a:xfrm>
            <a:off x="685800" y="1371600"/>
            <a:ext cx="2590800" cy="1676400"/>
            <a:chOff x="685800" y="1371600"/>
            <a:chExt cx="2590800" cy="1676400"/>
          </a:xfrm>
        </p:grpSpPr>
        <p:sp>
          <p:nvSpPr>
            <p:cNvPr id="46092" name="AutoShape 5"/>
            <p:cNvSpPr>
              <a:spLocks noChangeArrowheads="1"/>
            </p:cNvSpPr>
            <p:nvPr/>
          </p:nvSpPr>
          <p:spPr bwMode="auto">
            <a:xfrm>
              <a:off x="685800" y="1371600"/>
              <a:ext cx="2590800" cy="1676400"/>
            </a:xfrm>
            <a:prstGeom prst="cloudCallout">
              <a:avLst>
                <a:gd name="adj1" fmla="val 26870"/>
                <a:gd name="adj2" fmla="val 79208"/>
              </a:avLst>
            </a:prstGeom>
            <a:solidFill>
              <a:srgbClr val="00B050"/>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endParaRPr kumimoji="1" lang="zh-CN"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093" name="WordArt 4" descr="窄竖线"/>
            <p:cNvSpPr>
              <a:spLocks noChangeArrowheads="1" noChangeShapeType="1" noTextEdit="1"/>
            </p:cNvSpPr>
            <p:nvPr/>
          </p:nvSpPr>
          <p:spPr bwMode="auto">
            <a:xfrm>
              <a:off x="990600" y="1447800"/>
              <a:ext cx="1905000" cy="1216025"/>
            </a:xfrm>
            <a:prstGeom prst="rect">
              <a:avLst/>
            </a:prstGeom>
          </p:spPr>
          <p:txBody>
            <a:bodyPr wrap="none" fromWordArt="1">
              <a:prstTxWarp prst="textCurveUp">
                <a:avLst>
                  <a:gd name="adj" fmla="val 34389"/>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a:ln w="12700">
                    <a:solidFill>
                      <a:srgbClr val="000000"/>
                    </a:solidFill>
                    <a:round/>
                  </a:ln>
                  <a:solidFill>
                    <a:srgbClr val="FFFF00"/>
                  </a:solidFill>
                  <a:effectLst>
                    <a:outerShdw dist="45791" dir="2021404" algn="ctr" rotWithShape="0">
                      <a:srgbClr val="808080"/>
                    </a:outerShdw>
                  </a:effectLst>
                  <a:uLnTx/>
                  <a:uFillTx/>
                  <a:latin typeface="宋体" panose="02010600030101010101" pitchFamily="2" charset="-122"/>
                  <a:ea typeface="宋体" panose="02010600030101010101" pitchFamily="2" charset="-122"/>
                  <a:cs typeface="+mn-cs"/>
                </a:rPr>
                <a:t>Who</a:t>
              </a:r>
              <a:endParaRPr kumimoji="0" lang="zh-CN" altLang="en-US" sz="3600" b="0" i="0" u="none" strike="noStrike" kern="10" cap="none" spc="0" normalizeH="0" baseline="0" noProof="0">
                <a:ln w="12700">
                  <a:solidFill>
                    <a:srgbClr val="000000"/>
                  </a:solidFill>
                  <a:round/>
                </a:ln>
                <a:solidFill>
                  <a:srgbClr val="FFFF00"/>
                </a:solidFill>
                <a:effectLst>
                  <a:outerShdw dist="45791" dir="2021404" algn="ctr" rotWithShape="0">
                    <a:srgbClr val="808080"/>
                  </a:outerShdw>
                </a:effectLst>
                <a:uLnTx/>
                <a:uFillTx/>
                <a:latin typeface="宋体" panose="02010600030101010101" pitchFamily="2" charset="-122"/>
                <a:ea typeface="宋体" panose="02010600030101010101" pitchFamily="2" charset="-122"/>
                <a:cs typeface="+mn-cs"/>
              </a:endParaRPr>
            </a:p>
          </p:txBody>
        </p:sp>
      </p:grpSp>
      <p:grpSp>
        <p:nvGrpSpPr>
          <p:cNvPr id="3" name="组合 34"/>
          <p:cNvGrpSpPr/>
          <p:nvPr/>
        </p:nvGrpSpPr>
        <p:grpSpPr bwMode="auto">
          <a:xfrm>
            <a:off x="5562600" y="1371600"/>
            <a:ext cx="2590800" cy="1600200"/>
            <a:chOff x="5562600" y="1371600"/>
            <a:chExt cx="2590800" cy="1600200"/>
          </a:xfrm>
        </p:grpSpPr>
        <p:sp>
          <p:nvSpPr>
            <p:cNvPr id="46090" name="AutoShape 4"/>
            <p:cNvSpPr>
              <a:spLocks noChangeArrowheads="1"/>
            </p:cNvSpPr>
            <p:nvPr/>
          </p:nvSpPr>
          <p:spPr bwMode="auto">
            <a:xfrm>
              <a:off x="5562600" y="1371600"/>
              <a:ext cx="2590800" cy="1600200"/>
            </a:xfrm>
            <a:prstGeom prst="cloudCallout">
              <a:avLst>
                <a:gd name="adj1" fmla="val -17699"/>
                <a:gd name="adj2" fmla="val 86801"/>
              </a:avLst>
            </a:prstGeom>
            <a:solidFill>
              <a:srgbClr val="FFFF00"/>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endParaRPr kumimoji="1" lang="zh-CN"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091" name="WordArt 5"/>
            <p:cNvSpPr>
              <a:spLocks noChangeArrowheads="1" noChangeShapeType="1" noTextEdit="1"/>
            </p:cNvSpPr>
            <p:nvPr/>
          </p:nvSpPr>
          <p:spPr bwMode="auto">
            <a:xfrm>
              <a:off x="5867400" y="1676400"/>
              <a:ext cx="1905000" cy="922338"/>
            </a:xfrm>
            <a:prstGeom prst="rect">
              <a:avLst/>
            </a:prstGeom>
          </p:spPr>
          <p:txBody>
            <a:bodyPr wrap="none" fromWordArt="1">
              <a:prstTxWarp prst="textWave1">
                <a:avLst>
                  <a:gd name="adj1" fmla="val 13005"/>
                  <a:gd name="adj2" fmla="val 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a:ln w="9525">
                    <a:solidFill>
                      <a:srgbClr val="0066CC"/>
                    </a:solidFill>
                    <a:round/>
                  </a:ln>
                  <a:solidFill>
                    <a:srgbClr val="0099FF"/>
                  </a:solidFill>
                  <a:effectLst>
                    <a:outerShdw dist="53882" dir="2700000" algn="ctr" rotWithShape="0">
                      <a:srgbClr val="C0C0C0"/>
                    </a:outerShdw>
                  </a:effectLst>
                  <a:uLnTx/>
                  <a:uFillTx/>
                  <a:latin typeface="宋体" panose="02010600030101010101" pitchFamily="2" charset="-122"/>
                  <a:ea typeface="宋体" panose="02010600030101010101" pitchFamily="2" charset="-122"/>
                  <a:cs typeface="+mn-cs"/>
                </a:rPr>
                <a:t>What</a:t>
              </a:r>
              <a:endParaRPr kumimoji="0" lang="zh-CN" altLang="en-US" sz="3600" b="0" i="0" u="none" strike="noStrike" kern="10" cap="none" spc="0" normalizeH="0" baseline="0" noProof="0">
                <a:ln w="9525">
                  <a:solidFill>
                    <a:srgbClr val="0066CC"/>
                  </a:solidFill>
                  <a:round/>
                </a:ln>
                <a:solidFill>
                  <a:srgbClr val="0099FF"/>
                </a:solidFill>
                <a:effectLst>
                  <a:outerShdw dist="53882" dir="2700000" algn="ctr" rotWithShape="0">
                    <a:srgbClr val="C0C0C0"/>
                  </a:outerShdw>
                </a:effectLst>
                <a:uLnTx/>
                <a:uFillTx/>
                <a:latin typeface="宋体" panose="02010600030101010101" pitchFamily="2" charset="-122"/>
                <a:ea typeface="宋体" panose="02010600030101010101" pitchFamily="2" charset="-122"/>
                <a:cs typeface="+mn-cs"/>
              </a:endParaRP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9"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B46853A-DBA7-4F61-8797-BA9E14F0CB1B}"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08" name="标题 4"/>
          <p:cNvSpPr>
            <a:spLocks noGrp="1"/>
          </p:cNvSpPr>
          <p:nvPr>
            <p:ph type="title" idx="4294967295"/>
          </p:nvPr>
        </p:nvSpPr>
        <p:spPr/>
        <p:txBody>
          <a:bodyPr/>
          <a:lstStyle/>
          <a:p>
            <a:r>
              <a:rPr lang="zh-CN" altLang="en-US">
                <a:latin typeface="Arial" panose="020B0604020202020204" pitchFamily="34" charset="0"/>
                <a:cs typeface="Arial" panose="020B0604020202020204" pitchFamily="34" charset="0"/>
              </a:rPr>
              <a:t>黑客常用的攻击手段</a:t>
            </a:r>
          </a:p>
        </p:txBody>
      </p:sp>
      <p:sp>
        <p:nvSpPr>
          <p:cNvPr id="7" name="Rectangle 3"/>
          <p:cNvSpPr txBox="1">
            <a:spLocks noChangeArrowheads="1"/>
          </p:cNvSpPr>
          <p:nvPr/>
        </p:nvSpPr>
        <p:spPr bwMode="auto">
          <a:xfrm>
            <a:off x="838200" y="1295400"/>
            <a:ext cx="7696200" cy="25908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获取口令。</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放置“特洛伊木马程序”。</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诱入法。</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邮件攻击。邮件爆炸，网络阻塞甚至瘫痪。</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寻找系统漏洞。</a:t>
            </a:r>
            <a:endPar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grpSp>
        <p:nvGrpSpPr>
          <p:cNvPr id="2" name="组合 30"/>
          <p:cNvGrpSpPr/>
          <p:nvPr/>
        </p:nvGrpSpPr>
        <p:grpSpPr bwMode="auto">
          <a:xfrm>
            <a:off x="1447800" y="3962400"/>
            <a:ext cx="6418263" cy="2433638"/>
            <a:chOff x="1447800" y="3962400"/>
            <a:chExt cx="6418944" cy="2434101"/>
          </a:xfrm>
        </p:grpSpPr>
        <p:sp>
          <p:nvSpPr>
            <p:cNvPr id="22" name="TextBox 21"/>
            <p:cNvSpPr txBox="1"/>
            <p:nvPr/>
          </p:nvSpPr>
          <p:spPr>
            <a:xfrm>
              <a:off x="1447800" y="3962400"/>
              <a:ext cx="609665" cy="2434101"/>
            </a:xfrm>
            <a:prstGeom prst="rect">
              <a:avLst/>
            </a:prstGeom>
            <a:solidFill>
              <a:schemeClr val="accent1">
                <a:lumMod val="90000"/>
              </a:schemeClr>
            </a:solidFill>
          </p:spPr>
          <p:txBody>
            <a:bodyPr tIns="108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寻找系统弱点</a:t>
              </a: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3" name="右箭头 22"/>
            <p:cNvSpPr/>
            <p:nvPr/>
          </p:nvSpPr>
          <p:spPr>
            <a:xfrm>
              <a:off x="2057465" y="4876974"/>
              <a:ext cx="762081" cy="381072"/>
            </a:xfrm>
            <a:prstGeom prst="rightArrow">
              <a:avLst/>
            </a:prstGeom>
            <a:solidFill>
              <a:srgbClr val="FFFF00"/>
            </a:solidFill>
            <a:ln w="952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TextBox 23"/>
            <p:cNvSpPr txBox="1"/>
            <p:nvPr/>
          </p:nvSpPr>
          <p:spPr>
            <a:xfrm>
              <a:off x="2819546" y="4343472"/>
              <a:ext cx="914497" cy="1325815"/>
            </a:xfrm>
            <a:prstGeom prst="rect">
              <a:avLst/>
            </a:prstGeom>
            <a:solidFill>
              <a:schemeClr val="accent1">
                <a:lumMod val="90000"/>
              </a:schemeClr>
            </a:solidFill>
          </p:spPr>
          <p:txBody>
            <a:bodyPr tIns="108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取得管理权限</a:t>
              </a:r>
            </a:p>
          </p:txBody>
        </p:sp>
        <p:sp>
          <p:nvSpPr>
            <p:cNvPr id="25" name="TextBox 24"/>
            <p:cNvSpPr txBox="1"/>
            <p:nvPr/>
          </p:nvSpPr>
          <p:spPr>
            <a:xfrm>
              <a:off x="4510413" y="4248204"/>
              <a:ext cx="609665" cy="1695773"/>
            </a:xfrm>
            <a:prstGeom prst="rect">
              <a:avLst/>
            </a:prstGeom>
            <a:solidFill>
              <a:schemeClr val="accent1">
                <a:lumMod val="90000"/>
              </a:schemeClr>
            </a:solidFill>
          </p:spPr>
          <p:txBody>
            <a:bodyPr tIns="108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隐藏自己</a:t>
              </a:r>
            </a:p>
          </p:txBody>
        </p:sp>
        <p:sp>
          <p:nvSpPr>
            <p:cNvPr id="26" name="TextBox 25"/>
            <p:cNvSpPr txBox="1"/>
            <p:nvPr/>
          </p:nvSpPr>
          <p:spPr>
            <a:xfrm>
              <a:off x="5867869" y="4605460"/>
              <a:ext cx="609665" cy="957444"/>
            </a:xfrm>
            <a:prstGeom prst="rect">
              <a:avLst/>
            </a:prstGeom>
            <a:solidFill>
              <a:schemeClr val="accent1">
                <a:lumMod val="90000"/>
              </a:schemeClr>
            </a:solidFill>
          </p:spPr>
          <p:txBody>
            <a:bodyPr tIns="108000" bIns="108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入侵</a:t>
              </a:r>
            </a:p>
          </p:txBody>
        </p:sp>
        <p:sp>
          <p:nvSpPr>
            <p:cNvPr id="27" name="TextBox 26"/>
            <p:cNvSpPr txBox="1"/>
            <p:nvPr/>
          </p:nvSpPr>
          <p:spPr>
            <a:xfrm>
              <a:off x="7257079" y="4219624"/>
              <a:ext cx="609665" cy="1841850"/>
            </a:xfrm>
            <a:prstGeom prst="rect">
              <a:avLst/>
            </a:prstGeom>
            <a:solidFill>
              <a:schemeClr val="accent1">
                <a:lumMod val="90000"/>
              </a:schemeClr>
            </a:solidFill>
          </p:spPr>
          <p:txBody>
            <a:bodyPr tIns="180000" bIns="180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清理痕迹</a:t>
              </a:r>
            </a:p>
          </p:txBody>
        </p:sp>
        <p:sp>
          <p:nvSpPr>
            <p:cNvPr id="28" name="右箭头 27"/>
            <p:cNvSpPr/>
            <p:nvPr/>
          </p:nvSpPr>
          <p:spPr>
            <a:xfrm>
              <a:off x="3734043" y="4876974"/>
              <a:ext cx="762081" cy="381072"/>
            </a:xfrm>
            <a:prstGeom prst="rightArrow">
              <a:avLst/>
            </a:prstGeom>
            <a:solidFill>
              <a:srgbClr val="FFFF00"/>
            </a:solidFill>
            <a:ln w="952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右箭头 28"/>
            <p:cNvSpPr/>
            <p:nvPr/>
          </p:nvSpPr>
          <p:spPr>
            <a:xfrm>
              <a:off x="5105788" y="4876974"/>
              <a:ext cx="762081" cy="381072"/>
            </a:xfrm>
            <a:prstGeom prst="rightArrow">
              <a:avLst/>
            </a:prstGeom>
            <a:solidFill>
              <a:srgbClr val="FFFF00"/>
            </a:solidFill>
            <a:ln w="952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右箭头 29"/>
            <p:cNvSpPr/>
            <p:nvPr/>
          </p:nvSpPr>
          <p:spPr>
            <a:xfrm>
              <a:off x="6477534" y="4876974"/>
              <a:ext cx="762081" cy="381072"/>
            </a:xfrm>
            <a:prstGeom prst="rightArrow">
              <a:avLst/>
            </a:prstGeom>
            <a:solidFill>
              <a:srgbClr val="FFFF00"/>
            </a:solidFill>
            <a:ln w="952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BB78080-43CB-418E-8450-F62E98574C5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8132"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应对黑客攻击的策略</a:t>
            </a:r>
          </a:p>
        </p:txBody>
      </p:sp>
      <p:sp>
        <p:nvSpPr>
          <p:cNvPr id="7" name="Rectangle 3"/>
          <p:cNvSpPr txBox="1">
            <a:spLocks noChangeArrowheads="1"/>
          </p:cNvSpPr>
          <p:nvPr/>
        </p:nvSpPr>
        <p:spPr bwMode="auto">
          <a:xfrm>
            <a:off x="609600" y="1828800"/>
            <a:ext cx="8077200" cy="3352800"/>
          </a:xfrm>
          <a:prstGeom prst="rect">
            <a:avLst/>
          </a:prstGeom>
          <a:solidFill>
            <a:srgbClr val="FFFF66"/>
          </a:solid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经常更换密码，并增加密码复杂度。</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不随意运行别人发来的软件，不要访问未知网站</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安装</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木马查杀软件</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，及时</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更新木马特征库</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设置信箱的反垃圾邮件功能</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及时</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安装漏洞补丁</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经常更新系统</a:t>
            </a:r>
          </a:p>
        </p:txBody>
      </p:sp>
    </p:spTree>
  </p:cSld>
  <p:clrMapOvr>
    <a:masterClrMapping/>
  </p:clrMapOvr>
  <p:transition>
    <p:dissolv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19F514-FC95-418A-B0C7-CB65C03F3B97}"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9156"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访问控制技术</a:t>
            </a:r>
          </a:p>
        </p:txBody>
      </p:sp>
      <p:sp>
        <p:nvSpPr>
          <p:cNvPr id="7" name="Rectangle 3"/>
          <p:cNvSpPr txBox="1">
            <a:spLocks noChangeArrowheads="1"/>
          </p:cNvSpPr>
          <p:nvPr/>
        </p:nvSpPr>
        <p:spPr bwMode="auto">
          <a:xfrm>
            <a:off x="609600" y="1600200"/>
            <a:ext cx="8077200" cy="43434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防止非授权用户非法使用系统资源。它决定了：</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谁</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能访问系统；</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能访问系统的</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何种资源</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如何</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使用这些资源；</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主要包括：</a:t>
            </a: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4F81BD">
                    <a:lumMod val="25000"/>
                  </a:srgbClr>
                </a:solidFill>
                <a:effectLst/>
                <a:uLnTx/>
                <a:uFillTx/>
                <a:latin typeface="华文楷体" panose="02010600040101010101" pitchFamily="2" charset="-122"/>
                <a:ea typeface="华文楷体" panose="02010600040101010101" pitchFamily="2" charset="-122"/>
                <a:cs typeface="Arial" panose="020B0604020202020204" pitchFamily="34" charset="0"/>
              </a:rPr>
              <a:t>入网访问控制</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：身份验证；</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4F81BD">
                    <a:lumMod val="25000"/>
                  </a:srgbClr>
                </a:solidFill>
                <a:effectLst/>
                <a:uLnTx/>
                <a:uFillTx/>
                <a:latin typeface="华文楷体" panose="02010600040101010101" pitchFamily="2" charset="-122"/>
                <a:ea typeface="华文楷体" panose="02010600040101010101" pitchFamily="2" charset="-122"/>
                <a:cs typeface="Arial" panose="020B0604020202020204" pitchFamily="34" charset="0"/>
              </a:rPr>
              <a:t>网络权限控制</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：管理员、一般用户；</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4F81BD">
                    <a:lumMod val="25000"/>
                  </a:srgbClr>
                </a:solidFill>
                <a:effectLst/>
                <a:uLnTx/>
                <a:uFillTx/>
                <a:latin typeface="华文楷体" panose="02010600040101010101" pitchFamily="2" charset="-122"/>
                <a:ea typeface="华文楷体" panose="02010600040101010101" pitchFamily="2" charset="-122"/>
                <a:cs typeface="Arial" panose="020B0604020202020204" pitchFamily="34" charset="0"/>
              </a:rPr>
              <a:t>目录及安全控制</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：可访问哪些目录、文件等；</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1" i="0" u="sng" strike="noStrike" kern="0" cap="none" spc="0" normalizeH="0" baseline="0" noProof="0" dirty="0">
                <a:ln>
                  <a:noFill/>
                </a:ln>
                <a:solidFill>
                  <a:srgbClr val="4F81BD">
                    <a:lumMod val="25000"/>
                  </a:srgbClr>
                </a:solidFill>
                <a:effectLst/>
                <a:uLnTx/>
                <a:uFillTx/>
                <a:latin typeface="华文楷体" panose="02010600040101010101" pitchFamily="2" charset="-122"/>
                <a:ea typeface="华文楷体" panose="02010600040101010101" pitchFamily="2" charset="-122"/>
                <a:cs typeface="Arial" panose="020B0604020202020204" pitchFamily="34" charset="0"/>
              </a:rPr>
              <a:t>属性安全控制</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：读、写、创建、删除等；</a:t>
            </a: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1"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endParaRPr>
          </a:p>
        </p:txBody>
      </p:sp>
    </p:spTree>
  </p:cSld>
  <p:clrMapOvr>
    <a:masterClrMapping/>
  </p:clrMapOvr>
  <p:transition>
    <p:blinds dir="ver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0863307-CC60-40D2-8BDC-060846705B3A}"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0179" name="Rectangle 2"/>
          <p:cNvSpPr>
            <a:spLocks noGrp="1" noChangeArrowheads="1"/>
          </p:cNvSpPr>
          <p:nvPr>
            <p:ph type="title" idx="4294967295"/>
          </p:nvPr>
        </p:nvSpPr>
        <p:spPr/>
        <p:txBody>
          <a:bodyPr/>
          <a:lstStyle/>
          <a:p>
            <a:r>
              <a:rPr lang="zh-CN" altLang="en-US" sz="3600"/>
              <a:t>访问控制的手段</a:t>
            </a:r>
          </a:p>
        </p:txBody>
      </p:sp>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48672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5"/>
          <p:cNvSpPr>
            <a:spLocks noChangeArrowheads="1"/>
          </p:cNvSpPr>
          <p:nvPr/>
        </p:nvSpPr>
        <p:spPr bwMode="auto">
          <a:xfrm>
            <a:off x="1295400" y="2895600"/>
            <a:ext cx="338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 </a:t>
            </a:r>
            <a:r>
              <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windows XP</a:t>
            </a:r>
            <a:r>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中的口令登录方式 </a:t>
            </a:r>
          </a:p>
        </p:txBody>
      </p:sp>
      <p:pic>
        <p:nvPicPr>
          <p:cNvPr id="50182" name="Picture 6" descr="图9-4  访问卡"/>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143000"/>
            <a:ext cx="28765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Rectangle 7"/>
          <p:cNvSpPr>
            <a:spLocks noChangeArrowheads="1"/>
          </p:cNvSpPr>
          <p:nvPr/>
        </p:nvSpPr>
        <p:spPr bwMode="auto">
          <a:xfrm>
            <a:off x="6858000" y="3124200"/>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访问卡 </a:t>
            </a:r>
          </a:p>
        </p:txBody>
      </p:sp>
      <p:pic>
        <p:nvPicPr>
          <p:cNvPr id="5018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581400"/>
            <a:ext cx="1714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Rectangle 9"/>
          <p:cNvSpPr>
            <a:spLocks noChangeArrowheads="1"/>
          </p:cNvSpPr>
          <p:nvPr/>
        </p:nvSpPr>
        <p:spPr bwMode="auto">
          <a:xfrm>
            <a:off x="1219200" y="5410200"/>
            <a:ext cx="161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指纹门禁系统 </a:t>
            </a:r>
          </a:p>
        </p:txBody>
      </p:sp>
      <p:pic>
        <p:nvPicPr>
          <p:cNvPr id="5018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81400"/>
            <a:ext cx="20193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Rectangle 11"/>
          <p:cNvSpPr>
            <a:spLocks noChangeArrowheads="1"/>
          </p:cNvSpPr>
          <p:nvPr/>
        </p:nvSpPr>
        <p:spPr bwMode="auto">
          <a:xfrm>
            <a:off x="4876800" y="5638800"/>
            <a:ext cx="207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虹膜识别门禁系统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1FDF9F9E-A67A-421C-87FC-FE9113A38549}"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1203" name="Rectangle 2"/>
          <p:cNvSpPr>
            <a:spLocks noGrp="1" noChangeArrowheads="1"/>
          </p:cNvSpPr>
          <p:nvPr>
            <p:ph type="title" idx="4294967295"/>
          </p:nvPr>
        </p:nvSpPr>
        <p:spPr/>
        <p:txBody>
          <a:bodyPr/>
          <a:lstStyle/>
          <a:p>
            <a:r>
              <a:rPr lang="zh-CN" altLang="en-US" sz="3600" b="1"/>
              <a:t>常见访问控制的形式</a:t>
            </a:r>
            <a:endParaRPr lang="zh-CN" altLang="en-US" sz="3600"/>
          </a:p>
        </p:txBody>
      </p:sp>
      <p:sp>
        <p:nvSpPr>
          <p:cNvPr id="51204" name="Rectangle 3"/>
          <p:cNvSpPr>
            <a:spLocks noGrp="1" noChangeArrowheads="1"/>
          </p:cNvSpPr>
          <p:nvPr>
            <p:ph type="body" idx="4294967295"/>
          </p:nvPr>
        </p:nvSpPr>
        <p:spPr>
          <a:xfrm>
            <a:off x="533400" y="1295400"/>
            <a:ext cx="8077200" cy="5181600"/>
          </a:xfrm>
        </p:spPr>
        <p:txBody>
          <a:bodyPr/>
          <a:lstStyle/>
          <a:p>
            <a:r>
              <a:rPr lang="zh-CN" altLang="en-US"/>
              <a:t>入网访问控制</a:t>
            </a:r>
          </a:p>
          <a:p>
            <a:r>
              <a:rPr lang="zh-CN" altLang="en-US"/>
              <a:t>网络权限控制</a:t>
            </a:r>
          </a:p>
          <a:p>
            <a:r>
              <a:rPr lang="zh-CN" altLang="en-US"/>
              <a:t>目录级安全控制</a:t>
            </a:r>
          </a:p>
          <a:p>
            <a:r>
              <a:rPr lang="zh-CN" altLang="en-US"/>
              <a:t>属性安全控制</a:t>
            </a:r>
          </a:p>
          <a:p>
            <a:r>
              <a:rPr lang="zh-CN" altLang="en-US"/>
              <a:t>服务器安全控制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FFB8-EC68-4D23-9617-A74D0E91D071}"/>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BAE62EE8-8125-4978-BBDE-A7DC08E363C4}"/>
              </a:ext>
            </a:extLst>
          </p:cNvPr>
          <p:cNvSpPr>
            <a:spLocks noGrp="1"/>
          </p:cNvSpPr>
          <p:nvPr>
            <p:ph idx="1"/>
          </p:nvPr>
        </p:nvSpPr>
        <p:spPr>
          <a:xfrm>
            <a:off x="457200" y="2420888"/>
            <a:ext cx="8229600" cy="3705275"/>
          </a:xfrm>
        </p:spPr>
        <p:txBody>
          <a:bodyPr/>
          <a:lstStyle/>
          <a:p>
            <a:r>
              <a:rPr lang="en-US" altLang="zh-CN" dirty="0"/>
              <a:t>6.1 </a:t>
            </a:r>
            <a:r>
              <a:rPr lang="zh-CN" altLang="en-US" dirty="0"/>
              <a:t>计算机网络基础</a:t>
            </a:r>
            <a:endParaRPr lang="en-US" altLang="zh-CN" dirty="0"/>
          </a:p>
          <a:p>
            <a:r>
              <a:rPr lang="en-US" altLang="zh-CN" dirty="0"/>
              <a:t>6.2 Internet </a:t>
            </a:r>
            <a:r>
              <a:rPr lang="zh-CN" altLang="en-US" dirty="0"/>
              <a:t>技术</a:t>
            </a:r>
            <a:endParaRPr lang="en-US" altLang="zh-CN" dirty="0"/>
          </a:p>
          <a:p>
            <a:r>
              <a:rPr lang="en-US" altLang="zh-CN" dirty="0"/>
              <a:t>6.3 </a:t>
            </a:r>
            <a:r>
              <a:rPr lang="zh-CN" altLang="en-US" dirty="0"/>
              <a:t>计算机安全技术</a:t>
            </a:r>
          </a:p>
        </p:txBody>
      </p:sp>
    </p:spTree>
    <p:extLst>
      <p:ext uri="{BB962C8B-B14F-4D97-AF65-F5344CB8AC3E}">
        <p14:creationId xmlns:p14="http://schemas.microsoft.com/office/powerpoint/2010/main" val="3391650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dirty="0">
                <a:latin typeface="宋体" pitchFamily="2" charset="-122"/>
              </a:rPr>
              <a:t>1)</a:t>
            </a:r>
            <a:r>
              <a:rPr lang="zh-CN" altLang="en-US" dirty="0">
                <a:latin typeface="宋体" pitchFamily="2" charset="-122"/>
              </a:rPr>
              <a:t>服务器（</a:t>
            </a:r>
            <a:r>
              <a:rPr lang="en-US" altLang="zh-CN" dirty="0"/>
              <a:t>Server</a:t>
            </a:r>
            <a:r>
              <a:rPr lang="zh-CN" altLang="en-US" dirty="0">
                <a:latin typeface="宋体" pitchFamily="2" charset="-122"/>
              </a:rPr>
              <a:t>）</a:t>
            </a:r>
            <a:r>
              <a:rPr lang="zh-CN" altLang="en-US" dirty="0"/>
              <a:t> </a:t>
            </a:r>
          </a:p>
        </p:txBody>
      </p:sp>
      <p:sp>
        <p:nvSpPr>
          <p:cNvPr id="57347" name="Rectangle 3"/>
          <p:cNvSpPr>
            <a:spLocks noGrp="1" noChangeArrowheads="1"/>
          </p:cNvSpPr>
          <p:nvPr>
            <p:ph type="body" idx="1"/>
          </p:nvPr>
        </p:nvSpPr>
        <p:spPr>
          <a:xfrm>
            <a:off x="457200" y="1524000"/>
            <a:ext cx="8421688" cy="1689100"/>
          </a:xfrm>
        </p:spPr>
        <p:txBody>
          <a:bodyPr/>
          <a:lstStyle/>
          <a:p>
            <a:pPr marL="609600" indent="-609600">
              <a:buSzTx/>
              <a:buFont typeface="Wingdings" pitchFamily="2" charset="2"/>
              <a:buChar char="è"/>
            </a:pPr>
            <a:r>
              <a:rPr lang="zh-CN" altLang="en-US"/>
              <a:t>服务器是网络的核心控制计算机。用于管理网络资源、处理工作站提交的任务。网络操作系统主要运行在服务器上。</a:t>
            </a:r>
          </a:p>
        </p:txBody>
      </p:sp>
      <p:grpSp>
        <p:nvGrpSpPr>
          <p:cNvPr id="57348" name="Group 252"/>
          <p:cNvGrpSpPr>
            <a:grpSpLocks/>
          </p:cNvGrpSpPr>
          <p:nvPr/>
        </p:nvGrpSpPr>
        <p:grpSpPr bwMode="auto">
          <a:xfrm>
            <a:off x="323850" y="3213100"/>
            <a:ext cx="8280400" cy="3116263"/>
            <a:chOff x="204" y="2024"/>
            <a:chExt cx="5216" cy="1963"/>
          </a:xfrm>
        </p:grpSpPr>
        <p:sp>
          <p:nvSpPr>
            <p:cNvPr id="57349" name="Oval 250"/>
            <p:cNvSpPr>
              <a:spLocks noChangeArrowheads="1"/>
            </p:cNvSpPr>
            <p:nvPr/>
          </p:nvSpPr>
          <p:spPr bwMode="auto">
            <a:xfrm>
              <a:off x="884" y="2205"/>
              <a:ext cx="1587" cy="1044"/>
            </a:xfrm>
            <a:prstGeom prst="ellipse">
              <a:avLst/>
            </a:prstGeom>
            <a:solidFill>
              <a:srgbClr val="FFE471"/>
            </a:solidFill>
            <a:ln w="38100" cmpd="dbl">
              <a:solidFill>
                <a:schemeClr val="folHlink"/>
              </a:solidFill>
              <a:miter lim="800000"/>
              <a:headEnd/>
              <a:tailEnd/>
            </a:ln>
          </p:spPr>
          <p:txBody>
            <a:bodyPr wrap="none" anchor="ctr"/>
            <a:lstStyle/>
            <a:p>
              <a:endParaRPr lang="zh-CN" altLang="en-US"/>
            </a:p>
          </p:txBody>
        </p:sp>
        <p:grpSp>
          <p:nvGrpSpPr>
            <p:cNvPr id="57350" name="Group 5"/>
            <p:cNvGrpSpPr>
              <a:grpSpLocks/>
            </p:cNvGrpSpPr>
            <p:nvPr/>
          </p:nvGrpSpPr>
          <p:grpSpPr bwMode="auto">
            <a:xfrm>
              <a:off x="975" y="2296"/>
              <a:ext cx="4445" cy="1691"/>
              <a:chOff x="384" y="432"/>
              <a:chExt cx="4512" cy="1872"/>
            </a:xfrm>
          </p:grpSpPr>
          <p:grpSp>
            <p:nvGrpSpPr>
              <p:cNvPr id="57352" name="Group 6"/>
              <p:cNvGrpSpPr>
                <a:grpSpLocks/>
              </p:cNvGrpSpPr>
              <p:nvPr/>
            </p:nvGrpSpPr>
            <p:grpSpPr bwMode="auto">
              <a:xfrm>
                <a:off x="816" y="432"/>
                <a:ext cx="720" cy="864"/>
                <a:chOff x="2044" y="824"/>
                <a:chExt cx="1040" cy="1120"/>
              </a:xfrm>
            </p:grpSpPr>
            <p:grpSp>
              <p:nvGrpSpPr>
                <p:cNvPr id="57558" name="Group 7"/>
                <p:cNvGrpSpPr>
                  <a:grpSpLocks/>
                </p:cNvGrpSpPr>
                <p:nvPr/>
              </p:nvGrpSpPr>
              <p:grpSpPr bwMode="auto">
                <a:xfrm>
                  <a:off x="2044" y="824"/>
                  <a:ext cx="626" cy="1012"/>
                  <a:chOff x="934" y="830"/>
                  <a:chExt cx="626" cy="1012"/>
                </a:xfrm>
              </p:grpSpPr>
              <p:sp>
                <p:nvSpPr>
                  <p:cNvPr id="57571" name="Freeform 8"/>
                  <p:cNvSpPr>
                    <a:spLocks/>
                  </p:cNvSpPr>
                  <p:nvPr/>
                </p:nvSpPr>
                <p:spPr bwMode="auto">
                  <a:xfrm>
                    <a:off x="946" y="1583"/>
                    <a:ext cx="604" cy="259"/>
                  </a:xfrm>
                  <a:custGeom>
                    <a:avLst/>
                    <a:gdLst>
                      <a:gd name="T0" fmla="*/ 0 w 1252"/>
                      <a:gd name="T1" fmla="*/ 33 h 536"/>
                      <a:gd name="T2" fmla="*/ 0 w 1252"/>
                      <a:gd name="T3" fmla="*/ 42 h 536"/>
                      <a:gd name="T4" fmla="*/ 64 w 1252"/>
                      <a:gd name="T5" fmla="*/ 60 h 536"/>
                      <a:gd name="T6" fmla="*/ 140 w 1252"/>
                      <a:gd name="T7" fmla="*/ 10 h 536"/>
                      <a:gd name="T8" fmla="*/ 140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a:solidFill>
                      <a:schemeClr val="tx1"/>
                    </a:solidFill>
                    <a:round/>
                    <a:headEnd/>
                    <a:tailEnd/>
                  </a:ln>
                </p:spPr>
                <p:txBody>
                  <a:bodyPr/>
                  <a:lstStyle/>
                  <a:p>
                    <a:endParaRPr lang="zh-CN" altLang="en-US"/>
                  </a:p>
                </p:txBody>
              </p:sp>
              <p:grpSp>
                <p:nvGrpSpPr>
                  <p:cNvPr id="57572" name="Group 9"/>
                  <p:cNvGrpSpPr>
                    <a:grpSpLocks/>
                  </p:cNvGrpSpPr>
                  <p:nvPr/>
                </p:nvGrpSpPr>
                <p:grpSpPr bwMode="auto">
                  <a:xfrm>
                    <a:off x="934" y="830"/>
                    <a:ext cx="626" cy="987"/>
                    <a:chOff x="934" y="830"/>
                    <a:chExt cx="626" cy="987"/>
                  </a:xfrm>
                </p:grpSpPr>
                <p:sp>
                  <p:nvSpPr>
                    <p:cNvPr id="57573" name="Freeform 10"/>
                    <p:cNvSpPr>
                      <a:spLocks/>
                    </p:cNvSpPr>
                    <p:nvPr/>
                  </p:nvSpPr>
                  <p:spPr bwMode="auto">
                    <a:xfrm>
                      <a:off x="936" y="830"/>
                      <a:ext cx="623" cy="217"/>
                    </a:xfrm>
                    <a:custGeom>
                      <a:avLst/>
                      <a:gdLst>
                        <a:gd name="T0" fmla="*/ 0 w 1291"/>
                        <a:gd name="T1" fmla="*/ 35 h 449"/>
                        <a:gd name="T2" fmla="*/ 65 w 1291"/>
                        <a:gd name="T3" fmla="*/ 51 h 449"/>
                        <a:gd name="T4" fmla="*/ 145 w 1291"/>
                        <a:gd name="T5" fmla="*/ 14 h 449"/>
                        <a:gd name="T6" fmla="*/ 82 w 1291"/>
                        <a:gd name="T7" fmla="*/ 0 h 449"/>
                        <a:gd name="T8" fmla="*/ 0 w 1291"/>
                        <a:gd name="T9" fmla="*/ 35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a:solidFill>
                        <a:schemeClr val="tx1"/>
                      </a:solidFill>
                      <a:round/>
                      <a:headEnd/>
                      <a:tailEnd/>
                    </a:ln>
                  </p:spPr>
                  <p:txBody>
                    <a:bodyPr/>
                    <a:lstStyle/>
                    <a:p>
                      <a:endParaRPr lang="zh-CN" altLang="en-US"/>
                    </a:p>
                  </p:txBody>
                </p:sp>
                <p:sp>
                  <p:nvSpPr>
                    <p:cNvPr id="57574" name="Freeform 11"/>
                    <p:cNvSpPr>
                      <a:spLocks/>
                    </p:cNvSpPr>
                    <p:nvPr/>
                  </p:nvSpPr>
                  <p:spPr bwMode="auto">
                    <a:xfrm>
                      <a:off x="1208" y="890"/>
                      <a:ext cx="352" cy="927"/>
                    </a:xfrm>
                    <a:custGeom>
                      <a:avLst/>
                      <a:gdLst>
                        <a:gd name="T0" fmla="*/ 0 w 729"/>
                        <a:gd name="T1" fmla="*/ 37 h 1916"/>
                        <a:gd name="T2" fmla="*/ 0 w 729"/>
                        <a:gd name="T3" fmla="*/ 217 h 1916"/>
                        <a:gd name="T4" fmla="*/ 82 w 729"/>
                        <a:gd name="T5" fmla="*/ 165 h 1916"/>
                        <a:gd name="T6" fmla="*/ 82 w 729"/>
                        <a:gd name="T7" fmla="*/ 0 h 1916"/>
                        <a:gd name="T8" fmla="*/ 0 w 729"/>
                        <a:gd name="T9" fmla="*/ 3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75" name="Freeform 12"/>
                    <p:cNvSpPr>
                      <a:spLocks/>
                    </p:cNvSpPr>
                    <p:nvPr/>
                  </p:nvSpPr>
                  <p:spPr bwMode="auto">
                    <a:xfrm>
                      <a:off x="934" y="978"/>
                      <a:ext cx="278" cy="834"/>
                    </a:xfrm>
                    <a:custGeom>
                      <a:avLst/>
                      <a:gdLst>
                        <a:gd name="T0" fmla="*/ 65 w 577"/>
                        <a:gd name="T1" fmla="*/ 16 h 1728"/>
                        <a:gd name="T2" fmla="*/ 65 w 577"/>
                        <a:gd name="T3" fmla="*/ 195 h 1728"/>
                        <a:gd name="T4" fmla="*/ 0 w 577"/>
                        <a:gd name="T5" fmla="*/ 176 h 1728"/>
                        <a:gd name="T6" fmla="*/ 0 w 577"/>
                        <a:gd name="T7" fmla="*/ 0 h 1728"/>
                        <a:gd name="T8" fmla="*/ 65 w 577"/>
                        <a:gd name="T9" fmla="*/ 16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a:solidFill>
                        <a:schemeClr val="tx1"/>
                      </a:solidFill>
                      <a:round/>
                      <a:headEnd/>
                      <a:tailEnd/>
                    </a:ln>
                  </p:spPr>
                  <p:txBody>
                    <a:bodyPr/>
                    <a:lstStyle/>
                    <a:p>
                      <a:endParaRPr lang="zh-CN" altLang="en-US"/>
                    </a:p>
                  </p:txBody>
                </p:sp>
                <p:sp>
                  <p:nvSpPr>
                    <p:cNvPr id="57576" name="Line 13"/>
                    <p:cNvSpPr>
                      <a:spLocks noChangeShapeType="1"/>
                    </p:cNvSpPr>
                    <p:nvPr/>
                  </p:nvSpPr>
                  <p:spPr bwMode="auto">
                    <a:xfrm>
                      <a:off x="973" y="168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77" name="Oval 14"/>
                    <p:cNvSpPr>
                      <a:spLocks noChangeArrowheads="1"/>
                    </p:cNvSpPr>
                    <p:nvPr/>
                  </p:nvSpPr>
                  <p:spPr bwMode="auto">
                    <a:xfrm>
                      <a:off x="966" y="1019"/>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57578" name="Line 15"/>
                    <p:cNvSpPr>
                      <a:spLocks noChangeShapeType="1"/>
                    </p:cNvSpPr>
                    <p:nvPr/>
                  </p:nvSpPr>
                  <p:spPr bwMode="auto">
                    <a:xfrm>
                      <a:off x="973" y="164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79" name="Line 16"/>
                    <p:cNvSpPr>
                      <a:spLocks noChangeShapeType="1"/>
                    </p:cNvSpPr>
                    <p:nvPr/>
                  </p:nvSpPr>
                  <p:spPr bwMode="auto">
                    <a:xfrm>
                      <a:off x="973" y="1604"/>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0" name="Line 17"/>
                    <p:cNvSpPr>
                      <a:spLocks noChangeShapeType="1"/>
                    </p:cNvSpPr>
                    <p:nvPr/>
                  </p:nvSpPr>
                  <p:spPr bwMode="auto">
                    <a:xfrm>
                      <a:off x="973" y="1567"/>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1" name="Line 18"/>
                    <p:cNvSpPr>
                      <a:spLocks noChangeShapeType="1"/>
                    </p:cNvSpPr>
                    <p:nvPr/>
                  </p:nvSpPr>
                  <p:spPr bwMode="auto">
                    <a:xfrm>
                      <a:off x="973" y="1528"/>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2" name="Freeform 19"/>
                    <p:cNvSpPr>
                      <a:spLocks/>
                    </p:cNvSpPr>
                    <p:nvPr/>
                  </p:nvSpPr>
                  <p:spPr bwMode="auto">
                    <a:xfrm>
                      <a:off x="976" y="1164"/>
                      <a:ext cx="190" cy="355"/>
                    </a:xfrm>
                    <a:custGeom>
                      <a:avLst/>
                      <a:gdLst>
                        <a:gd name="T0" fmla="*/ 0 w 397"/>
                        <a:gd name="T1" fmla="*/ 71 h 733"/>
                        <a:gd name="T2" fmla="*/ 44 w 397"/>
                        <a:gd name="T3" fmla="*/ 83 h 733"/>
                        <a:gd name="T4" fmla="*/ 44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83" name="Freeform 20"/>
                    <p:cNvSpPr>
                      <a:spLocks/>
                    </p:cNvSpPr>
                    <p:nvPr/>
                  </p:nvSpPr>
                  <p:spPr bwMode="auto">
                    <a:xfrm>
                      <a:off x="956" y="1094"/>
                      <a:ext cx="218" cy="618"/>
                    </a:xfrm>
                    <a:custGeom>
                      <a:avLst/>
                      <a:gdLst>
                        <a:gd name="T0" fmla="*/ 51 w 453"/>
                        <a:gd name="T1" fmla="*/ 12 h 1278"/>
                        <a:gd name="T2" fmla="*/ 0 w 453"/>
                        <a:gd name="T3" fmla="*/ 0 h 1278"/>
                        <a:gd name="T4" fmla="*/ 0 w 453"/>
                        <a:gd name="T5" fmla="*/ 145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84" name="Freeform 21"/>
                    <p:cNvSpPr>
                      <a:spLocks/>
                    </p:cNvSpPr>
                    <p:nvPr/>
                  </p:nvSpPr>
                  <p:spPr bwMode="auto">
                    <a:xfrm>
                      <a:off x="970" y="1117"/>
                      <a:ext cx="194" cy="352"/>
                    </a:xfrm>
                    <a:custGeom>
                      <a:avLst/>
                      <a:gdLst>
                        <a:gd name="T0" fmla="*/ 45 w 402"/>
                        <a:gd name="T1" fmla="*/ 11 h 726"/>
                        <a:gd name="T2" fmla="*/ 0 w 402"/>
                        <a:gd name="T3" fmla="*/ 0 h 726"/>
                        <a:gd name="T4" fmla="*/ 0 w 402"/>
                        <a:gd name="T5" fmla="*/ 83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85" name="Line 22"/>
                    <p:cNvSpPr>
                      <a:spLocks noChangeShapeType="1"/>
                    </p:cNvSpPr>
                    <p:nvPr/>
                  </p:nvSpPr>
                  <p:spPr bwMode="auto">
                    <a:xfrm>
                      <a:off x="971" y="1198"/>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6" name="Line 23"/>
                    <p:cNvSpPr>
                      <a:spLocks noChangeShapeType="1"/>
                    </p:cNvSpPr>
                    <p:nvPr/>
                  </p:nvSpPr>
                  <p:spPr bwMode="auto">
                    <a:xfrm>
                      <a:off x="971" y="1273"/>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7" name="Line 24"/>
                    <p:cNvSpPr>
                      <a:spLocks noChangeShapeType="1"/>
                    </p:cNvSpPr>
                    <p:nvPr/>
                  </p:nvSpPr>
                  <p:spPr bwMode="auto">
                    <a:xfrm>
                      <a:off x="971" y="1366"/>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88" name="Freeform 25"/>
                    <p:cNvSpPr>
                      <a:spLocks/>
                    </p:cNvSpPr>
                    <p:nvPr/>
                  </p:nvSpPr>
                  <p:spPr bwMode="auto">
                    <a:xfrm>
                      <a:off x="1027" y="1161"/>
                      <a:ext cx="74" cy="40"/>
                    </a:xfrm>
                    <a:custGeom>
                      <a:avLst/>
                      <a:gdLst>
                        <a:gd name="T0" fmla="*/ 0 w 152"/>
                        <a:gd name="T1" fmla="*/ 0 h 82"/>
                        <a:gd name="T2" fmla="*/ 0 w 152"/>
                        <a:gd name="T3" fmla="*/ 5 h 82"/>
                        <a:gd name="T4" fmla="*/ 18 w 152"/>
                        <a:gd name="T5" fmla="*/ 10 h 82"/>
                        <a:gd name="T6" fmla="*/ 18 w 152"/>
                        <a:gd name="T7" fmla="*/ 4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589" name="Line 26"/>
                    <p:cNvSpPr>
                      <a:spLocks noChangeShapeType="1"/>
                    </p:cNvSpPr>
                    <p:nvPr/>
                  </p:nvSpPr>
                  <p:spPr bwMode="auto">
                    <a:xfrm>
                      <a:off x="998" y="1167"/>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90" name="Freeform 27"/>
                    <p:cNvSpPr>
                      <a:spLocks/>
                    </p:cNvSpPr>
                    <p:nvPr/>
                  </p:nvSpPr>
                  <p:spPr bwMode="auto">
                    <a:xfrm>
                      <a:off x="984" y="1304"/>
                      <a:ext cx="167" cy="75"/>
                    </a:xfrm>
                    <a:custGeom>
                      <a:avLst/>
                      <a:gdLst>
                        <a:gd name="T0" fmla="*/ 0 w 351"/>
                        <a:gd name="T1" fmla="*/ 6 h 183"/>
                        <a:gd name="T2" fmla="*/ 0 w 351"/>
                        <a:gd name="T3" fmla="*/ 0 h 183"/>
                        <a:gd name="T4" fmla="*/ 38 w 351"/>
                        <a:gd name="T5" fmla="*/ 7 h 183"/>
                        <a:gd name="T6" fmla="*/ 38 w 351"/>
                        <a:gd name="T7" fmla="*/ 13 h 183"/>
                        <a:gd name="T8" fmla="*/ 0 w 351"/>
                        <a:gd name="T9" fmla="*/ 6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57591" name="Freeform 28"/>
                    <p:cNvSpPr>
                      <a:spLocks/>
                    </p:cNvSpPr>
                    <p:nvPr/>
                  </p:nvSpPr>
                  <p:spPr bwMode="auto">
                    <a:xfrm>
                      <a:off x="984" y="1397"/>
                      <a:ext cx="167" cy="83"/>
                    </a:xfrm>
                    <a:custGeom>
                      <a:avLst/>
                      <a:gdLst>
                        <a:gd name="T0" fmla="*/ 0 w 351"/>
                        <a:gd name="T1" fmla="*/ 8 h 182"/>
                        <a:gd name="T2" fmla="*/ 0 w 351"/>
                        <a:gd name="T3" fmla="*/ 0 h 182"/>
                        <a:gd name="T4" fmla="*/ 38 w 351"/>
                        <a:gd name="T5" fmla="*/ 9 h 182"/>
                        <a:gd name="T6" fmla="*/ 38 w 351"/>
                        <a:gd name="T7" fmla="*/ 17 h 182"/>
                        <a:gd name="T8" fmla="*/ 0 w 351"/>
                        <a:gd name="T9" fmla="*/ 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57592" name="Freeform 29"/>
                    <p:cNvSpPr>
                      <a:spLocks/>
                    </p:cNvSpPr>
                    <p:nvPr/>
                  </p:nvSpPr>
                  <p:spPr bwMode="auto">
                    <a:xfrm>
                      <a:off x="981" y="1220"/>
                      <a:ext cx="170" cy="77"/>
                    </a:xfrm>
                    <a:custGeom>
                      <a:avLst/>
                      <a:gdLst>
                        <a:gd name="T0" fmla="*/ 0 w 351"/>
                        <a:gd name="T1" fmla="*/ 6 h 182"/>
                        <a:gd name="T2" fmla="*/ 0 w 351"/>
                        <a:gd name="T3" fmla="*/ 0 h 182"/>
                        <a:gd name="T4" fmla="*/ 40 w 351"/>
                        <a:gd name="T5" fmla="*/ 7 h 182"/>
                        <a:gd name="T6" fmla="*/ 40 w 351"/>
                        <a:gd name="T7" fmla="*/ 14 h 182"/>
                        <a:gd name="T8" fmla="*/ 0 w 351"/>
                        <a:gd name="T9" fmla="*/ 6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57593" name="Line 30"/>
                    <p:cNvSpPr>
                      <a:spLocks noChangeShapeType="1"/>
                    </p:cNvSpPr>
                    <p:nvPr/>
                  </p:nvSpPr>
                  <p:spPr bwMode="auto">
                    <a:xfrm flipH="1" flipV="1">
                      <a:off x="1103" y="1267"/>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94" name="Line 31"/>
                    <p:cNvSpPr>
                      <a:spLocks noChangeShapeType="1"/>
                    </p:cNvSpPr>
                    <p:nvPr/>
                  </p:nvSpPr>
                  <p:spPr bwMode="auto">
                    <a:xfrm flipH="1" flipV="1">
                      <a:off x="1103" y="1349"/>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95" name="Line 32"/>
                    <p:cNvSpPr>
                      <a:spLocks noChangeShapeType="1"/>
                    </p:cNvSpPr>
                    <p:nvPr/>
                  </p:nvSpPr>
                  <p:spPr bwMode="auto">
                    <a:xfrm flipH="1" flipV="1">
                      <a:off x="1103" y="1448"/>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grpSp>
            </p:grpSp>
            <p:grpSp>
              <p:nvGrpSpPr>
                <p:cNvPr id="57559" name="Group 33"/>
                <p:cNvGrpSpPr>
                  <a:grpSpLocks/>
                </p:cNvGrpSpPr>
                <p:nvPr/>
              </p:nvGrpSpPr>
              <p:grpSpPr bwMode="auto">
                <a:xfrm>
                  <a:off x="2370" y="1272"/>
                  <a:ext cx="714" cy="672"/>
                  <a:chOff x="2004" y="885"/>
                  <a:chExt cx="714" cy="672"/>
                </a:xfrm>
              </p:grpSpPr>
              <p:sp>
                <p:nvSpPr>
                  <p:cNvPr id="57560" name="Freeform 3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561" name="Freeform 3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562" name="Oval 3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563" name="Freeform 3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564" name="Freeform 3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65" name="Freeform 3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66" name="Freeform 4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567" name="Freeform 4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68" name="Freeform 4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379" name="Freeform 43"/>
                  <p:cNvSpPr>
                    <a:spLocks/>
                  </p:cNvSpPr>
                  <p:nvPr/>
                </p:nvSpPr>
                <p:spPr bwMode="auto">
                  <a:xfrm>
                    <a:off x="2069" y="1021"/>
                    <a:ext cx="372"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570" name="Line 4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353" name="Line 45"/>
              <p:cNvSpPr>
                <a:spLocks noChangeShapeType="1"/>
              </p:cNvSpPr>
              <p:nvPr/>
            </p:nvSpPr>
            <p:spPr bwMode="auto">
              <a:xfrm>
                <a:off x="576" y="1440"/>
                <a:ext cx="43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4" name="Line 46"/>
              <p:cNvSpPr>
                <a:spLocks noChangeShapeType="1"/>
              </p:cNvSpPr>
              <p:nvPr/>
            </p:nvSpPr>
            <p:spPr bwMode="auto">
              <a:xfrm flipV="1">
                <a:off x="72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55" name="Group 47"/>
              <p:cNvGrpSpPr>
                <a:grpSpLocks/>
              </p:cNvGrpSpPr>
              <p:nvPr/>
            </p:nvGrpSpPr>
            <p:grpSpPr bwMode="auto">
              <a:xfrm>
                <a:off x="3024" y="1824"/>
                <a:ext cx="576" cy="480"/>
                <a:chOff x="2967" y="2733"/>
                <a:chExt cx="789" cy="870"/>
              </a:xfrm>
            </p:grpSpPr>
            <p:grpSp>
              <p:nvGrpSpPr>
                <p:cNvPr id="57531" name="Group 48"/>
                <p:cNvGrpSpPr>
                  <a:grpSpLocks/>
                </p:cNvGrpSpPr>
                <p:nvPr/>
              </p:nvGrpSpPr>
              <p:grpSpPr bwMode="auto">
                <a:xfrm>
                  <a:off x="2967" y="3191"/>
                  <a:ext cx="763" cy="412"/>
                  <a:chOff x="1929" y="1343"/>
                  <a:chExt cx="763" cy="412"/>
                </a:xfrm>
              </p:grpSpPr>
              <p:sp>
                <p:nvSpPr>
                  <p:cNvPr id="57544" name="Freeform 49"/>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45" name="Freeform 50"/>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46" name="Freeform 51"/>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47" name="Freeform 52"/>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548" name="Freeform 53"/>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549" name="Freeform 54"/>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550" name="Line 55"/>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51" name="Line 56"/>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52" name="Freeform 57"/>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553" name="Line 58"/>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54" name="Line 59"/>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55" name="Line 60"/>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56" name="Line 61"/>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57" name="Freeform 62"/>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532" name="Group 63"/>
                <p:cNvGrpSpPr>
                  <a:grpSpLocks/>
                </p:cNvGrpSpPr>
                <p:nvPr/>
              </p:nvGrpSpPr>
              <p:grpSpPr bwMode="auto">
                <a:xfrm>
                  <a:off x="3042" y="2733"/>
                  <a:ext cx="714" cy="672"/>
                  <a:chOff x="2004" y="885"/>
                  <a:chExt cx="714" cy="672"/>
                </a:xfrm>
              </p:grpSpPr>
              <p:sp>
                <p:nvSpPr>
                  <p:cNvPr id="57533" name="Freeform 6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534" name="Freeform 6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535" name="Oval 6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536" name="Freeform 6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537" name="Freeform 6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38" name="Freeform 6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39" name="Freeform 7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540" name="Freeform 7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41" name="Freeform 7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409" name="Freeform 73"/>
                  <p:cNvSpPr>
                    <a:spLocks/>
                  </p:cNvSpPr>
                  <p:nvPr/>
                </p:nvSpPr>
                <p:spPr bwMode="auto">
                  <a:xfrm>
                    <a:off x="2070" y="1023"/>
                    <a:ext cx="371"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543" name="Line 7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356" name="Line 75"/>
              <p:cNvSpPr>
                <a:spLocks noChangeShapeType="1"/>
              </p:cNvSpPr>
              <p:nvPr/>
            </p:nvSpPr>
            <p:spPr bwMode="auto">
              <a:xfrm flipV="1">
                <a:off x="336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76"/>
              <p:cNvSpPr>
                <a:spLocks noChangeShapeType="1"/>
              </p:cNvSpPr>
              <p:nvPr/>
            </p:nvSpPr>
            <p:spPr bwMode="auto">
              <a:xfrm flipH="1" flipV="1">
                <a:off x="216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58" name="Group 77"/>
              <p:cNvGrpSpPr>
                <a:grpSpLocks/>
              </p:cNvGrpSpPr>
              <p:nvPr/>
            </p:nvGrpSpPr>
            <p:grpSpPr bwMode="auto">
              <a:xfrm>
                <a:off x="1584" y="1824"/>
                <a:ext cx="576" cy="480"/>
                <a:chOff x="2967" y="2733"/>
                <a:chExt cx="789" cy="870"/>
              </a:xfrm>
            </p:grpSpPr>
            <p:grpSp>
              <p:nvGrpSpPr>
                <p:cNvPr id="57504" name="Group 78"/>
                <p:cNvGrpSpPr>
                  <a:grpSpLocks/>
                </p:cNvGrpSpPr>
                <p:nvPr/>
              </p:nvGrpSpPr>
              <p:grpSpPr bwMode="auto">
                <a:xfrm>
                  <a:off x="2967" y="3191"/>
                  <a:ext cx="763" cy="412"/>
                  <a:chOff x="1929" y="1343"/>
                  <a:chExt cx="763" cy="412"/>
                </a:xfrm>
              </p:grpSpPr>
              <p:sp>
                <p:nvSpPr>
                  <p:cNvPr id="57517" name="Freeform 79"/>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18" name="Freeform 80"/>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19" name="Freeform 81"/>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20" name="Freeform 82"/>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521" name="Freeform 83"/>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522" name="Freeform 84"/>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523" name="Line 85"/>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24" name="Line 86"/>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525" name="Freeform 87"/>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526" name="Line 88"/>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27" name="Line 89"/>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28" name="Line 90"/>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29" name="Line 91"/>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30" name="Freeform 92"/>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505" name="Group 93"/>
                <p:cNvGrpSpPr>
                  <a:grpSpLocks/>
                </p:cNvGrpSpPr>
                <p:nvPr/>
              </p:nvGrpSpPr>
              <p:grpSpPr bwMode="auto">
                <a:xfrm>
                  <a:off x="3042" y="2733"/>
                  <a:ext cx="714" cy="672"/>
                  <a:chOff x="2004" y="885"/>
                  <a:chExt cx="714" cy="672"/>
                </a:xfrm>
              </p:grpSpPr>
              <p:sp>
                <p:nvSpPr>
                  <p:cNvPr id="57506" name="Freeform 9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507" name="Freeform 9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508" name="Oval 9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509" name="Freeform 9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510" name="Freeform 9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11" name="Freeform 9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12" name="Freeform 10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513" name="Freeform 10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514" name="Freeform 10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439" name="Freeform 103"/>
                  <p:cNvSpPr>
                    <a:spLocks/>
                  </p:cNvSpPr>
                  <p:nvPr/>
                </p:nvSpPr>
                <p:spPr bwMode="auto">
                  <a:xfrm>
                    <a:off x="2069"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516" name="Line 10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359" name="Group 105"/>
              <p:cNvGrpSpPr>
                <a:grpSpLocks/>
              </p:cNvGrpSpPr>
              <p:nvPr/>
            </p:nvGrpSpPr>
            <p:grpSpPr bwMode="auto">
              <a:xfrm>
                <a:off x="384" y="1824"/>
                <a:ext cx="576" cy="480"/>
                <a:chOff x="2967" y="2733"/>
                <a:chExt cx="789" cy="870"/>
              </a:xfrm>
            </p:grpSpPr>
            <p:grpSp>
              <p:nvGrpSpPr>
                <p:cNvPr id="57477" name="Group 106"/>
                <p:cNvGrpSpPr>
                  <a:grpSpLocks/>
                </p:cNvGrpSpPr>
                <p:nvPr/>
              </p:nvGrpSpPr>
              <p:grpSpPr bwMode="auto">
                <a:xfrm>
                  <a:off x="2967" y="3191"/>
                  <a:ext cx="763" cy="412"/>
                  <a:chOff x="1929" y="1343"/>
                  <a:chExt cx="763" cy="412"/>
                </a:xfrm>
              </p:grpSpPr>
              <p:sp>
                <p:nvSpPr>
                  <p:cNvPr id="57490" name="Freeform 107"/>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91" name="Freeform 108"/>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92" name="Freeform 109"/>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93" name="Freeform 110"/>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94" name="Freeform 111"/>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495" name="Freeform 112"/>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496" name="Line 113"/>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97" name="Line 114"/>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98" name="Freeform 115"/>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499" name="Line 116"/>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00" name="Line 117"/>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01" name="Line 118"/>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02" name="Line 119"/>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503" name="Freeform 120"/>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478" name="Group 121"/>
                <p:cNvGrpSpPr>
                  <a:grpSpLocks/>
                </p:cNvGrpSpPr>
                <p:nvPr/>
              </p:nvGrpSpPr>
              <p:grpSpPr bwMode="auto">
                <a:xfrm>
                  <a:off x="3042" y="2733"/>
                  <a:ext cx="714" cy="672"/>
                  <a:chOff x="2004" y="885"/>
                  <a:chExt cx="714" cy="672"/>
                </a:xfrm>
              </p:grpSpPr>
              <p:sp>
                <p:nvSpPr>
                  <p:cNvPr id="57479" name="Freeform 122"/>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480" name="Freeform 123"/>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81" name="Oval 124"/>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482" name="Freeform 125"/>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483" name="Freeform 126"/>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84" name="Freeform 127"/>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85" name="Freeform 128"/>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486" name="Freeform 129"/>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87" name="Freeform 130"/>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467" name="Freeform 131"/>
                  <p:cNvSpPr>
                    <a:spLocks/>
                  </p:cNvSpPr>
                  <p:nvPr/>
                </p:nvSpPr>
                <p:spPr bwMode="auto">
                  <a:xfrm>
                    <a:off x="2069" y="1023"/>
                    <a:ext cx="370"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489" name="Line 132"/>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360" name="Line 133"/>
              <p:cNvSpPr>
                <a:spLocks noChangeShapeType="1"/>
              </p:cNvSpPr>
              <p:nvPr/>
            </p:nvSpPr>
            <p:spPr bwMode="auto">
              <a:xfrm flipV="1">
                <a:off x="912" y="120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134"/>
              <p:cNvGrpSpPr>
                <a:grpSpLocks/>
              </p:cNvGrpSpPr>
              <p:nvPr/>
            </p:nvGrpSpPr>
            <p:grpSpPr bwMode="auto">
              <a:xfrm>
                <a:off x="4176" y="1776"/>
                <a:ext cx="576" cy="480"/>
                <a:chOff x="2967" y="2733"/>
                <a:chExt cx="789" cy="870"/>
              </a:xfrm>
            </p:grpSpPr>
            <p:grpSp>
              <p:nvGrpSpPr>
                <p:cNvPr id="57450" name="Group 135"/>
                <p:cNvGrpSpPr>
                  <a:grpSpLocks/>
                </p:cNvGrpSpPr>
                <p:nvPr/>
              </p:nvGrpSpPr>
              <p:grpSpPr bwMode="auto">
                <a:xfrm>
                  <a:off x="2967" y="3191"/>
                  <a:ext cx="763" cy="412"/>
                  <a:chOff x="1929" y="1343"/>
                  <a:chExt cx="763" cy="412"/>
                </a:xfrm>
              </p:grpSpPr>
              <p:sp>
                <p:nvSpPr>
                  <p:cNvPr id="57463" name="Freeform 136"/>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64" name="Freeform 137"/>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65" name="Freeform 138"/>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66" name="Freeform 139"/>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67" name="Freeform 140"/>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468" name="Freeform 141"/>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469" name="Line 142"/>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70" name="Line 143"/>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71" name="Freeform 144"/>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472" name="Line 145"/>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73" name="Line 146"/>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74" name="Line 147"/>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75" name="Line 148"/>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76" name="Freeform 149"/>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451" name="Group 150"/>
                <p:cNvGrpSpPr>
                  <a:grpSpLocks/>
                </p:cNvGrpSpPr>
                <p:nvPr/>
              </p:nvGrpSpPr>
              <p:grpSpPr bwMode="auto">
                <a:xfrm>
                  <a:off x="3042" y="2733"/>
                  <a:ext cx="714" cy="672"/>
                  <a:chOff x="2004" y="885"/>
                  <a:chExt cx="714" cy="672"/>
                </a:xfrm>
              </p:grpSpPr>
              <p:sp>
                <p:nvSpPr>
                  <p:cNvPr id="57452" name="Freeform 151"/>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453" name="Freeform 152"/>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54" name="Oval 153"/>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455" name="Freeform 154"/>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456" name="Freeform 155"/>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57" name="Freeform 156"/>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58" name="Freeform 157"/>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459" name="Freeform 158"/>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60" name="Freeform 159"/>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496" name="Freeform 160"/>
                  <p:cNvSpPr>
                    <a:spLocks/>
                  </p:cNvSpPr>
                  <p:nvPr/>
                </p:nvSpPr>
                <p:spPr bwMode="auto">
                  <a:xfrm>
                    <a:off x="2070" y="1023"/>
                    <a:ext cx="371"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462" name="Line 161"/>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362" name="Group 162"/>
              <p:cNvGrpSpPr>
                <a:grpSpLocks/>
              </p:cNvGrpSpPr>
              <p:nvPr/>
            </p:nvGrpSpPr>
            <p:grpSpPr bwMode="auto">
              <a:xfrm>
                <a:off x="3936" y="720"/>
                <a:ext cx="576" cy="480"/>
                <a:chOff x="2967" y="2733"/>
                <a:chExt cx="789" cy="870"/>
              </a:xfrm>
            </p:grpSpPr>
            <p:grpSp>
              <p:nvGrpSpPr>
                <p:cNvPr id="57423" name="Group 163"/>
                <p:cNvGrpSpPr>
                  <a:grpSpLocks/>
                </p:cNvGrpSpPr>
                <p:nvPr/>
              </p:nvGrpSpPr>
              <p:grpSpPr bwMode="auto">
                <a:xfrm>
                  <a:off x="2967" y="3191"/>
                  <a:ext cx="763" cy="412"/>
                  <a:chOff x="1929" y="1343"/>
                  <a:chExt cx="763" cy="412"/>
                </a:xfrm>
              </p:grpSpPr>
              <p:sp>
                <p:nvSpPr>
                  <p:cNvPr id="57436" name="Freeform 164"/>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7" name="Freeform 165"/>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8" name="Freeform 166"/>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9" name="Freeform 167"/>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40" name="Freeform 168"/>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441" name="Freeform 169"/>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442" name="Line 170"/>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43" name="Line 171"/>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44" name="Freeform 172"/>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445" name="Line 173"/>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46" name="Line 174"/>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47" name="Line 175"/>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48" name="Line 176"/>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49" name="Freeform 177"/>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424" name="Group 178"/>
                <p:cNvGrpSpPr>
                  <a:grpSpLocks/>
                </p:cNvGrpSpPr>
                <p:nvPr/>
              </p:nvGrpSpPr>
              <p:grpSpPr bwMode="auto">
                <a:xfrm>
                  <a:off x="3042" y="2733"/>
                  <a:ext cx="714" cy="672"/>
                  <a:chOff x="2004" y="885"/>
                  <a:chExt cx="714" cy="672"/>
                </a:xfrm>
              </p:grpSpPr>
              <p:sp>
                <p:nvSpPr>
                  <p:cNvPr id="57425" name="Freeform 179"/>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426" name="Freeform 180"/>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27" name="Oval 181"/>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428" name="Freeform 182"/>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429" name="Freeform 183"/>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0" name="Freeform 184"/>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1" name="Freeform 185"/>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432" name="Freeform 186"/>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33" name="Freeform 187"/>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524" name="Freeform 188"/>
                  <p:cNvSpPr>
                    <a:spLocks/>
                  </p:cNvSpPr>
                  <p:nvPr/>
                </p:nvSpPr>
                <p:spPr bwMode="auto">
                  <a:xfrm>
                    <a:off x="2069"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435" name="Line 189"/>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363" name="Group 190"/>
              <p:cNvGrpSpPr>
                <a:grpSpLocks/>
              </p:cNvGrpSpPr>
              <p:nvPr/>
            </p:nvGrpSpPr>
            <p:grpSpPr bwMode="auto">
              <a:xfrm>
                <a:off x="2976" y="768"/>
                <a:ext cx="576" cy="480"/>
                <a:chOff x="2967" y="2733"/>
                <a:chExt cx="789" cy="870"/>
              </a:xfrm>
            </p:grpSpPr>
            <p:grpSp>
              <p:nvGrpSpPr>
                <p:cNvPr id="57396" name="Group 191"/>
                <p:cNvGrpSpPr>
                  <a:grpSpLocks/>
                </p:cNvGrpSpPr>
                <p:nvPr/>
              </p:nvGrpSpPr>
              <p:grpSpPr bwMode="auto">
                <a:xfrm>
                  <a:off x="2967" y="3191"/>
                  <a:ext cx="763" cy="412"/>
                  <a:chOff x="1929" y="1343"/>
                  <a:chExt cx="763" cy="412"/>
                </a:xfrm>
              </p:grpSpPr>
              <p:sp>
                <p:nvSpPr>
                  <p:cNvPr id="57409" name="Freeform 192"/>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10" name="Freeform 193"/>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11" name="Freeform 194"/>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12" name="Freeform 195"/>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13" name="Freeform 196"/>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414" name="Freeform 197"/>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415" name="Line 198"/>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16" name="Line 199"/>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417" name="Freeform 200"/>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418" name="Line 201"/>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19" name="Line 202"/>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20" name="Line 203"/>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21" name="Line 204"/>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422" name="Freeform 205"/>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397" name="Group 206"/>
                <p:cNvGrpSpPr>
                  <a:grpSpLocks/>
                </p:cNvGrpSpPr>
                <p:nvPr/>
              </p:nvGrpSpPr>
              <p:grpSpPr bwMode="auto">
                <a:xfrm>
                  <a:off x="3042" y="2733"/>
                  <a:ext cx="714" cy="672"/>
                  <a:chOff x="2004" y="885"/>
                  <a:chExt cx="714" cy="672"/>
                </a:xfrm>
              </p:grpSpPr>
              <p:sp>
                <p:nvSpPr>
                  <p:cNvPr id="57398" name="Freeform 207"/>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399" name="Freeform 208"/>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400" name="Oval 209"/>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401" name="Freeform 210"/>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402" name="Freeform 211"/>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03" name="Freeform 212"/>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04" name="Freeform 213"/>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405" name="Freeform 214"/>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406" name="Freeform 215"/>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552" name="Freeform 216"/>
                  <p:cNvSpPr>
                    <a:spLocks/>
                  </p:cNvSpPr>
                  <p:nvPr/>
                </p:nvSpPr>
                <p:spPr bwMode="auto">
                  <a:xfrm>
                    <a:off x="2070" y="1024"/>
                    <a:ext cx="371" cy="391"/>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408" name="Line 217"/>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364" name="Group 218"/>
              <p:cNvGrpSpPr>
                <a:grpSpLocks/>
              </p:cNvGrpSpPr>
              <p:nvPr/>
            </p:nvGrpSpPr>
            <p:grpSpPr bwMode="auto">
              <a:xfrm>
                <a:off x="1968" y="720"/>
                <a:ext cx="576" cy="480"/>
                <a:chOff x="2967" y="2733"/>
                <a:chExt cx="789" cy="870"/>
              </a:xfrm>
            </p:grpSpPr>
            <p:grpSp>
              <p:nvGrpSpPr>
                <p:cNvPr id="57369" name="Group 219"/>
                <p:cNvGrpSpPr>
                  <a:grpSpLocks/>
                </p:cNvGrpSpPr>
                <p:nvPr/>
              </p:nvGrpSpPr>
              <p:grpSpPr bwMode="auto">
                <a:xfrm>
                  <a:off x="2967" y="3191"/>
                  <a:ext cx="763" cy="412"/>
                  <a:chOff x="1929" y="1343"/>
                  <a:chExt cx="763" cy="412"/>
                </a:xfrm>
              </p:grpSpPr>
              <p:sp>
                <p:nvSpPr>
                  <p:cNvPr id="57382" name="Freeform 220"/>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83" name="Freeform 221"/>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84" name="Freeform 222"/>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85" name="Freeform 223"/>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386" name="Freeform 224"/>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387" name="Freeform 225"/>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57388" name="Line 226"/>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389" name="Line 227"/>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57390" name="Freeform 228"/>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57391" name="Line 229"/>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392" name="Line 230"/>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393" name="Line 231"/>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394" name="Line 232"/>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57395" name="Freeform 233"/>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57370" name="Group 234"/>
                <p:cNvGrpSpPr>
                  <a:grpSpLocks/>
                </p:cNvGrpSpPr>
                <p:nvPr/>
              </p:nvGrpSpPr>
              <p:grpSpPr bwMode="auto">
                <a:xfrm>
                  <a:off x="3042" y="2733"/>
                  <a:ext cx="714" cy="672"/>
                  <a:chOff x="2004" y="885"/>
                  <a:chExt cx="714" cy="672"/>
                </a:xfrm>
              </p:grpSpPr>
              <p:sp>
                <p:nvSpPr>
                  <p:cNvPr id="57371" name="Freeform 235"/>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57372" name="Freeform 236"/>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57373" name="Oval 237"/>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57374" name="Freeform 238"/>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57375" name="Freeform 239"/>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76" name="Freeform 240"/>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77" name="Freeform 241"/>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57378" name="Freeform 242"/>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57379" name="Freeform 243"/>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0580" name="Freeform 244"/>
                  <p:cNvSpPr>
                    <a:spLocks/>
                  </p:cNvSpPr>
                  <p:nvPr/>
                </p:nvSpPr>
                <p:spPr bwMode="auto">
                  <a:xfrm>
                    <a:off x="2069"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57381" name="Line 245"/>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365" name="Line 246"/>
              <p:cNvSpPr>
                <a:spLocks noChangeShapeType="1"/>
              </p:cNvSpPr>
              <p:nvPr/>
            </p:nvSpPr>
            <p:spPr bwMode="auto">
              <a:xfrm>
                <a:off x="2256"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247"/>
              <p:cNvSpPr>
                <a:spLocks noChangeShapeType="1"/>
              </p:cNvSpPr>
              <p:nvPr/>
            </p:nvSpPr>
            <p:spPr bwMode="auto">
              <a:xfrm flipV="1">
                <a:off x="4320"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248"/>
              <p:cNvSpPr>
                <a:spLocks noChangeShapeType="1"/>
              </p:cNvSpPr>
              <p:nvPr/>
            </p:nvSpPr>
            <p:spPr bwMode="auto">
              <a:xfrm>
                <a:off x="3216"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249"/>
              <p:cNvSpPr>
                <a:spLocks noChangeShapeType="1"/>
              </p:cNvSpPr>
              <p:nvPr/>
            </p:nvSpPr>
            <p:spPr bwMode="auto">
              <a:xfrm>
                <a:off x="4224"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51" name="AutoShape 251"/>
            <p:cNvSpPr>
              <a:spLocks noChangeArrowheads="1"/>
            </p:cNvSpPr>
            <p:nvPr/>
          </p:nvSpPr>
          <p:spPr bwMode="auto">
            <a:xfrm>
              <a:off x="204" y="2024"/>
              <a:ext cx="998" cy="317"/>
            </a:xfrm>
            <a:prstGeom prst="wedgeRoundRectCallout">
              <a:avLst>
                <a:gd name="adj1" fmla="val 40981"/>
                <a:gd name="adj2" fmla="val 114667"/>
                <a:gd name="adj3" fmla="val 16667"/>
              </a:avLst>
            </a:prstGeom>
            <a:solidFill>
              <a:srgbClr val="E1F57B"/>
            </a:solidFill>
            <a:ln w="9525">
              <a:solidFill>
                <a:schemeClr val="tx1"/>
              </a:solidFill>
              <a:miter lim="800000"/>
              <a:headEnd/>
              <a:tailEnd/>
            </a:ln>
          </p:spPr>
          <p:txBody>
            <a:bodyPr/>
            <a:lstStyle/>
            <a:p>
              <a:r>
                <a:rPr lang="zh-CN" altLang="en-US" b="1"/>
                <a:t>服务器</a:t>
              </a:r>
            </a:p>
          </p:txBody>
        </p:sp>
      </p:grpSp>
    </p:spTree>
    <p:extLst>
      <p:ext uri="{BB962C8B-B14F-4D97-AF65-F5344CB8AC3E}">
        <p14:creationId xmlns:p14="http://schemas.microsoft.com/office/powerpoint/2010/main" val="12761477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0632FC9-A230-4CC5-B5B0-B379CF54C40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2228" name="标题 4"/>
          <p:cNvSpPr>
            <a:spLocks noGrp="1"/>
          </p:cNvSpPr>
          <p:nvPr>
            <p:ph type="title" idx="4294967295"/>
          </p:nvPr>
        </p:nvSpPr>
        <p:spPr/>
        <p:txBody>
          <a:bodyPr/>
          <a:lstStyle/>
          <a:p>
            <a:r>
              <a:rPr lang="zh-CN" altLang="en-US">
                <a:latin typeface="Arial" panose="020B0604020202020204" pitchFamily="34" charset="0"/>
                <a:cs typeface="Arial" panose="020B0604020202020204" pitchFamily="34" charset="0"/>
              </a:rPr>
              <a:t>防火墙技术</a:t>
            </a:r>
          </a:p>
        </p:txBody>
      </p:sp>
      <p:grpSp>
        <p:nvGrpSpPr>
          <p:cNvPr id="52229" name="Group 13"/>
          <p:cNvGrpSpPr/>
          <p:nvPr/>
        </p:nvGrpSpPr>
        <p:grpSpPr bwMode="auto">
          <a:xfrm>
            <a:off x="685800" y="3124200"/>
            <a:ext cx="7620000" cy="3505200"/>
            <a:chOff x="576" y="2256"/>
            <a:chExt cx="4800" cy="2208"/>
          </a:xfrm>
        </p:grpSpPr>
        <p:pic>
          <p:nvPicPr>
            <p:cNvPr id="52231" name="Picture 9" descr="f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3120"/>
              <a:ext cx="244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10" descr="h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3120"/>
              <a:ext cx="235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AutoShape 4"/>
            <p:cNvSpPr>
              <a:spLocks noChangeArrowheads="1"/>
            </p:cNvSpPr>
            <p:nvPr/>
          </p:nvSpPr>
          <p:spPr bwMode="auto">
            <a:xfrm>
              <a:off x="2544" y="2256"/>
              <a:ext cx="1296" cy="2208"/>
            </a:xfrm>
            <a:prstGeom prst="cube">
              <a:avLst>
                <a:gd name="adj" fmla="val 93519"/>
              </a:avLst>
            </a:prstGeom>
            <a:solidFill>
              <a:srgbClr val="939B31"/>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防</a:t>
              </a:r>
              <a:endParaRPr kumimoji="0" lang="en-US" altLang="zh-CN"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火</a:t>
              </a:r>
              <a:endParaRPr kumimoji="0" lang="en-US" altLang="zh-CN"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墙</a:t>
              </a:r>
            </a:p>
          </p:txBody>
        </p:sp>
      </p:grpSp>
      <p:sp>
        <p:nvSpPr>
          <p:cNvPr id="7" name="Rectangle 3"/>
          <p:cNvSpPr txBox="1">
            <a:spLocks noChangeArrowheads="1"/>
          </p:cNvSpPr>
          <p:nvPr/>
        </p:nvSpPr>
        <p:spPr bwMode="auto">
          <a:xfrm>
            <a:off x="609600" y="1371600"/>
            <a:ext cx="7772400" cy="2971800"/>
          </a:xfrm>
          <a:prstGeom prst="rect">
            <a:avLst/>
          </a:prstGeom>
          <a:solidFill>
            <a:srgbClr val="FFFF66"/>
          </a:solid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所谓防火墙，就是一个或一组系统，它用来在两个或多个网络间</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加强访问控制</a:t>
            </a: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防火墙可以看成是安装在两个网络之间的一道</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栅栏</a:t>
            </a: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，保护其后的网络。</a:t>
            </a:r>
            <a:endPar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防火墙位于内部网和公共网之间，将它们分割开，用于控制进出内部网的通信数据</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300AF83-6CB8-4645-9221-6E90A5D4FF2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3251" name="标题 4"/>
          <p:cNvSpPr>
            <a:spLocks noGrp="1"/>
          </p:cNvSpPr>
          <p:nvPr>
            <p:ph type="title" idx="4294967295"/>
          </p:nvPr>
        </p:nvSpPr>
        <p:spPr/>
        <p:txBody>
          <a:bodyPr/>
          <a:lstStyle/>
          <a:p>
            <a:r>
              <a:rPr lang="zh-CN" altLang="en-US">
                <a:latin typeface="Arial" panose="020B0604020202020204" pitchFamily="34" charset="0"/>
                <a:cs typeface="Arial" panose="020B0604020202020204" pitchFamily="34" charset="0"/>
              </a:rPr>
              <a:t>防火墙在网络中的位置</a:t>
            </a:r>
          </a:p>
        </p:txBody>
      </p:sp>
      <p:pic>
        <p:nvPicPr>
          <p:cNvPr id="10" name="Picture 5" descr="ids_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077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0E176E3-E5C3-4C55-8163-CEB324F36A7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4275" name="Rectangle 2"/>
          <p:cNvSpPr>
            <a:spLocks noGrp="1" noChangeArrowheads="1"/>
          </p:cNvSpPr>
          <p:nvPr>
            <p:ph type="title" idx="4294967295"/>
          </p:nvPr>
        </p:nvSpPr>
        <p:spPr/>
        <p:txBody>
          <a:bodyPr/>
          <a:lstStyle/>
          <a:p>
            <a:r>
              <a:rPr lang="zh-CN" altLang="en-US" sz="3600"/>
              <a:t>防火墙的功能</a:t>
            </a:r>
          </a:p>
        </p:txBody>
      </p:sp>
      <p:sp>
        <p:nvSpPr>
          <p:cNvPr id="54276" name="Rectangle 3"/>
          <p:cNvSpPr>
            <a:spLocks noGrp="1" noChangeArrowheads="1"/>
          </p:cNvSpPr>
          <p:nvPr>
            <p:ph type="body" idx="4294967295"/>
          </p:nvPr>
        </p:nvSpPr>
        <p:spPr>
          <a:xfrm>
            <a:off x="533400" y="1295400"/>
            <a:ext cx="8077200" cy="5181600"/>
          </a:xfrm>
        </p:spPr>
        <p:txBody>
          <a:bodyPr/>
          <a:lstStyle/>
          <a:p>
            <a:r>
              <a:rPr lang="zh-CN" altLang="en-US"/>
              <a:t>保护那些易受攻击的服务 </a:t>
            </a:r>
          </a:p>
          <a:p>
            <a:r>
              <a:rPr lang="zh-CN" altLang="en-US"/>
              <a:t>控制对站点的访问 </a:t>
            </a:r>
          </a:p>
          <a:p>
            <a:r>
              <a:rPr lang="zh-CN" altLang="en-US"/>
              <a:t>集中化的安全管理 </a:t>
            </a:r>
          </a:p>
          <a:p>
            <a:r>
              <a:rPr lang="zh-CN" altLang="en-US"/>
              <a:t>对网络的存取访问进行记录、统计，监视网络的安全性，并产生报警 </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6CA3502-FAA6-4BA3-BC6F-21771079E9E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6499" name="Rectangle 3"/>
          <p:cNvSpPr>
            <a:spLocks noGrp="1" noChangeArrowheads="1"/>
          </p:cNvSpPr>
          <p:nvPr>
            <p:ph type="body" idx="4294967295"/>
          </p:nvPr>
        </p:nvSpPr>
        <p:spPr>
          <a:xfrm>
            <a:off x="750888" y="1296988"/>
            <a:ext cx="7781925" cy="4946650"/>
          </a:xfrm>
        </p:spPr>
        <p:txBody>
          <a:bodyPr/>
          <a:lstStyle/>
          <a:p>
            <a:pPr>
              <a:lnSpc>
                <a:spcPct val="90000"/>
              </a:lnSpc>
            </a:pPr>
            <a:r>
              <a:rPr lang="zh-CN" altLang="en-US"/>
              <a:t>防火墙作为可信赖网络和不可信赖网络之间的节点，在安全功能上主要遵循以下两个准则 ：</a:t>
            </a:r>
          </a:p>
          <a:p>
            <a:pPr>
              <a:lnSpc>
                <a:spcPct val="90000"/>
              </a:lnSpc>
            </a:pPr>
            <a:r>
              <a:rPr lang="zh-CN" altLang="en-US"/>
              <a:t>“阻止”就是阻止某种类型的通信量通过防火墙（从外部网络到内部网络，或反过来）。</a:t>
            </a:r>
          </a:p>
          <a:p>
            <a:pPr>
              <a:lnSpc>
                <a:spcPct val="90000"/>
              </a:lnSpc>
            </a:pPr>
            <a:r>
              <a:rPr lang="zh-CN" altLang="en-US"/>
              <a:t>“允许”的功能与“阻止”恰好相反。</a:t>
            </a:r>
          </a:p>
          <a:p>
            <a:pPr>
              <a:lnSpc>
                <a:spcPct val="90000"/>
              </a:lnSpc>
            </a:pPr>
            <a:r>
              <a:rPr lang="zh-CN" altLang="en-US"/>
              <a:t>防火墙必须能够识别通信量的各种类型。不过在大多数情况下防火墙的主要功能是“阻止”。 </a:t>
            </a:r>
          </a:p>
        </p:txBody>
      </p:sp>
      <p:sp>
        <p:nvSpPr>
          <p:cNvPr id="55300" name="Rectangle 5"/>
          <p:cNvSpPr>
            <a:spLocks noGrp="1" noChangeArrowheads="1"/>
          </p:cNvSpPr>
          <p:nvPr>
            <p:ph type="title" idx="4294967295"/>
          </p:nvPr>
        </p:nvSpPr>
        <p:spPr/>
        <p:txBody>
          <a:bodyPr/>
          <a:lstStyle/>
          <a:p>
            <a:r>
              <a:rPr lang="zh-CN" altLang="en-US" sz="3600"/>
              <a:t>防火墙的基本准则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4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53E0534-B26B-4CBB-97F1-B92AAC1B2271}"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6324" name="标题 4"/>
          <p:cNvSpPr>
            <a:spLocks noGrp="1"/>
          </p:cNvSpPr>
          <p:nvPr>
            <p:ph type="title" idx="4294967295"/>
          </p:nvPr>
        </p:nvSpPr>
        <p:spPr/>
        <p:txBody>
          <a:bodyPr/>
          <a:lstStyle/>
          <a:p>
            <a:r>
              <a:rPr lang="zh-CN" altLang="en-US">
                <a:latin typeface="Arial" panose="020B0604020202020204" pitchFamily="34" charset="0"/>
                <a:cs typeface="Arial" panose="020B0604020202020204" pitchFamily="34" charset="0"/>
              </a:rPr>
              <a:t>防火墙技术分类</a:t>
            </a:r>
          </a:p>
        </p:txBody>
      </p:sp>
      <p:sp>
        <p:nvSpPr>
          <p:cNvPr id="7" name="Rectangle 3"/>
          <p:cNvSpPr txBox="1">
            <a:spLocks noChangeArrowheads="1"/>
          </p:cNvSpPr>
          <p:nvPr/>
        </p:nvSpPr>
        <p:spPr bwMode="auto">
          <a:xfrm>
            <a:off x="609600" y="1447800"/>
            <a:ext cx="7772400" cy="46482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分组过滤技术</a:t>
            </a:r>
            <a:r>
              <a:rPr kumimoji="0" lang="zh-CN" altLang="en-US" sz="2800" b="0"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根据分组的</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头部信息</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（如：</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IP</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源地址、</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IP</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目标地址、源端口号、目标端口号以及协议类型等）进行过滤。</a:t>
            </a:r>
            <a:r>
              <a:rPr kumimoji="0" lang="zh-CN" altLang="en-US" sz="30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基于网络层和传输层</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代理服务器技术</a:t>
            </a:r>
            <a:r>
              <a:rPr kumimoji="0" lang="zh-CN" altLang="en-US" sz="2800" b="0"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用代理服务器来接收外部数据，取出信息并检查后，</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建立一条新的会话连接</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，将数据转给内部网用户。</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基于应用层</a:t>
            </a: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状态检测技术</a:t>
            </a:r>
            <a:r>
              <a:rPr kumimoji="0" lang="zh-CN" altLang="en-US" sz="2800" b="0"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对外部的连接和通信行为进行状态检测，</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阻止</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可能具有攻击性的行为。</a:t>
            </a:r>
            <a:r>
              <a:rPr kumimoji="0" lang="zh-CN" altLang="en-US" sz="28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基于会话层</a:t>
            </a:r>
            <a:endPar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strips dir="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E730CEE-59EA-4D30-AF29-8EDCE22075E7}"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3427" name="Rectangle 3"/>
          <p:cNvSpPr>
            <a:spLocks noGrp="1" noChangeArrowheads="1"/>
          </p:cNvSpPr>
          <p:nvPr>
            <p:ph type="body" idx="4294967295"/>
          </p:nvPr>
        </p:nvSpPr>
        <p:spPr>
          <a:xfrm>
            <a:off x="457200" y="2133600"/>
            <a:ext cx="8204200" cy="4032250"/>
          </a:xfrm>
        </p:spPr>
        <p:txBody>
          <a:bodyPr/>
          <a:lstStyle/>
          <a:p>
            <a:pPr marL="533400" indent="-533400">
              <a:buFont typeface="Wingdings" panose="05000000000000000000" pitchFamily="2" charset="2"/>
              <a:buNone/>
            </a:pPr>
            <a:r>
              <a:rPr lang="en-US" altLang="zh-CN" sz="2800"/>
              <a:t>(1) </a:t>
            </a:r>
            <a:r>
              <a:rPr lang="zh-CN" altLang="en-US" sz="2800"/>
              <a:t>网络级防火墙</a:t>
            </a:r>
            <a:r>
              <a:rPr lang="en-US" altLang="zh-CN" sz="2800"/>
              <a:t>——</a:t>
            </a:r>
            <a:r>
              <a:rPr lang="zh-CN" altLang="en-US" sz="2800"/>
              <a:t>用来防止整个网络出现外来非法的入侵。属于这类的有分组过滤和授权服务器。前者检查所有流入本网络的信息，然后拒绝不符合事先制订好的一套准则的数据，而后者则是检查用户的登录是否合法。</a:t>
            </a:r>
          </a:p>
          <a:p>
            <a:pPr marL="533400" indent="-533400">
              <a:buFont typeface="Wingdings" panose="05000000000000000000" pitchFamily="2" charset="2"/>
              <a:buNone/>
            </a:pPr>
            <a:r>
              <a:rPr lang="en-US" altLang="zh-CN" sz="2800"/>
              <a:t>(2) </a:t>
            </a:r>
            <a:r>
              <a:rPr lang="zh-CN" altLang="en-US" sz="2800"/>
              <a:t>应用级防火墙</a:t>
            </a:r>
            <a:r>
              <a:rPr lang="en-US" altLang="zh-CN" sz="2800"/>
              <a:t>——</a:t>
            </a:r>
            <a:r>
              <a:rPr lang="zh-CN" altLang="en-US" sz="2800"/>
              <a:t>从应用程序来进行接入控制。通常使用应用网关或代理服务器来区分各种应用。例如，可以只允许通过访问万维网的应用，而阻止 </a:t>
            </a:r>
            <a:r>
              <a:rPr lang="en-US" altLang="zh-CN" sz="2800"/>
              <a:t>FTP </a:t>
            </a:r>
            <a:r>
              <a:rPr lang="zh-CN" altLang="en-US" sz="2800"/>
              <a:t>应用的通过。</a:t>
            </a:r>
          </a:p>
        </p:txBody>
      </p:sp>
      <p:sp>
        <p:nvSpPr>
          <p:cNvPr id="57348" name="Rectangle 4"/>
          <p:cNvSpPr>
            <a:spLocks noGrp="1" noChangeArrowheads="1"/>
          </p:cNvSpPr>
          <p:nvPr>
            <p:ph type="title" idx="4294967295"/>
          </p:nvPr>
        </p:nvSpPr>
        <p:spPr/>
        <p:txBody>
          <a:bodyPr/>
          <a:lstStyle/>
          <a:p>
            <a:r>
              <a:rPr lang="zh-CN" altLang="en-US" sz="3600"/>
              <a:t>个人防火墙技术</a:t>
            </a:r>
          </a:p>
        </p:txBody>
      </p:sp>
      <p:sp>
        <p:nvSpPr>
          <p:cNvPr id="57349" name="Rectangle 5"/>
          <p:cNvSpPr>
            <a:spLocks noChangeArrowheads="1"/>
          </p:cNvSpPr>
          <p:nvPr/>
        </p:nvSpPr>
        <p:spPr bwMode="auto">
          <a:xfrm>
            <a:off x="685800" y="1214438"/>
            <a:ext cx="7848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个人防火墙是防止个人电脑中的信息被外部侵袭的一项技术，在系统中监控、阻止任何未经授权允许的数据进入或发出到互联网及其他网络系统。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767A96C-7A66-4256-B65A-63A0F4CA45A3}"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8371" name="Rectangle 2"/>
          <p:cNvSpPr>
            <a:spLocks noGrp="1" noChangeArrowheads="1"/>
          </p:cNvSpPr>
          <p:nvPr>
            <p:ph type="title" idx="4294967295"/>
          </p:nvPr>
        </p:nvSpPr>
        <p:spPr/>
        <p:txBody>
          <a:bodyPr/>
          <a:lstStyle/>
          <a:p>
            <a:r>
              <a:rPr lang="zh-CN" altLang="en-US" sz="3600" b="1">
                <a:ea typeface="楷体_GB2312" pitchFamily="49" charset="-122"/>
              </a:rPr>
              <a:t>入侵检测技术</a:t>
            </a:r>
          </a:p>
        </p:txBody>
      </p:sp>
      <p:sp>
        <p:nvSpPr>
          <p:cNvPr id="58372" name="Rectangle 3"/>
          <p:cNvSpPr>
            <a:spLocks noGrp="1" noChangeArrowheads="1"/>
          </p:cNvSpPr>
          <p:nvPr>
            <p:ph type="body" idx="4294967295"/>
          </p:nvPr>
        </p:nvSpPr>
        <p:spPr>
          <a:xfrm>
            <a:off x="533400" y="1295400"/>
            <a:ext cx="8077200" cy="5181600"/>
          </a:xfrm>
        </p:spPr>
        <p:txBody>
          <a:bodyPr/>
          <a:lstStyle/>
          <a:p>
            <a:r>
              <a:rPr lang="zh-CN" altLang="en-US"/>
              <a:t>入侵检测系统（</a:t>
            </a:r>
            <a:r>
              <a:rPr lang="en-US" altLang="zh-CN"/>
              <a:t>Intrusion Detection System</a:t>
            </a:r>
            <a:r>
              <a:rPr lang="zh-CN" altLang="en-US"/>
              <a:t>，</a:t>
            </a:r>
            <a:r>
              <a:rPr lang="en-US" altLang="zh-CN"/>
              <a:t>IDS</a:t>
            </a:r>
            <a:r>
              <a:rPr lang="zh-CN" altLang="en-US"/>
              <a:t>）可以被定义为对计算机和网络资源的恶意使用行为进行识别和相应处理的系统。</a:t>
            </a:r>
          </a:p>
          <a:p>
            <a:r>
              <a:rPr lang="zh-CN" altLang="en-US"/>
              <a:t>入侵检测系统被认为是防火墙之后的第二道安全闸门，在不影响网络性能的情况下能对网络进行监测，从而提供对内部攻击、外部攻击和误操作的实时保护。 </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F836AB9-E6C4-45B4-AC4F-9326B17FE5C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9395" name="Rectangle 2"/>
          <p:cNvSpPr>
            <a:spLocks noGrp="1" noChangeArrowheads="1"/>
          </p:cNvSpPr>
          <p:nvPr>
            <p:ph type="title" idx="4294967295"/>
          </p:nvPr>
        </p:nvSpPr>
        <p:spPr/>
        <p:txBody>
          <a:bodyPr/>
          <a:lstStyle/>
          <a:p>
            <a:r>
              <a:rPr lang="zh-CN" altLang="en-US" b="1">
                <a:ea typeface="楷体_GB2312" pitchFamily="49" charset="-122"/>
              </a:rPr>
              <a:t>入侵检测技术分类</a:t>
            </a:r>
          </a:p>
        </p:txBody>
      </p:sp>
      <p:sp>
        <p:nvSpPr>
          <p:cNvPr id="59396" name="Rectangle 4"/>
          <p:cNvSpPr>
            <a:spLocks noGrp="1" noChangeArrowheads="1"/>
          </p:cNvSpPr>
          <p:nvPr>
            <p:ph type="body" idx="4294967295"/>
          </p:nvPr>
        </p:nvSpPr>
        <p:spPr>
          <a:xfrm>
            <a:off x="533400" y="1295400"/>
            <a:ext cx="8077200" cy="5181600"/>
          </a:xfrm>
        </p:spPr>
        <p:txBody>
          <a:bodyPr/>
          <a:lstStyle/>
          <a:p>
            <a:r>
              <a:rPr lang="zh-CN" altLang="en-US"/>
              <a:t>异常检测模型</a:t>
            </a:r>
          </a:p>
          <a:p>
            <a:r>
              <a:rPr lang="zh-CN" altLang="en-US"/>
              <a:t>误用检测模型</a:t>
            </a:r>
          </a:p>
          <a:p>
            <a:r>
              <a:rPr lang="zh-CN" altLang="en-US"/>
              <a:t>混合检测模型 </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B8620F1-E8CD-4B4C-B280-4BA703B5F6E4}"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0419" name="Rectangle 2"/>
          <p:cNvSpPr>
            <a:spLocks noGrp="1" noChangeArrowheads="1"/>
          </p:cNvSpPr>
          <p:nvPr>
            <p:ph type="title" idx="4294967295"/>
          </p:nvPr>
        </p:nvSpPr>
        <p:spPr/>
        <p:txBody>
          <a:bodyPr/>
          <a:lstStyle/>
          <a:p>
            <a:r>
              <a:rPr lang="zh-CN" altLang="en-US" sz="3600"/>
              <a:t>常见入侵检测系统简介</a:t>
            </a:r>
          </a:p>
        </p:txBody>
      </p:sp>
      <p:sp>
        <p:nvSpPr>
          <p:cNvPr id="60420" name="Rectangle 3"/>
          <p:cNvSpPr>
            <a:spLocks noGrp="1" noChangeArrowheads="1"/>
          </p:cNvSpPr>
          <p:nvPr>
            <p:ph type="body" idx="4294967295"/>
          </p:nvPr>
        </p:nvSpPr>
        <p:spPr>
          <a:xfrm>
            <a:off x="533400" y="1295400"/>
            <a:ext cx="8077200" cy="5181600"/>
          </a:xfrm>
        </p:spPr>
        <p:txBody>
          <a:bodyPr/>
          <a:lstStyle/>
          <a:p>
            <a:r>
              <a:rPr lang="zh-CN" altLang="en-US"/>
              <a:t>瑞星入侵检测系统</a:t>
            </a:r>
            <a:r>
              <a:rPr lang="en-US" altLang="zh-CN"/>
              <a:t>RIDS-100 </a:t>
            </a:r>
          </a:p>
          <a:p>
            <a:r>
              <a:rPr lang="en-US" altLang="zh-CN"/>
              <a:t>Snort</a:t>
            </a:r>
            <a:r>
              <a:rPr lang="zh-CN" altLang="en-US"/>
              <a:t>入侵检测系统</a:t>
            </a:r>
          </a:p>
          <a:p>
            <a:r>
              <a:rPr lang="zh-CN" altLang="en-US"/>
              <a:t>“眼镜蛇”入侵检测系统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A11ECF1-AB71-4418-B8CA-4745DDBFBB0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1444"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数据加密技术</a:t>
            </a:r>
          </a:p>
        </p:txBody>
      </p:sp>
      <p:sp>
        <p:nvSpPr>
          <p:cNvPr id="5" name="Rectangle 5"/>
          <p:cNvSpPr txBox="1">
            <a:spLocks noChangeArrowheads="1"/>
          </p:cNvSpPr>
          <p:nvPr/>
        </p:nvSpPr>
        <p:spPr bwMode="auto">
          <a:xfrm>
            <a:off x="2438400" y="2544763"/>
            <a:ext cx="5791200" cy="1447800"/>
          </a:xfrm>
          <a:prstGeom prst="rect">
            <a:avLst/>
          </a:prstGeom>
          <a:solidFill>
            <a:schemeClr val="accent1"/>
          </a:solidFill>
          <a:ln w="9525">
            <a:noFill/>
            <a:miter lim="800000"/>
          </a:ln>
        </p:spPr>
        <p:txBody>
          <a:bodyPr tIns="180000" bIns="108000"/>
          <a:lstStyle/>
          <a:p>
            <a:pPr marL="342900" marR="0" lvl="0" indent="-342900" algn="l" defTabSz="914400" rtl="0" eaLnBrk="1" fontAlgn="auto" latinLnBrk="0" hangingPunct="1">
              <a:lnSpc>
                <a:spcPct val="90000"/>
              </a:lnSpc>
              <a:spcBef>
                <a:spcPct val="20000"/>
              </a:spcBef>
              <a:spcAft>
                <a:spcPts val="0"/>
              </a:spcAft>
              <a:buClr>
                <a:srgbClr val="C00000"/>
              </a:buClr>
              <a:buSzPct val="85000"/>
              <a:buFontTx/>
              <a:buNone/>
              <a:tabLst/>
              <a:defRPr/>
            </a:pP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  </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如何保证你在</a:t>
            </a:r>
            <a:r>
              <a:rPr kumimoji="0" lang="en-US" altLang="zh-CN"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ATM</a:t>
            </a:r>
            <a:r>
              <a:rPr kumimoji="0" lang="zh-CN" altLang="en-US" sz="2800" b="0" i="0" u="none" strike="noStrike" kern="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上取款的安全？（包括交易数据传输、银行所有记录的安全）</a:t>
            </a:r>
          </a:p>
        </p:txBody>
      </p:sp>
      <p:sp>
        <p:nvSpPr>
          <p:cNvPr id="6" name="AutoShape 6"/>
          <p:cNvSpPr>
            <a:spLocks noChangeArrowheads="1"/>
          </p:cNvSpPr>
          <p:nvPr/>
        </p:nvSpPr>
        <p:spPr bwMode="auto">
          <a:xfrm>
            <a:off x="762000" y="1600200"/>
            <a:ext cx="1828800" cy="1371600"/>
          </a:xfrm>
          <a:prstGeom prst="cloudCallout">
            <a:avLst>
              <a:gd name="adj1" fmla="val 105704"/>
              <a:gd name="adj2" fmla="val 41435"/>
            </a:avLst>
          </a:prstGeom>
          <a:solidFill>
            <a:srgbClr val="FFFF66"/>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en-US" altLang="zh-CN" sz="6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8" name="Text Box 7"/>
          <p:cNvSpPr txBox="1">
            <a:spLocks noChangeArrowheads="1"/>
          </p:cNvSpPr>
          <p:nvPr/>
        </p:nvSpPr>
        <p:spPr bwMode="auto">
          <a:xfrm>
            <a:off x="4191000" y="4876800"/>
            <a:ext cx="2362200" cy="5794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
                <a:srgbClr val="C0504D"/>
              </a:buClr>
              <a:buSzTx/>
              <a:buFont typeface="Wingdings" panose="05000000000000000000" pitchFamily="2" charset="2"/>
              <a:buNone/>
              <a:tabLst/>
              <a:defRPr/>
            </a:pPr>
            <a:r>
              <a:rPr kumimoji="1" lang="zh-CN" altLang="en-US" sz="3200" b="1"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Arial" panose="020B0604020202020204" pitchFamily="34" charset="0"/>
              </a:rPr>
              <a:t>数据加密</a:t>
            </a:r>
          </a:p>
        </p:txBody>
      </p:sp>
      <p:sp>
        <p:nvSpPr>
          <p:cNvPr id="9" name="AutoShape 8"/>
          <p:cNvSpPr>
            <a:spLocks noChangeArrowheads="1"/>
          </p:cNvSpPr>
          <p:nvPr/>
        </p:nvSpPr>
        <p:spPr bwMode="auto">
          <a:xfrm>
            <a:off x="4953000" y="3992563"/>
            <a:ext cx="762000" cy="884237"/>
          </a:xfrm>
          <a:prstGeom prst="downArrow">
            <a:avLst>
              <a:gd name="adj1" fmla="val 50000"/>
              <a:gd name="adj2" fmla="val 32502"/>
            </a:avLst>
          </a:prstGeom>
          <a:solidFill>
            <a:srgbClr val="FFC000"/>
          </a:solidFill>
          <a:ln w="9525">
            <a:solidFill>
              <a:srgbClr val="C000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Arial" panose="020B0604020202020204" pitchFamily="34" charset="0"/>
            </a:endParaRPr>
          </a:p>
        </p:txBody>
      </p:sp>
      <p:sp>
        <p:nvSpPr>
          <p:cNvPr id="10" name="AutoShape 9"/>
          <p:cNvSpPr>
            <a:spLocks noChangeArrowheads="1"/>
          </p:cNvSpPr>
          <p:nvPr/>
        </p:nvSpPr>
        <p:spPr bwMode="auto">
          <a:xfrm>
            <a:off x="1295400" y="4648200"/>
            <a:ext cx="1828800" cy="1447800"/>
          </a:xfrm>
          <a:prstGeom prst="cloudCallout">
            <a:avLst>
              <a:gd name="adj1" fmla="val 107551"/>
              <a:gd name="adj2" fmla="val -28292"/>
            </a:avLst>
          </a:prstGeom>
          <a:solidFill>
            <a:srgbClr val="92D050"/>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en-US" altLang="zh-CN" sz="6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050" name="Object 2"/>
          <p:cNvGraphicFramePr>
            <a:graphicFrameLocks noChangeAspect="1"/>
          </p:cNvGraphicFramePr>
          <p:nvPr/>
        </p:nvGraphicFramePr>
        <p:xfrm>
          <a:off x="0" y="0"/>
          <a:ext cx="9144000" cy="6381750"/>
        </p:xfrm>
        <a:graphic>
          <a:graphicData uri="http://schemas.openxmlformats.org/presentationml/2006/ole">
            <mc:AlternateContent xmlns:mc="http://schemas.openxmlformats.org/markup-compatibility/2006">
              <mc:Choice xmlns:v="urn:schemas-microsoft-com:vml" Requires="v">
                <p:oleObj spid="_x0000_s1031" name="图片" r:id="rId3" imgW="3153156" imgH="3334512" progId="Word.Picture.8">
                  <p:embed/>
                </p:oleObj>
              </mc:Choice>
              <mc:Fallback>
                <p:oleObj name="图片" r:id="rId3" imgW="3153156" imgH="333451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761"/>
                      <a:stretch>
                        <a:fillRect/>
                      </a:stretch>
                    </p:blipFill>
                    <p:spPr bwMode="auto">
                      <a:xfrm>
                        <a:off x="0" y="0"/>
                        <a:ext cx="9144000" cy="638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44235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6E3194-D3D7-4C98-8A63-BE3C99D62B27}"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68"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数据加密的基本术语</a:t>
            </a:r>
          </a:p>
        </p:txBody>
      </p:sp>
      <p:sp>
        <p:nvSpPr>
          <p:cNvPr id="62469" name="Rectangle 3"/>
          <p:cNvSpPr txBox="1">
            <a:spLocks noChangeArrowheads="1"/>
          </p:cNvSpPr>
          <p:nvPr/>
        </p:nvSpPr>
        <p:spPr bwMode="auto">
          <a:xfrm>
            <a:off x="609600" y="1828800"/>
            <a:ext cx="807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明文</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：待加密的报文或数据。</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密文</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：加密后的报文或数据。</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密钥</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：用于加密和解密的钥匙。</a:t>
            </a:r>
            <a:endParaRPr kumimoji="0" lang="en-US" altLang="zh-CN"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加密算法</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：加密所采用的变换方法。</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加密</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：把明文转换为密文的过程。</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3000" b="1" i="0" u="sng" strike="noStrike" kern="1200" cap="none" spc="0" normalizeH="0" baseline="0" noProof="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解密</a:t>
            </a:r>
            <a:r>
              <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rPr>
              <a:t>：对密文实施与加密相逆的变换，从而获得明文的过程。</a:t>
            </a:r>
          </a:p>
          <a:p>
            <a:pPr marL="342900" marR="0" lvl="0" indent="-34290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endPar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华文楷体" panose="02010600040101010101" pitchFamily="2" charset="-122"/>
              <a:cs typeface="Arial" panose="020B0604020202020204" pitchFamily="34" charset="0"/>
            </a:endParaRPr>
          </a:p>
        </p:txBody>
      </p:sp>
    </p:spTree>
  </p:cSld>
  <p:clrMapOvr>
    <a:masterClrMapping/>
  </p:clrMapOvr>
  <p:transition>
    <p:checker dir="vert"/>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0E7ADCE-72CB-4A46-B64E-1E206D793280}"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3492"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数据加密的基本概念</a:t>
            </a:r>
          </a:p>
        </p:txBody>
      </p:sp>
      <p:sp>
        <p:nvSpPr>
          <p:cNvPr id="7" name="Rectangle 3"/>
          <p:cNvSpPr txBox="1">
            <a:spLocks noChangeArrowheads="1"/>
          </p:cNvSpPr>
          <p:nvPr/>
        </p:nvSpPr>
        <p:spPr bwMode="auto">
          <a:xfrm>
            <a:off x="533400" y="1447800"/>
            <a:ext cx="8153400" cy="47244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数据加密：</a:t>
            </a:r>
            <a:endParaRPr kumimoji="0" lang="en-US" altLang="zh-CN"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由</a:t>
            </a: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加密</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和</a:t>
            </a: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解密</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两个过程组成：</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通过</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加密算法</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和</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加密密钥</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将明文（</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Plain</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）转变为不可读的密文（</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Cipher</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通过</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解密算法</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和</a:t>
            </a:r>
            <a:r>
              <a:rPr kumimoji="0" lang="zh-CN" altLang="en-US" sz="24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解密密钥</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将密文恢复为可读的明文。</a:t>
            </a: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加密目的：</a:t>
            </a:r>
            <a:endParaRPr kumimoji="0" lang="en-US" altLang="zh-CN"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Tx/>
              <a:buNone/>
              <a:tabLst/>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防止有价值的信息被拦截和窃取</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分类：</a:t>
            </a:r>
            <a:endParaRPr kumimoji="0" lang="en-US" altLang="zh-CN" sz="28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对称加密算法：</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加密密钥 </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解密密钥</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非对称加密算法：</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加密密钥 </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 </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解密密钥</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Bar dir="vert"/>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6E25E81F-0278-4543-94AB-DD11DF122389}"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4516"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加密过程</a:t>
            </a:r>
          </a:p>
        </p:txBody>
      </p:sp>
      <p:pic>
        <p:nvPicPr>
          <p:cNvPr id="5" name="Picture 3" descr="G:\网络安全\chaper5\5-03.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800" y="2667000"/>
            <a:ext cx="76200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p:nvPr/>
        </p:nvGrpSpPr>
        <p:grpSpPr bwMode="auto">
          <a:xfrm>
            <a:off x="3200400" y="1600200"/>
            <a:ext cx="2819400" cy="1066800"/>
            <a:chOff x="1968" y="1248"/>
            <a:chExt cx="1776" cy="672"/>
          </a:xfrm>
        </p:grpSpPr>
        <p:sp>
          <p:nvSpPr>
            <p:cNvPr id="64525" name="Line 7"/>
            <p:cNvSpPr>
              <a:spLocks noChangeShapeType="1"/>
            </p:cNvSpPr>
            <p:nvPr/>
          </p:nvSpPr>
          <p:spPr bwMode="auto">
            <a:xfrm flipH="1">
              <a:off x="1968" y="1776"/>
              <a:ext cx="336" cy="144"/>
            </a:xfrm>
            <a:prstGeom prst="line">
              <a:avLst/>
            </a:prstGeom>
            <a:noFill/>
            <a:ln w="76200" cmpd="tri">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526" name="Line 8"/>
            <p:cNvSpPr>
              <a:spLocks noChangeShapeType="1"/>
            </p:cNvSpPr>
            <p:nvPr/>
          </p:nvSpPr>
          <p:spPr bwMode="auto">
            <a:xfrm>
              <a:off x="3408" y="1776"/>
              <a:ext cx="336" cy="144"/>
            </a:xfrm>
            <a:prstGeom prst="line">
              <a:avLst/>
            </a:prstGeom>
            <a:noFill/>
            <a:ln w="76200" cmpd="tri">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527" name="AutoShape 6"/>
            <p:cNvSpPr>
              <a:spLocks noChangeArrowheads="1"/>
            </p:cNvSpPr>
            <p:nvPr/>
          </p:nvSpPr>
          <p:spPr bwMode="auto">
            <a:xfrm>
              <a:off x="2226" y="1248"/>
              <a:ext cx="1248" cy="576"/>
            </a:xfrm>
            <a:prstGeom prst="roundRect">
              <a:avLst>
                <a:gd name="adj" fmla="val 16667"/>
              </a:avLst>
            </a:prstGeom>
            <a:solidFill>
              <a:srgbClr val="FFFF66"/>
            </a:solidFill>
            <a:ln w="9525">
              <a:solidFill>
                <a:schemeClr val="tx1"/>
              </a:solidFill>
              <a:round/>
            </a:ln>
          </p:spPr>
          <p:txBody>
            <a:bodyPr wrap="none" anchor="ct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用于加密和解</a:t>
              </a:r>
            </a:p>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密的字符串</a:t>
              </a:r>
              <a:endPar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3" name="Group 10"/>
          <p:cNvGrpSpPr/>
          <p:nvPr/>
        </p:nvGrpSpPr>
        <p:grpSpPr bwMode="auto">
          <a:xfrm>
            <a:off x="3048000" y="4800600"/>
            <a:ext cx="2971800" cy="1371600"/>
            <a:chOff x="1824" y="3024"/>
            <a:chExt cx="1872" cy="864"/>
          </a:xfrm>
        </p:grpSpPr>
        <p:sp>
          <p:nvSpPr>
            <p:cNvPr id="64522" name="Line 12"/>
            <p:cNvSpPr>
              <a:spLocks noChangeShapeType="1"/>
            </p:cNvSpPr>
            <p:nvPr/>
          </p:nvSpPr>
          <p:spPr bwMode="auto">
            <a:xfrm flipH="1" flipV="1">
              <a:off x="1824" y="3024"/>
              <a:ext cx="384" cy="432"/>
            </a:xfrm>
            <a:prstGeom prst="line">
              <a:avLst/>
            </a:prstGeom>
            <a:noFill/>
            <a:ln w="76200" cmpd="tri">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523" name="Line 13"/>
            <p:cNvSpPr>
              <a:spLocks noChangeShapeType="1"/>
            </p:cNvSpPr>
            <p:nvPr/>
          </p:nvSpPr>
          <p:spPr bwMode="auto">
            <a:xfrm flipV="1">
              <a:off x="3312" y="3024"/>
              <a:ext cx="384" cy="432"/>
            </a:xfrm>
            <a:prstGeom prst="line">
              <a:avLst/>
            </a:prstGeom>
            <a:noFill/>
            <a:ln w="76200" cmpd="tri">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524" name="AutoShape 11"/>
            <p:cNvSpPr>
              <a:spLocks noChangeArrowheads="1"/>
            </p:cNvSpPr>
            <p:nvPr/>
          </p:nvSpPr>
          <p:spPr bwMode="auto">
            <a:xfrm>
              <a:off x="2016" y="3360"/>
              <a:ext cx="1440" cy="528"/>
            </a:xfrm>
            <a:prstGeom prst="roundRect">
              <a:avLst>
                <a:gd name="adj" fmla="val 16667"/>
              </a:avLst>
            </a:prstGeom>
            <a:solidFill>
              <a:srgbClr val="92D050"/>
            </a:solidFill>
            <a:ln w="9525">
              <a:solidFill>
                <a:schemeClr val="tx1"/>
              </a:solidFill>
              <a:round/>
            </a:ln>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实现加密、解密</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算法逻辑</a:t>
              </a:r>
            </a:p>
          </p:txBody>
        </p:sp>
      </p:grpSp>
      <p:sp>
        <p:nvSpPr>
          <p:cNvPr id="17" name="椭圆形标注 16"/>
          <p:cNvSpPr/>
          <p:nvPr/>
        </p:nvSpPr>
        <p:spPr bwMode="auto">
          <a:xfrm>
            <a:off x="3581400" y="2667000"/>
            <a:ext cx="1981200" cy="838200"/>
          </a:xfrm>
          <a:prstGeom prst="wedgeEllipseCallout">
            <a:avLst>
              <a:gd name="adj1" fmla="val 21590"/>
              <a:gd name="adj2" fmla="val 97355"/>
            </a:avLst>
          </a:prstGeom>
          <a:solidFill>
            <a:schemeClr val="accent1">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加密后</a:t>
            </a:r>
            <a:endPar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的报文</a:t>
            </a:r>
          </a:p>
        </p:txBody>
      </p:sp>
      <p:sp>
        <p:nvSpPr>
          <p:cNvPr id="18" name="椭圆形标注 17"/>
          <p:cNvSpPr/>
          <p:nvPr/>
        </p:nvSpPr>
        <p:spPr>
          <a:xfrm>
            <a:off x="762000" y="2514600"/>
            <a:ext cx="1981200" cy="838200"/>
          </a:xfrm>
          <a:prstGeom prst="wedgeEllipseCallout">
            <a:avLst>
              <a:gd name="adj1" fmla="val 4789"/>
              <a:gd name="adj2" fmla="val 107296"/>
            </a:avLst>
          </a:prstGeom>
          <a:solidFill>
            <a:srgbClr val="FF66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待加密</a:t>
            </a:r>
            <a:endPar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的报文</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8)">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4BAF1DE-27AC-4586-8231-15EABEADE795}"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5539" name="Rectangle 2"/>
          <p:cNvSpPr>
            <a:spLocks noGrp="1" noChangeArrowheads="1"/>
          </p:cNvSpPr>
          <p:nvPr>
            <p:ph type="title" idx="4294967295"/>
          </p:nvPr>
        </p:nvSpPr>
        <p:spPr/>
        <p:txBody>
          <a:bodyPr/>
          <a:lstStyle/>
          <a:p>
            <a:pPr algn="ctr"/>
            <a:r>
              <a:rPr lang="zh-CN" altLang="en-US" sz="3600"/>
              <a:t>加密过程示意图</a:t>
            </a:r>
          </a:p>
        </p:txBody>
      </p:sp>
      <p:grpSp>
        <p:nvGrpSpPr>
          <p:cNvPr id="65540" name="Group 4"/>
          <p:cNvGrpSpPr/>
          <p:nvPr/>
        </p:nvGrpSpPr>
        <p:grpSpPr bwMode="auto">
          <a:xfrm>
            <a:off x="1143000" y="2209800"/>
            <a:ext cx="5943600" cy="2819400"/>
            <a:chOff x="793" y="1570"/>
            <a:chExt cx="3402" cy="1044"/>
          </a:xfrm>
        </p:grpSpPr>
        <p:sp>
          <p:nvSpPr>
            <p:cNvPr id="65541" name="Rectangle 5"/>
            <p:cNvSpPr>
              <a:spLocks noChangeArrowheads="1"/>
            </p:cNvSpPr>
            <p:nvPr/>
          </p:nvSpPr>
          <p:spPr bwMode="auto">
            <a:xfrm>
              <a:off x="1973" y="1570"/>
              <a:ext cx="816" cy="363"/>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密钥</a:t>
              </a:r>
              <a:r>
                <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K</a:t>
              </a:r>
            </a:p>
          </p:txBody>
        </p:sp>
        <p:sp>
          <p:nvSpPr>
            <p:cNvPr id="65542" name="Rectangle 6"/>
            <p:cNvSpPr>
              <a:spLocks noChangeArrowheads="1"/>
            </p:cNvSpPr>
            <p:nvPr/>
          </p:nvSpPr>
          <p:spPr bwMode="auto">
            <a:xfrm>
              <a:off x="793" y="2251"/>
              <a:ext cx="816" cy="363"/>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明文数据</a:t>
              </a:r>
            </a:p>
          </p:txBody>
        </p:sp>
        <p:sp>
          <p:nvSpPr>
            <p:cNvPr id="65543" name="Rectangle 7"/>
            <p:cNvSpPr>
              <a:spLocks noChangeArrowheads="1"/>
            </p:cNvSpPr>
            <p:nvPr/>
          </p:nvSpPr>
          <p:spPr bwMode="auto">
            <a:xfrm>
              <a:off x="2018" y="2251"/>
              <a:ext cx="816" cy="363"/>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加密函数</a:t>
              </a:r>
            </a:p>
          </p:txBody>
        </p:sp>
        <p:sp>
          <p:nvSpPr>
            <p:cNvPr id="65544" name="Rectangle 8"/>
            <p:cNvSpPr>
              <a:spLocks noChangeArrowheads="1"/>
            </p:cNvSpPr>
            <p:nvPr/>
          </p:nvSpPr>
          <p:spPr bwMode="auto">
            <a:xfrm>
              <a:off x="3379" y="2251"/>
              <a:ext cx="816" cy="363"/>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密文数据</a:t>
              </a:r>
            </a:p>
          </p:txBody>
        </p:sp>
        <p:sp>
          <p:nvSpPr>
            <p:cNvPr id="65545" name="Line 9"/>
            <p:cNvSpPr>
              <a:spLocks noChangeShapeType="1"/>
            </p:cNvSpPr>
            <p:nvPr/>
          </p:nvSpPr>
          <p:spPr bwMode="auto">
            <a:xfrm>
              <a:off x="2381" y="1933"/>
              <a:ext cx="0" cy="31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546" name="Line 10"/>
            <p:cNvSpPr>
              <a:spLocks noChangeShapeType="1"/>
            </p:cNvSpPr>
            <p:nvPr/>
          </p:nvSpPr>
          <p:spPr bwMode="auto">
            <a:xfrm>
              <a:off x="1610" y="2432"/>
              <a:ext cx="40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547" name="Line 11"/>
            <p:cNvSpPr>
              <a:spLocks noChangeShapeType="1"/>
            </p:cNvSpPr>
            <p:nvPr/>
          </p:nvSpPr>
          <p:spPr bwMode="auto">
            <a:xfrm>
              <a:off x="2835" y="2387"/>
              <a:ext cx="5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5DCF765-5CB8-4439-B119-90B52843238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6564"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数据加密举例</a:t>
            </a:r>
            <a:r>
              <a:rPr lang="en-US" altLang="zh-CN">
                <a:latin typeface="Arial" panose="020B0604020202020204" pitchFamily="34" charset="0"/>
                <a:ea typeface="黑体" panose="02010609060101010101" pitchFamily="49" charset="-122"/>
                <a:cs typeface="Arial" panose="020B0604020202020204" pitchFamily="34" charset="0"/>
              </a:rPr>
              <a:t>——</a:t>
            </a:r>
            <a:r>
              <a:rPr lang="zh-CN" altLang="en-US">
                <a:latin typeface="Arial" panose="020B0604020202020204" pitchFamily="34" charset="0"/>
                <a:ea typeface="黑体" panose="02010609060101010101" pitchFamily="49" charset="-122"/>
                <a:cs typeface="Arial" panose="020B0604020202020204" pitchFamily="34" charset="0"/>
              </a:rPr>
              <a:t>例</a:t>
            </a:r>
            <a:r>
              <a:rPr lang="en-US" altLang="zh-CN">
                <a:latin typeface="Arial" panose="020B0604020202020204" pitchFamily="34" charset="0"/>
                <a:ea typeface="黑体" panose="02010609060101010101" pitchFamily="49" charset="-122"/>
                <a:cs typeface="Arial" panose="020B0604020202020204" pitchFamily="34" charset="0"/>
              </a:rPr>
              <a:t>1</a:t>
            </a:r>
            <a:endParaRPr lang="zh-CN" altLang="en-US">
              <a:latin typeface="Arial" panose="020B0604020202020204" pitchFamily="34" charset="0"/>
              <a:ea typeface="黑体" panose="02010609060101010101" pitchFamily="49" charset="-122"/>
              <a:cs typeface="Arial" panose="020B0604020202020204" pitchFamily="34" charset="0"/>
            </a:endParaRPr>
          </a:p>
        </p:txBody>
      </p:sp>
      <p:grpSp>
        <p:nvGrpSpPr>
          <p:cNvPr id="2" name="组合 35"/>
          <p:cNvGrpSpPr/>
          <p:nvPr/>
        </p:nvGrpSpPr>
        <p:grpSpPr bwMode="auto">
          <a:xfrm>
            <a:off x="990600" y="1905000"/>
            <a:ext cx="6934200" cy="3886200"/>
            <a:chOff x="990600" y="1905000"/>
            <a:chExt cx="6934200" cy="3886200"/>
          </a:xfrm>
        </p:grpSpPr>
        <p:sp>
          <p:nvSpPr>
            <p:cNvPr id="66566" name="AutoShape 4"/>
            <p:cNvSpPr>
              <a:spLocks noChangeArrowheads="1"/>
            </p:cNvSpPr>
            <p:nvPr/>
          </p:nvSpPr>
          <p:spPr bwMode="auto">
            <a:xfrm rot="10800000">
              <a:off x="990600" y="1905000"/>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Hello,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（明文）</a:t>
              </a:r>
            </a:p>
          </p:txBody>
        </p:sp>
        <p:sp>
          <p:nvSpPr>
            <p:cNvPr id="66567" name="AutoShape 5"/>
            <p:cNvSpPr>
              <a:spLocks noChangeArrowheads="1"/>
            </p:cNvSpPr>
            <p:nvPr/>
          </p:nvSpPr>
          <p:spPr bwMode="auto">
            <a:xfrm rot="10800000">
              <a:off x="6629400" y="1905000"/>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Hello,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（明文）</a:t>
              </a:r>
            </a:p>
          </p:txBody>
        </p:sp>
        <p:sp>
          <p:nvSpPr>
            <p:cNvPr id="66568" name="AutoShape 6"/>
            <p:cNvSpPr>
              <a:spLocks noChangeArrowheads="1"/>
            </p:cNvSpPr>
            <p:nvPr/>
          </p:nvSpPr>
          <p:spPr bwMode="auto">
            <a:xfrm rot="10800000">
              <a:off x="3810000" y="2209800"/>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（密文）</a:t>
              </a:r>
            </a:p>
          </p:txBody>
        </p:sp>
        <p:sp>
          <p:nvSpPr>
            <p:cNvPr id="23" name="Rectangle 7"/>
            <p:cNvSpPr>
              <a:spLocks noChangeArrowheads="1"/>
            </p:cNvSpPr>
            <p:nvPr/>
          </p:nvSpPr>
          <p:spPr bwMode="auto">
            <a:xfrm>
              <a:off x="2514600" y="3810000"/>
              <a:ext cx="1066800" cy="990600"/>
            </a:xfrm>
            <a:prstGeom prst="rect">
              <a:avLst/>
            </a:prstGeom>
            <a:solidFill>
              <a:schemeClr val="accent1">
                <a:lumMod val="90000"/>
              </a:schemeClr>
            </a:solidFill>
            <a:ln w="9525">
              <a:solidFill>
                <a:schemeClr val="accent2">
                  <a:lumMod val="75000"/>
                </a:schemeClr>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加密</a:t>
              </a:r>
            </a:p>
          </p:txBody>
        </p:sp>
        <p:sp>
          <p:nvSpPr>
            <p:cNvPr id="24" name="Rectangle 8"/>
            <p:cNvSpPr>
              <a:spLocks noChangeArrowheads="1"/>
            </p:cNvSpPr>
            <p:nvPr/>
          </p:nvSpPr>
          <p:spPr bwMode="auto">
            <a:xfrm>
              <a:off x="5410200" y="3810000"/>
              <a:ext cx="1066800" cy="990600"/>
            </a:xfrm>
            <a:prstGeom prst="rect">
              <a:avLst/>
            </a:prstGeom>
            <a:solidFill>
              <a:schemeClr val="accent1">
                <a:lumMod val="90000"/>
              </a:schemeClr>
            </a:solidFill>
            <a:ln w="9525">
              <a:solidFill>
                <a:schemeClr val="accent2">
                  <a:lumMod val="75000"/>
                </a:schemeClr>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解密</a:t>
              </a:r>
            </a:p>
          </p:txBody>
        </p:sp>
        <p:sp>
          <p:nvSpPr>
            <p:cNvPr id="66571" name="AutoShape 9"/>
            <p:cNvSpPr>
              <a:spLocks noChangeArrowheads="1"/>
            </p:cNvSpPr>
            <p:nvPr/>
          </p:nvSpPr>
          <p:spPr bwMode="auto">
            <a:xfrm rot="5400000">
              <a:off x="1428750" y="3600450"/>
              <a:ext cx="1143000" cy="952500"/>
            </a:xfrm>
            <a:custGeom>
              <a:avLst/>
              <a:gdLst>
                <a:gd name="T0" fmla="*/ 2805 w 21600"/>
                <a:gd name="T1" fmla="*/ 0 h 21600"/>
                <a:gd name="T2" fmla="*/ 0 w 21600"/>
                <a:gd name="T3" fmla="*/ 0 h 21600"/>
                <a:gd name="T4" fmla="*/ 0 w 21600"/>
                <a:gd name="T5" fmla="*/ 1940 h 21600"/>
                <a:gd name="T6" fmla="*/ 0 w 21600"/>
                <a:gd name="T7" fmla="*/ 1940 h 21600"/>
                <a:gd name="T8" fmla="*/ 2805 w 21600"/>
                <a:gd name="T9" fmla="*/ 0 h 21600"/>
                <a:gd name="T10" fmla="*/ 2805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133 h 21600"/>
                <a:gd name="T20" fmla="*/ 1677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6966"/>
                  </a:lnTo>
                  <a:lnTo>
                    <a:pt x="14088" y="6966"/>
                  </a:lnTo>
                  <a:lnTo>
                    <a:pt x="14088" y="18147"/>
                  </a:lnTo>
                  <a:lnTo>
                    <a:pt x="0" y="18147"/>
                  </a:lnTo>
                  <a:lnTo>
                    <a:pt x="0" y="21600"/>
                  </a:lnTo>
                  <a:lnTo>
                    <a:pt x="16769" y="21600"/>
                  </a:lnTo>
                  <a:lnTo>
                    <a:pt x="16769" y="6966"/>
                  </a:lnTo>
                  <a:lnTo>
                    <a:pt x="21600" y="6966"/>
                  </a:lnTo>
                  <a:close/>
                </a:path>
              </a:pathLst>
            </a:custGeom>
            <a:solidFill>
              <a:srgbClr val="92D050"/>
            </a:solidFill>
            <a:ln w="9525">
              <a:solidFill>
                <a:srgbClr val="0000CC"/>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72" name="AutoShape 10"/>
            <p:cNvSpPr>
              <a:spLocks noChangeArrowheads="1"/>
            </p:cNvSpPr>
            <p:nvPr/>
          </p:nvSpPr>
          <p:spPr bwMode="auto">
            <a:xfrm>
              <a:off x="6477000" y="3505200"/>
              <a:ext cx="1143000" cy="838200"/>
            </a:xfrm>
            <a:custGeom>
              <a:avLst/>
              <a:gdLst>
                <a:gd name="T0" fmla="*/ 2805 w 21600"/>
                <a:gd name="T1" fmla="*/ 0 h 21600"/>
                <a:gd name="T2" fmla="*/ 0 w 21600"/>
                <a:gd name="T3" fmla="*/ 0 h 21600"/>
                <a:gd name="T4" fmla="*/ 0 w 21600"/>
                <a:gd name="T5" fmla="*/ 0 h 21600"/>
                <a:gd name="T6" fmla="*/ 0 w 21600"/>
                <a:gd name="T7" fmla="*/ 0 h 21600"/>
                <a:gd name="T8" fmla="*/ 2805 w 21600"/>
                <a:gd name="T9" fmla="*/ 0 h 21600"/>
                <a:gd name="T10" fmla="*/ 2805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655 h 21600"/>
                <a:gd name="T20" fmla="*/ 1656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788"/>
                  </a:lnTo>
                  <a:lnTo>
                    <a:pt x="14297" y="7788"/>
                  </a:lnTo>
                  <a:lnTo>
                    <a:pt x="14297" y="18648"/>
                  </a:lnTo>
                  <a:lnTo>
                    <a:pt x="0" y="18648"/>
                  </a:lnTo>
                  <a:lnTo>
                    <a:pt x="0" y="21600"/>
                  </a:lnTo>
                  <a:lnTo>
                    <a:pt x="16560" y="21600"/>
                  </a:lnTo>
                  <a:lnTo>
                    <a:pt x="16560" y="7788"/>
                  </a:lnTo>
                  <a:lnTo>
                    <a:pt x="21600" y="7788"/>
                  </a:lnTo>
                  <a:close/>
                </a:path>
              </a:pathLst>
            </a:custGeom>
            <a:solidFill>
              <a:srgbClr val="92D050"/>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73" name="Rectangle 11"/>
            <p:cNvSpPr>
              <a:spLocks noChangeArrowheads="1"/>
            </p:cNvSpPr>
            <p:nvPr/>
          </p:nvSpPr>
          <p:spPr bwMode="auto">
            <a:xfrm>
              <a:off x="2304144" y="5257800"/>
              <a:ext cx="1447800" cy="533400"/>
            </a:xfrm>
            <a:prstGeom prst="rect">
              <a:avLst/>
            </a:prstGeom>
            <a:solidFill>
              <a:srgbClr val="FF9966"/>
            </a:solidFill>
            <a:ln w="9525">
              <a:solidFill>
                <a:srgbClr val="FF0066"/>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加密密钥</a:t>
              </a:r>
            </a:p>
          </p:txBody>
        </p:sp>
        <p:sp>
          <p:nvSpPr>
            <p:cNvPr id="66574" name="AutoShape 12"/>
            <p:cNvSpPr>
              <a:spLocks noChangeArrowheads="1"/>
            </p:cNvSpPr>
            <p:nvPr/>
          </p:nvSpPr>
          <p:spPr bwMode="auto">
            <a:xfrm>
              <a:off x="2895600" y="4800600"/>
              <a:ext cx="228600" cy="457200"/>
            </a:xfrm>
            <a:prstGeom prst="upArrow">
              <a:avLst>
                <a:gd name="adj1" fmla="val 50000"/>
                <a:gd name="adj2" fmla="val 50000"/>
              </a:avLst>
            </a:prstGeom>
            <a:solidFill>
              <a:srgbClr val="92D050"/>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75" name="Rectangle 13"/>
            <p:cNvSpPr>
              <a:spLocks noChangeArrowheads="1"/>
            </p:cNvSpPr>
            <p:nvPr/>
          </p:nvSpPr>
          <p:spPr bwMode="auto">
            <a:xfrm>
              <a:off x="5243286" y="5257800"/>
              <a:ext cx="1524000" cy="533400"/>
            </a:xfrm>
            <a:prstGeom prst="rect">
              <a:avLst/>
            </a:prstGeom>
            <a:solidFill>
              <a:srgbClr val="FF9966"/>
            </a:solidFill>
            <a:ln w="9525">
              <a:solidFill>
                <a:srgbClr val="FF0066"/>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解密密钥</a:t>
              </a:r>
            </a:p>
          </p:txBody>
        </p:sp>
        <p:sp>
          <p:nvSpPr>
            <p:cNvPr id="66576" name="AutoShape 14"/>
            <p:cNvSpPr>
              <a:spLocks noChangeArrowheads="1"/>
            </p:cNvSpPr>
            <p:nvPr/>
          </p:nvSpPr>
          <p:spPr bwMode="auto">
            <a:xfrm>
              <a:off x="5867400" y="4800600"/>
              <a:ext cx="228600" cy="457200"/>
            </a:xfrm>
            <a:prstGeom prst="upArrow">
              <a:avLst>
                <a:gd name="adj1" fmla="val 50000"/>
                <a:gd name="adj2" fmla="val 50000"/>
              </a:avLst>
            </a:prstGeom>
            <a:solidFill>
              <a:srgbClr val="92D050"/>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77" name="AutoShape 15"/>
            <p:cNvSpPr>
              <a:spLocks noChangeArrowheads="1"/>
            </p:cNvSpPr>
            <p:nvPr/>
          </p:nvSpPr>
          <p:spPr bwMode="auto">
            <a:xfrm>
              <a:off x="3657600" y="3962400"/>
              <a:ext cx="1676400" cy="685800"/>
            </a:xfrm>
            <a:custGeom>
              <a:avLst/>
              <a:gdLst>
                <a:gd name="T0" fmla="*/ 12030 w 21600"/>
                <a:gd name="T1" fmla="*/ 0 h 21600"/>
                <a:gd name="T2" fmla="*/ 0 w 21600"/>
                <a:gd name="T3" fmla="*/ 0 h 21600"/>
                <a:gd name="T4" fmla="*/ 12030 w 21600"/>
                <a:gd name="T5" fmla="*/ 0 h 21600"/>
                <a:gd name="T6" fmla="*/ 18083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CC"/>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传输</a:t>
              </a:r>
            </a:p>
          </p:txBody>
        </p:sp>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BCC0821-7278-4AF9-8900-A3B534C159B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7588"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数据加密举例</a:t>
            </a:r>
            <a:r>
              <a:rPr lang="en-US" altLang="zh-CN">
                <a:latin typeface="Arial" panose="020B0604020202020204" pitchFamily="34" charset="0"/>
                <a:ea typeface="黑体" panose="02010609060101010101" pitchFamily="49" charset="-122"/>
                <a:cs typeface="Arial" panose="020B0604020202020204" pitchFamily="34" charset="0"/>
              </a:rPr>
              <a:t>——</a:t>
            </a:r>
            <a:r>
              <a:rPr lang="zh-CN" altLang="en-US">
                <a:latin typeface="Arial" panose="020B0604020202020204" pitchFamily="34" charset="0"/>
                <a:ea typeface="黑体" panose="02010609060101010101" pitchFamily="49" charset="-122"/>
                <a:cs typeface="Arial" panose="020B0604020202020204" pitchFamily="34" charset="0"/>
              </a:rPr>
              <a:t>例</a:t>
            </a:r>
            <a:r>
              <a:rPr lang="en-US" altLang="zh-CN">
                <a:latin typeface="Arial" panose="020B0604020202020204" pitchFamily="34" charset="0"/>
                <a:ea typeface="黑体" panose="02010609060101010101" pitchFamily="49" charset="-122"/>
                <a:cs typeface="Arial" panose="020B0604020202020204" pitchFamily="34" charset="0"/>
              </a:rPr>
              <a:t>2</a:t>
            </a:r>
            <a:endParaRPr lang="zh-CN" altLang="en-US">
              <a:latin typeface="Arial" panose="020B0604020202020204" pitchFamily="34" charset="0"/>
              <a:ea typeface="黑体" panose="02010609060101010101" pitchFamily="49" charset="-122"/>
              <a:cs typeface="Arial" panose="020B0604020202020204" pitchFamily="34" charset="0"/>
            </a:endParaRPr>
          </a:p>
        </p:txBody>
      </p:sp>
      <p:grpSp>
        <p:nvGrpSpPr>
          <p:cNvPr id="67589" name="Group 2"/>
          <p:cNvGrpSpPr/>
          <p:nvPr/>
        </p:nvGrpSpPr>
        <p:grpSpPr bwMode="auto">
          <a:xfrm>
            <a:off x="1143000" y="2057400"/>
            <a:ext cx="6705600" cy="3657600"/>
            <a:chOff x="912" y="1440"/>
            <a:chExt cx="4224" cy="2304"/>
          </a:xfrm>
        </p:grpSpPr>
        <p:grpSp>
          <p:nvGrpSpPr>
            <p:cNvPr id="67598" name="Group 3"/>
            <p:cNvGrpSpPr/>
            <p:nvPr/>
          </p:nvGrpSpPr>
          <p:grpSpPr bwMode="auto">
            <a:xfrm>
              <a:off x="912" y="1680"/>
              <a:ext cx="4224" cy="2064"/>
              <a:chOff x="912" y="1680"/>
              <a:chExt cx="4224" cy="2064"/>
            </a:xfrm>
          </p:grpSpPr>
          <p:sp>
            <p:nvSpPr>
              <p:cNvPr id="32" name="Rectangle 4"/>
              <p:cNvSpPr>
                <a:spLocks noChangeArrowheads="1"/>
              </p:cNvSpPr>
              <p:nvPr/>
            </p:nvSpPr>
            <p:spPr bwMode="auto">
              <a:xfrm>
                <a:off x="912" y="2064"/>
                <a:ext cx="1488" cy="1248"/>
              </a:xfrm>
              <a:prstGeom prst="rect">
                <a:avLst/>
              </a:prstGeom>
              <a:solidFill>
                <a:srgbClr val="FF99CC"/>
              </a:solidFill>
              <a:ln w="9525">
                <a:solidFill>
                  <a:schemeClr val="tx1">
                    <a:lumMod val="75000"/>
                    <a:lumOff val="25000"/>
                  </a:schemeClr>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67601" name="Group 5"/>
              <p:cNvGrpSpPr/>
              <p:nvPr/>
            </p:nvGrpSpPr>
            <p:grpSpPr bwMode="auto">
              <a:xfrm>
                <a:off x="1728" y="2256"/>
                <a:ext cx="624" cy="912"/>
                <a:chOff x="1728" y="2304"/>
                <a:chExt cx="624" cy="912"/>
              </a:xfrm>
            </p:grpSpPr>
            <p:sp>
              <p:nvSpPr>
                <p:cNvPr id="67615" name="Rectangle 6"/>
                <p:cNvSpPr>
                  <a:spLocks noChangeArrowheads="1"/>
                </p:cNvSpPr>
                <p:nvPr/>
              </p:nvSpPr>
              <p:spPr bwMode="auto">
                <a:xfrm>
                  <a:off x="1728" y="2304"/>
                  <a:ext cx="624" cy="576"/>
                </a:xfrm>
                <a:prstGeom prst="rect">
                  <a:avLst/>
                </a:prstGeom>
                <a:solidFill>
                  <a:schemeClr val="accent1"/>
                </a:solidFill>
                <a:ln w="9525">
                  <a:solidFill>
                    <a:srgbClr val="0000CC"/>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加密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解密</a:t>
                  </a:r>
                </a:p>
              </p:txBody>
            </p:sp>
            <p:sp>
              <p:nvSpPr>
                <p:cNvPr id="48" name="Rectangle 7"/>
                <p:cNvSpPr>
                  <a:spLocks noChangeArrowheads="1"/>
                </p:cNvSpPr>
                <p:nvPr/>
              </p:nvSpPr>
              <p:spPr bwMode="auto">
                <a:xfrm>
                  <a:off x="1824" y="3024"/>
                  <a:ext cx="432" cy="192"/>
                </a:xfrm>
                <a:prstGeom prst="rect">
                  <a:avLst/>
                </a:prstGeom>
                <a:solidFill>
                  <a:schemeClr val="accent1">
                    <a:lumMod val="90000"/>
                  </a:schemeClr>
                </a:solidFill>
                <a:ln w="9525">
                  <a:solidFill>
                    <a:srgbClr val="0000CC"/>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密钥</a:t>
                  </a:r>
                </a:p>
              </p:txBody>
            </p:sp>
            <p:sp>
              <p:nvSpPr>
                <p:cNvPr id="67617" name="AutoShape 8"/>
                <p:cNvSpPr>
                  <a:spLocks noChangeArrowheads="1"/>
                </p:cNvSpPr>
                <p:nvPr/>
              </p:nvSpPr>
              <p:spPr bwMode="auto">
                <a:xfrm>
                  <a:off x="1968" y="2880"/>
                  <a:ext cx="144" cy="144"/>
                </a:xfrm>
                <a:prstGeom prst="upArrow">
                  <a:avLst>
                    <a:gd name="adj1" fmla="val 50000"/>
                    <a:gd name="adj2" fmla="val 25000"/>
                  </a:avLst>
                </a:prstGeom>
                <a:solidFill>
                  <a:srgbClr val="FFFF00"/>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34" name="Rectangle 9"/>
              <p:cNvSpPr>
                <a:spLocks noChangeArrowheads="1"/>
              </p:cNvSpPr>
              <p:nvPr/>
            </p:nvSpPr>
            <p:spPr bwMode="auto">
              <a:xfrm>
                <a:off x="3648" y="2064"/>
                <a:ext cx="1488" cy="1248"/>
              </a:xfrm>
              <a:prstGeom prst="rect">
                <a:avLst/>
              </a:prstGeom>
              <a:solidFill>
                <a:srgbClr val="FF99CC"/>
              </a:solidFill>
              <a:ln w="9525">
                <a:solidFill>
                  <a:schemeClr val="tx1">
                    <a:lumMod val="75000"/>
                    <a:lumOff val="25000"/>
                  </a:schemeClr>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603" name="Text Box 10"/>
              <p:cNvSpPr txBox="1">
                <a:spLocks noChangeArrowheads="1"/>
              </p:cNvSpPr>
              <p:nvPr/>
            </p:nvSpPr>
            <p:spPr bwMode="auto">
              <a:xfrm>
                <a:off x="1680" y="1776"/>
                <a:ext cx="7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ATM</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端</a:t>
                </a:r>
              </a:p>
            </p:txBody>
          </p:sp>
          <p:grpSp>
            <p:nvGrpSpPr>
              <p:cNvPr id="67604" name="Group 11"/>
              <p:cNvGrpSpPr/>
              <p:nvPr/>
            </p:nvGrpSpPr>
            <p:grpSpPr bwMode="auto">
              <a:xfrm>
                <a:off x="3696" y="2256"/>
                <a:ext cx="624" cy="912"/>
                <a:chOff x="1728" y="2304"/>
                <a:chExt cx="624" cy="912"/>
              </a:xfrm>
            </p:grpSpPr>
            <p:sp>
              <p:nvSpPr>
                <p:cNvPr id="67612" name="Rectangle 12"/>
                <p:cNvSpPr>
                  <a:spLocks noChangeArrowheads="1"/>
                </p:cNvSpPr>
                <p:nvPr/>
              </p:nvSpPr>
              <p:spPr bwMode="auto">
                <a:xfrm>
                  <a:off x="1728" y="2304"/>
                  <a:ext cx="624" cy="576"/>
                </a:xfrm>
                <a:prstGeom prst="rect">
                  <a:avLst/>
                </a:prstGeom>
                <a:solidFill>
                  <a:schemeClr val="accent1"/>
                </a:solidFill>
                <a:ln w="9525">
                  <a:solidFill>
                    <a:srgbClr val="0000CC"/>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加密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解密</a:t>
                  </a:r>
                </a:p>
              </p:txBody>
            </p:sp>
            <p:sp>
              <p:nvSpPr>
                <p:cNvPr id="67613" name="Rectangle 13"/>
                <p:cNvSpPr>
                  <a:spLocks noChangeArrowheads="1"/>
                </p:cNvSpPr>
                <p:nvPr/>
              </p:nvSpPr>
              <p:spPr bwMode="auto">
                <a:xfrm>
                  <a:off x="1824" y="3024"/>
                  <a:ext cx="432" cy="192"/>
                </a:xfrm>
                <a:prstGeom prst="rect">
                  <a:avLst/>
                </a:prstGeom>
                <a:solidFill>
                  <a:schemeClr val="accent1"/>
                </a:solidFill>
                <a:ln w="9525">
                  <a:solidFill>
                    <a:srgbClr val="0000CC"/>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srgbClr val="0000CC"/>
                      </a:solidFill>
                      <a:effectLst/>
                      <a:uLnTx/>
                      <a:uFillTx/>
                      <a:latin typeface="Times New Roman" panose="02020603050405020304" pitchFamily="18" charset="0"/>
                      <a:ea typeface="宋体" panose="02010600030101010101" pitchFamily="2" charset="-122"/>
                      <a:cs typeface="+mn-cs"/>
                    </a:rPr>
                    <a:t>密钥</a:t>
                  </a:r>
                </a:p>
              </p:txBody>
            </p:sp>
            <p:sp>
              <p:nvSpPr>
                <p:cNvPr id="67614" name="AutoShape 14"/>
                <p:cNvSpPr>
                  <a:spLocks noChangeArrowheads="1"/>
                </p:cNvSpPr>
                <p:nvPr/>
              </p:nvSpPr>
              <p:spPr bwMode="auto">
                <a:xfrm>
                  <a:off x="1968" y="2880"/>
                  <a:ext cx="144" cy="144"/>
                </a:xfrm>
                <a:prstGeom prst="upArrow">
                  <a:avLst>
                    <a:gd name="adj1" fmla="val 50000"/>
                    <a:gd name="adj2" fmla="val 25000"/>
                  </a:avLst>
                </a:prstGeom>
                <a:solidFill>
                  <a:srgbClr val="FFFF66"/>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67605" name="Text Box 15"/>
              <p:cNvSpPr txBox="1">
                <a:spLocks noChangeArrowheads="1"/>
              </p:cNvSpPr>
              <p:nvPr/>
            </p:nvSpPr>
            <p:spPr bwMode="auto">
              <a:xfrm>
                <a:off x="3648" y="1776"/>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服务器端</a:t>
                </a:r>
              </a:p>
            </p:txBody>
          </p:sp>
          <p:sp>
            <p:nvSpPr>
              <p:cNvPr id="67606" name="Line 16"/>
              <p:cNvSpPr>
                <a:spLocks noChangeShapeType="1"/>
              </p:cNvSpPr>
              <p:nvPr/>
            </p:nvSpPr>
            <p:spPr bwMode="auto">
              <a:xfrm>
                <a:off x="2448" y="1680"/>
                <a:ext cx="0" cy="2064"/>
              </a:xfrm>
              <a:prstGeom prst="line">
                <a:avLst/>
              </a:prstGeom>
              <a:noFill/>
              <a:ln w="38100" cmpd="dbl">
                <a:solidFill>
                  <a:srgbClr val="CC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607" name="Line 17"/>
              <p:cNvSpPr>
                <a:spLocks noChangeShapeType="1"/>
              </p:cNvSpPr>
              <p:nvPr/>
            </p:nvSpPr>
            <p:spPr bwMode="auto">
              <a:xfrm>
                <a:off x="3600" y="1680"/>
                <a:ext cx="0" cy="2064"/>
              </a:xfrm>
              <a:prstGeom prst="line">
                <a:avLst/>
              </a:prstGeom>
              <a:noFill/>
              <a:ln w="38100" cmpd="dbl">
                <a:solidFill>
                  <a:srgbClr val="CC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608" name="Text Box 18"/>
              <p:cNvSpPr txBox="1">
                <a:spLocks noChangeArrowheads="1"/>
              </p:cNvSpPr>
              <p:nvPr/>
            </p:nvSpPr>
            <p:spPr bwMode="auto">
              <a:xfrm>
                <a:off x="3696" y="3408"/>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安全区</a:t>
                </a:r>
              </a:p>
            </p:txBody>
          </p:sp>
          <p:sp>
            <p:nvSpPr>
              <p:cNvPr id="67609" name="Text Box 19"/>
              <p:cNvSpPr txBox="1">
                <a:spLocks noChangeArrowheads="1"/>
              </p:cNvSpPr>
              <p:nvPr/>
            </p:nvSpPr>
            <p:spPr bwMode="auto">
              <a:xfrm>
                <a:off x="1632" y="340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安全区</a:t>
                </a:r>
              </a:p>
            </p:txBody>
          </p:sp>
          <p:sp>
            <p:nvSpPr>
              <p:cNvPr id="67610" name="Text Box 20"/>
              <p:cNvSpPr txBox="1">
                <a:spLocks noChangeArrowheads="1"/>
              </p:cNvSpPr>
              <p:nvPr/>
            </p:nvSpPr>
            <p:spPr bwMode="auto">
              <a:xfrm>
                <a:off x="2496" y="340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非安全区</a:t>
                </a:r>
              </a:p>
            </p:txBody>
          </p:sp>
          <p:sp>
            <p:nvSpPr>
              <p:cNvPr id="67611" name="Line 21"/>
              <p:cNvSpPr>
                <a:spLocks noChangeShapeType="1"/>
              </p:cNvSpPr>
              <p:nvPr/>
            </p:nvSpPr>
            <p:spPr bwMode="auto">
              <a:xfrm>
                <a:off x="2400" y="2592"/>
                <a:ext cx="12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67599" name="AutoShape 22"/>
            <p:cNvSpPr/>
            <p:nvPr/>
          </p:nvSpPr>
          <p:spPr bwMode="auto">
            <a:xfrm>
              <a:off x="2928" y="1440"/>
              <a:ext cx="586" cy="323"/>
            </a:xfrm>
            <a:prstGeom prst="borderCallout1">
              <a:avLst>
                <a:gd name="adj1" fmla="val 22292"/>
                <a:gd name="adj2" fmla="val -8190"/>
                <a:gd name="adj3" fmla="val 350773"/>
                <a:gd name="adj4" fmla="val -68602"/>
              </a:avLst>
            </a:prstGeom>
            <a:solidFill>
              <a:srgbClr val="00B050"/>
            </a:solidFill>
            <a:ln w="9525">
              <a:solidFill>
                <a:schemeClr val="tx1"/>
              </a:solidFill>
              <a:miter lim="800000"/>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窃听</a:t>
              </a:r>
            </a:p>
          </p:txBody>
        </p:sp>
      </p:grpSp>
      <p:grpSp>
        <p:nvGrpSpPr>
          <p:cNvPr id="6" name="Group 24"/>
          <p:cNvGrpSpPr/>
          <p:nvPr/>
        </p:nvGrpSpPr>
        <p:grpSpPr bwMode="auto">
          <a:xfrm>
            <a:off x="914400" y="1600200"/>
            <a:ext cx="4419600" cy="2286000"/>
            <a:chOff x="768" y="1152"/>
            <a:chExt cx="2784" cy="1440"/>
          </a:xfrm>
        </p:grpSpPr>
        <p:sp>
          <p:nvSpPr>
            <p:cNvPr id="67595" name="AutoShape 25"/>
            <p:cNvSpPr>
              <a:spLocks noChangeArrowheads="1"/>
            </p:cNvSpPr>
            <p:nvPr/>
          </p:nvSpPr>
          <p:spPr bwMode="auto">
            <a:xfrm rot="10800000">
              <a:off x="768" y="1152"/>
              <a:ext cx="720" cy="1008"/>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帐号</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密码</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交易数据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67596" name="AutoShape 26"/>
            <p:cNvSpPr>
              <a:spLocks noChangeArrowheads="1"/>
            </p:cNvSpPr>
            <p:nvPr/>
          </p:nvSpPr>
          <p:spPr bwMode="auto">
            <a:xfrm>
              <a:off x="2496" y="2160"/>
              <a:ext cx="1056"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9FF66"/>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加密传输</a:t>
              </a:r>
            </a:p>
          </p:txBody>
        </p:sp>
        <p:sp>
          <p:nvSpPr>
            <p:cNvPr id="67597" name="AutoShape 27"/>
            <p:cNvSpPr>
              <a:spLocks noChangeArrowheads="1"/>
            </p:cNvSpPr>
            <p:nvPr/>
          </p:nvSpPr>
          <p:spPr bwMode="auto">
            <a:xfrm rot="5400000">
              <a:off x="1296" y="2088"/>
              <a:ext cx="264" cy="5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49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 name="Group 28"/>
          <p:cNvGrpSpPr/>
          <p:nvPr/>
        </p:nvGrpSpPr>
        <p:grpSpPr bwMode="auto">
          <a:xfrm>
            <a:off x="3657600" y="3810000"/>
            <a:ext cx="4343400" cy="2209800"/>
            <a:chOff x="2496" y="2544"/>
            <a:chExt cx="2736" cy="1392"/>
          </a:xfrm>
        </p:grpSpPr>
        <p:sp>
          <p:nvSpPr>
            <p:cNvPr id="67592" name="AutoShape 29"/>
            <p:cNvSpPr>
              <a:spLocks noChangeArrowheads="1"/>
            </p:cNvSpPr>
            <p:nvPr/>
          </p:nvSpPr>
          <p:spPr bwMode="auto">
            <a:xfrm rot="10800000">
              <a:off x="4512" y="2928"/>
              <a:ext cx="720" cy="1008"/>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帐号</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交易数据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审核批复</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67593" name="AutoShape 30"/>
            <p:cNvSpPr>
              <a:spLocks noChangeArrowheads="1"/>
            </p:cNvSpPr>
            <p:nvPr/>
          </p:nvSpPr>
          <p:spPr bwMode="auto">
            <a:xfrm rot="10800000">
              <a:off x="2496" y="2544"/>
              <a:ext cx="1056"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9FF66"/>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594" name="AutoShape 31"/>
            <p:cNvSpPr>
              <a:spLocks noChangeArrowheads="1"/>
            </p:cNvSpPr>
            <p:nvPr/>
          </p:nvSpPr>
          <p:spPr bwMode="auto">
            <a:xfrm rot="-5400000">
              <a:off x="4488" y="2472"/>
              <a:ext cx="264" cy="5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49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F54B1B8-528B-4AD2-89F8-B2961AA11DF0}"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8612"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加密系统的可靠性评价</a:t>
            </a:r>
          </a:p>
        </p:txBody>
      </p:sp>
      <p:sp>
        <p:nvSpPr>
          <p:cNvPr id="7" name="Rectangle 3"/>
          <p:cNvSpPr txBox="1">
            <a:spLocks noChangeArrowheads="1"/>
          </p:cNvSpPr>
          <p:nvPr/>
        </p:nvSpPr>
        <p:spPr bwMode="auto">
          <a:xfrm>
            <a:off x="533400" y="1981200"/>
            <a:ext cx="8153400" cy="2514600"/>
          </a:xfrm>
          <a:prstGeom prst="rect">
            <a:avLst/>
          </a:prstGeom>
          <a:solidFill>
            <a:srgbClr val="99FF66"/>
          </a:solid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从理论上讲，任何一个加密系统都可以被破解。</a:t>
            </a:r>
            <a:endPar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只有满足以下两个条件，加密系统才被认为是安全的：</a:t>
            </a:r>
            <a:endPar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破解系统的</a:t>
            </a:r>
            <a:r>
              <a:rPr kumimoji="0" lang="zh-CN" altLang="en-US" sz="24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代价</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高于破解后</a:t>
            </a:r>
            <a:r>
              <a:rPr kumimoji="0" lang="zh-CN" altLang="en-US" sz="24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获得的回报</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ü"/>
              <a:tabLst/>
              <a:defRPr/>
            </a:pP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破解系统的</a:t>
            </a:r>
            <a:r>
              <a:rPr kumimoji="0" lang="zh-CN" altLang="en-US" sz="24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时间周期</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长于密码系统的</a:t>
            </a:r>
            <a:r>
              <a:rPr kumimoji="0" lang="zh-CN" altLang="en-US" sz="24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有效期</a:t>
            </a:r>
            <a:r>
              <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a:p>
            <a:pPr marL="800100" marR="0" lvl="1" indent="-342900" algn="l" defTabSz="914400" rtl="0" eaLnBrk="0" fontAlgn="auto" latinLnBrk="0" hangingPunct="0">
              <a:lnSpc>
                <a:spcPct val="100000"/>
              </a:lnSpc>
              <a:spcBef>
                <a:spcPct val="20000"/>
              </a:spcBef>
              <a:spcAft>
                <a:spcPts val="0"/>
              </a:spcAft>
              <a:buClr>
                <a:srgbClr val="C00000"/>
              </a:buClr>
              <a:buSzPct val="90000"/>
              <a:buFontTx/>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randomBar dir="vert"/>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4CB799E-4904-4B6D-B189-EE8DB0AEB00D}"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9636"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数字签名技术</a:t>
            </a:r>
          </a:p>
        </p:txBody>
      </p:sp>
      <p:sp>
        <p:nvSpPr>
          <p:cNvPr id="7" name="Rectangle 3"/>
          <p:cNvSpPr txBox="1">
            <a:spLocks noChangeArrowheads="1"/>
          </p:cNvSpPr>
          <p:nvPr/>
        </p:nvSpPr>
        <p:spPr bwMode="auto">
          <a:xfrm>
            <a:off x="457200" y="1600200"/>
            <a:ext cx="8229600" cy="46482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所谓</a:t>
            </a:r>
            <a:r>
              <a:rPr kumimoji="0" lang="zh-CN" altLang="en-US" sz="2800" b="1" i="0" u="none" strike="noStrike" kern="1200" cap="none" spc="0" normalizeH="0" baseline="0" noProof="0" dirty="0">
                <a:ln>
                  <a:noFill/>
                </a:ln>
                <a:solidFill>
                  <a:srgbClr val="CC0000"/>
                </a:solidFill>
                <a:effectLst/>
                <a:uLnTx/>
                <a:uFillTx/>
                <a:latin typeface="Calibri"/>
                <a:ea typeface="宋体" panose="02010600030101010101" pitchFamily="2" charset="-122"/>
                <a:cs typeface="+mn-cs"/>
              </a:rPr>
              <a:t>数字签名</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，就是附加在数据单元上的一些数据，通过这些数据，接收者可以确认数据单元的</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来源和完整性</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，以</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防止数据被人为改动</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或</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抵赖行为</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的发生。</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它是对</a:t>
            </a:r>
            <a:r>
              <a:rPr kumimoji="0" lang="zh-CN" altLang="en-US" sz="30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电子形式的消息</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进行签名的一种方法，故称为数字签名。</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数字签名主要基于</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公钥加密</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体制。实际上，它是一个</a:t>
            </a:r>
            <a:r>
              <a:rPr kumimoji="0" lang="zh-CN" altLang="en-US" sz="30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用私钥加密的信息摘要</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，附在消息后面，以确认发送者的身份和该消息的完整性。</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blinds dir="ver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BB97334-A2D6-449E-A023-A4C282B96F6F}"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0660"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数字签名技术</a:t>
            </a:r>
          </a:p>
        </p:txBody>
      </p:sp>
      <p:sp>
        <p:nvSpPr>
          <p:cNvPr id="7" name="Rectangle 3"/>
          <p:cNvSpPr txBox="1">
            <a:spLocks noChangeArrowheads="1"/>
          </p:cNvSpPr>
          <p:nvPr/>
        </p:nvSpPr>
        <p:spPr bwMode="auto">
          <a:xfrm>
            <a:off x="457200" y="1600200"/>
            <a:ext cx="8229600" cy="4648200"/>
          </a:xfrm>
          <a:prstGeom prst="rect">
            <a:avLst/>
          </a:prstGeom>
          <a:no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数字签名是数据加密的应用之一。它采用</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非对称加密</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的方法。</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每个用户自己设定一个特定的仅有本人知道的私有密钥（</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私钥</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），用它</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进行加密和签名</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；设置一个公共密钥（</a:t>
            </a:r>
            <a:r>
              <a:rPr kumimoji="0" lang="zh-CN" altLang="en-US" sz="30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公钥</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）由一组用户所共享，</a:t>
            </a:r>
            <a:r>
              <a:rPr kumimoji="0" lang="zh-CN" altLang="en-US" sz="3000" b="1" i="0" u="sng" strike="noStrike" kern="0" cap="none" spc="0" normalizeH="0" baseline="0" noProof="0" dirty="0">
                <a:ln>
                  <a:noFill/>
                </a:ln>
                <a:solidFill>
                  <a:srgbClr val="009900"/>
                </a:solidFill>
                <a:effectLst/>
                <a:uLnTx/>
                <a:uFillTx/>
                <a:latin typeface="华文楷体" panose="02010600040101010101" pitchFamily="2" charset="-122"/>
                <a:ea typeface="华文楷体" panose="02010600040101010101" pitchFamily="2" charset="-122"/>
                <a:cs typeface="Arial" panose="020B0604020202020204" pitchFamily="34" charset="0"/>
              </a:rPr>
              <a:t>用于解密和验证签名</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当发送一份保密文件时，发送方使用自己的私钥对数据加密，而接收方则使用公钥解密，这样消息就可以安全无误的到达目的地。</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cSld>
  <p:clrMapOvr>
    <a:masterClrMapping/>
  </p:clrMapOvr>
  <p:transition>
    <p:comb dir="ver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2A783A2-BE17-4D34-B175-1BA1258B222F}"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1684"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数字签名过程演示</a:t>
            </a:r>
          </a:p>
        </p:txBody>
      </p:sp>
      <p:grpSp>
        <p:nvGrpSpPr>
          <p:cNvPr id="2" name="组合 34"/>
          <p:cNvGrpSpPr/>
          <p:nvPr/>
        </p:nvGrpSpPr>
        <p:grpSpPr bwMode="auto">
          <a:xfrm>
            <a:off x="1081088" y="1371600"/>
            <a:ext cx="1395412" cy="2636838"/>
            <a:chOff x="1081314" y="1371600"/>
            <a:chExt cx="1395186" cy="2636838"/>
          </a:xfrm>
        </p:grpSpPr>
        <p:sp>
          <p:nvSpPr>
            <p:cNvPr id="71712" name="AutoShape 6"/>
            <p:cNvSpPr>
              <a:spLocks noChangeArrowheads="1"/>
            </p:cNvSpPr>
            <p:nvPr/>
          </p:nvSpPr>
          <p:spPr bwMode="auto">
            <a:xfrm rot="10800000">
              <a:off x="1081314" y="1371600"/>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Hello,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（明文）</a:t>
              </a:r>
            </a:p>
          </p:txBody>
        </p:sp>
        <p:sp>
          <p:nvSpPr>
            <p:cNvPr id="71713" name="AutoShape 11"/>
            <p:cNvSpPr>
              <a:spLocks noChangeArrowheads="1"/>
            </p:cNvSpPr>
            <p:nvPr/>
          </p:nvSpPr>
          <p:spPr bwMode="auto">
            <a:xfrm rot="5400000">
              <a:off x="1558131" y="3090069"/>
              <a:ext cx="1036638" cy="800100"/>
            </a:xfrm>
            <a:custGeom>
              <a:avLst/>
              <a:gdLst>
                <a:gd name="T0" fmla="*/ 2304 w 21600"/>
                <a:gd name="T1" fmla="*/ 0 h 21600"/>
                <a:gd name="T2" fmla="*/ 0 w 21600"/>
                <a:gd name="T3" fmla="*/ 0 h 21600"/>
                <a:gd name="T4" fmla="*/ 0 w 21600"/>
                <a:gd name="T5" fmla="*/ 1371 h 21600"/>
                <a:gd name="T6" fmla="*/ 0 w 21600"/>
                <a:gd name="T7" fmla="*/ 1371 h 21600"/>
                <a:gd name="T8" fmla="*/ 2304 w 21600"/>
                <a:gd name="T9" fmla="*/ 0 h 21600"/>
                <a:gd name="T10" fmla="*/ 2304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133 h 21600"/>
                <a:gd name="T20" fmla="*/ 1677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6966"/>
                  </a:lnTo>
                  <a:lnTo>
                    <a:pt x="14088" y="6966"/>
                  </a:lnTo>
                  <a:lnTo>
                    <a:pt x="14088" y="18147"/>
                  </a:lnTo>
                  <a:lnTo>
                    <a:pt x="0" y="18147"/>
                  </a:lnTo>
                  <a:lnTo>
                    <a:pt x="0" y="21600"/>
                  </a:lnTo>
                  <a:lnTo>
                    <a:pt x="16769" y="21600"/>
                  </a:lnTo>
                  <a:lnTo>
                    <a:pt x="16769" y="6966"/>
                  </a:lnTo>
                  <a:lnTo>
                    <a:pt x="21600" y="6966"/>
                  </a:lnTo>
                  <a:close/>
                </a:path>
              </a:pathLst>
            </a:custGeom>
            <a:solidFill>
              <a:srgbClr val="FFFFCC"/>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 name="组合 38"/>
          <p:cNvGrpSpPr/>
          <p:nvPr/>
        </p:nvGrpSpPr>
        <p:grpSpPr bwMode="auto">
          <a:xfrm>
            <a:off x="6477000" y="1295400"/>
            <a:ext cx="1371600" cy="2408238"/>
            <a:chOff x="6477000" y="1295400"/>
            <a:chExt cx="1371600" cy="2408238"/>
          </a:xfrm>
        </p:grpSpPr>
        <p:sp>
          <p:nvSpPr>
            <p:cNvPr id="71710" name="AutoShape 7"/>
            <p:cNvSpPr>
              <a:spLocks noChangeArrowheads="1"/>
            </p:cNvSpPr>
            <p:nvPr/>
          </p:nvSpPr>
          <p:spPr bwMode="auto">
            <a:xfrm rot="10800000">
              <a:off x="6553200" y="1295400"/>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Hello,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（明文）</a:t>
              </a:r>
            </a:p>
          </p:txBody>
        </p:sp>
        <p:sp>
          <p:nvSpPr>
            <p:cNvPr id="71711" name="AutoShape 12"/>
            <p:cNvSpPr>
              <a:spLocks noChangeArrowheads="1"/>
            </p:cNvSpPr>
            <p:nvPr/>
          </p:nvSpPr>
          <p:spPr bwMode="auto">
            <a:xfrm>
              <a:off x="6477000" y="2865438"/>
              <a:ext cx="990600" cy="838200"/>
            </a:xfrm>
            <a:custGeom>
              <a:avLst/>
              <a:gdLst>
                <a:gd name="T0" fmla="*/ 2110 w 21600"/>
                <a:gd name="T1" fmla="*/ 0 h 21600"/>
                <a:gd name="T2" fmla="*/ 0 w 21600"/>
                <a:gd name="T3" fmla="*/ 0 h 21600"/>
                <a:gd name="T4" fmla="*/ 0 w 21600"/>
                <a:gd name="T5" fmla="*/ 0 h 21600"/>
                <a:gd name="T6" fmla="*/ 0 w 21600"/>
                <a:gd name="T7" fmla="*/ 0 h 21600"/>
                <a:gd name="T8" fmla="*/ 2110 w 21600"/>
                <a:gd name="T9" fmla="*/ 0 h 21600"/>
                <a:gd name="T10" fmla="*/ 211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655 h 21600"/>
                <a:gd name="T20" fmla="*/ 1656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788"/>
                  </a:lnTo>
                  <a:lnTo>
                    <a:pt x="14297" y="7788"/>
                  </a:lnTo>
                  <a:lnTo>
                    <a:pt x="14297" y="18648"/>
                  </a:lnTo>
                  <a:lnTo>
                    <a:pt x="0" y="18648"/>
                  </a:lnTo>
                  <a:lnTo>
                    <a:pt x="0" y="21600"/>
                  </a:lnTo>
                  <a:lnTo>
                    <a:pt x="16560" y="21600"/>
                  </a:lnTo>
                  <a:lnTo>
                    <a:pt x="16560" y="7788"/>
                  </a:lnTo>
                  <a:lnTo>
                    <a:pt x="21600" y="7788"/>
                  </a:lnTo>
                  <a:close/>
                </a:path>
              </a:pathLst>
            </a:custGeom>
            <a:solidFill>
              <a:srgbClr val="FFFFCC"/>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 name="组合 36"/>
          <p:cNvGrpSpPr/>
          <p:nvPr/>
        </p:nvGrpSpPr>
        <p:grpSpPr bwMode="auto">
          <a:xfrm>
            <a:off x="3657600" y="1646238"/>
            <a:ext cx="1676400" cy="2362200"/>
            <a:chOff x="3657600" y="1646238"/>
            <a:chExt cx="1676400" cy="2362200"/>
          </a:xfrm>
        </p:grpSpPr>
        <p:sp>
          <p:nvSpPr>
            <p:cNvPr id="71708" name="AutoShape 8"/>
            <p:cNvSpPr>
              <a:spLocks noChangeArrowheads="1"/>
            </p:cNvSpPr>
            <p:nvPr/>
          </p:nvSpPr>
          <p:spPr bwMode="auto">
            <a:xfrm rot="10800000">
              <a:off x="3810000" y="1646238"/>
              <a:ext cx="1295400" cy="1600200"/>
            </a:xfrm>
            <a:prstGeom prst="foldedCorner">
              <a:avLst>
                <a:gd name="adj" fmla="val 25310"/>
              </a:avLst>
            </a:prstGeom>
            <a:solidFill>
              <a:srgbClr val="FFFF66"/>
            </a:solidFill>
            <a:ln w="9525">
              <a:solidFill>
                <a:schemeClr val="tx1"/>
              </a:solidFill>
              <a:round/>
            </a:ln>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（密文）</a:t>
              </a:r>
            </a:p>
          </p:txBody>
        </p:sp>
        <p:sp>
          <p:nvSpPr>
            <p:cNvPr id="71709" name="AutoShape 13"/>
            <p:cNvSpPr>
              <a:spLocks noChangeArrowheads="1"/>
            </p:cNvSpPr>
            <p:nvPr/>
          </p:nvSpPr>
          <p:spPr bwMode="auto">
            <a:xfrm>
              <a:off x="3657600" y="3322638"/>
              <a:ext cx="1676400" cy="685800"/>
            </a:xfrm>
            <a:custGeom>
              <a:avLst/>
              <a:gdLst>
                <a:gd name="T0" fmla="*/ 12030 w 21600"/>
                <a:gd name="T1" fmla="*/ 0 h 21600"/>
                <a:gd name="T2" fmla="*/ 0 w 21600"/>
                <a:gd name="T3" fmla="*/ 0 h 21600"/>
                <a:gd name="T4" fmla="*/ 12030 w 21600"/>
                <a:gd name="T5" fmla="*/ 0 h 21600"/>
                <a:gd name="T6" fmla="*/ 18083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9CC"/>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传输</a:t>
              </a:r>
            </a:p>
          </p:txBody>
        </p:sp>
      </p:grpSp>
      <p:grpSp>
        <p:nvGrpSpPr>
          <p:cNvPr id="7" name="组合 35"/>
          <p:cNvGrpSpPr/>
          <p:nvPr/>
        </p:nvGrpSpPr>
        <p:grpSpPr bwMode="auto">
          <a:xfrm>
            <a:off x="2409825" y="3170238"/>
            <a:ext cx="1371600" cy="1905000"/>
            <a:chOff x="2409372" y="3170238"/>
            <a:chExt cx="1371600" cy="1905000"/>
          </a:xfrm>
        </p:grpSpPr>
        <p:sp>
          <p:nvSpPr>
            <p:cNvPr id="12" name="Rectangle 9"/>
            <p:cNvSpPr>
              <a:spLocks noChangeArrowheads="1"/>
            </p:cNvSpPr>
            <p:nvPr/>
          </p:nvSpPr>
          <p:spPr bwMode="auto">
            <a:xfrm>
              <a:off x="2514147" y="3170238"/>
              <a:ext cx="1066800" cy="990600"/>
            </a:xfrm>
            <a:prstGeom prst="rect">
              <a:avLst/>
            </a:prstGeom>
            <a:solidFill>
              <a:schemeClr val="accent1">
                <a:lumMod val="75000"/>
              </a:schemeClr>
            </a:solidFill>
            <a:ln w="9525">
              <a:solidFill>
                <a:schemeClr val="tx1">
                  <a:lumMod val="85000"/>
                  <a:lumOff val="15000"/>
                </a:schemeClr>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加密</a:t>
              </a:r>
            </a:p>
          </p:txBody>
        </p:sp>
        <p:grpSp>
          <p:nvGrpSpPr>
            <p:cNvPr id="71705" name="组合 30"/>
            <p:cNvGrpSpPr/>
            <p:nvPr/>
          </p:nvGrpSpPr>
          <p:grpSpPr bwMode="auto">
            <a:xfrm>
              <a:off x="2409372" y="4160838"/>
              <a:ext cx="1371600" cy="914400"/>
              <a:chOff x="2256972" y="4160838"/>
              <a:chExt cx="1371600" cy="914400"/>
            </a:xfrm>
          </p:grpSpPr>
          <p:sp>
            <p:nvSpPr>
              <p:cNvPr id="20" name="Rectangle 15"/>
              <p:cNvSpPr>
                <a:spLocks noChangeArrowheads="1"/>
              </p:cNvSpPr>
              <p:nvPr/>
            </p:nvSpPr>
            <p:spPr bwMode="auto">
              <a:xfrm>
                <a:off x="2256972" y="4618038"/>
                <a:ext cx="1371600" cy="457200"/>
              </a:xfrm>
              <a:prstGeom prst="rect">
                <a:avLst/>
              </a:prstGeom>
              <a:solidFill>
                <a:srgbClr val="FF9966"/>
              </a:solidFill>
              <a:ln w="9525">
                <a:solidFill>
                  <a:schemeClr val="tx1">
                    <a:lumMod val="85000"/>
                    <a:lumOff val="15000"/>
                  </a:schemeClr>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私人密钥</a:t>
                </a:r>
              </a:p>
            </p:txBody>
          </p:sp>
          <p:sp>
            <p:nvSpPr>
              <p:cNvPr id="71707" name="AutoShape 16"/>
              <p:cNvSpPr>
                <a:spLocks noChangeArrowheads="1"/>
              </p:cNvSpPr>
              <p:nvPr/>
            </p:nvSpPr>
            <p:spPr bwMode="auto">
              <a:xfrm>
                <a:off x="2819400" y="4160838"/>
                <a:ext cx="228600" cy="457200"/>
              </a:xfrm>
              <a:prstGeom prst="upArrow">
                <a:avLst>
                  <a:gd name="adj1" fmla="val 50000"/>
                  <a:gd name="adj2" fmla="val 50000"/>
                </a:avLst>
              </a:prstGeom>
              <a:solidFill>
                <a:srgbClr val="00B050"/>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9" name="组合 37"/>
          <p:cNvGrpSpPr/>
          <p:nvPr/>
        </p:nvGrpSpPr>
        <p:grpSpPr bwMode="auto">
          <a:xfrm>
            <a:off x="5308600" y="3170238"/>
            <a:ext cx="1371600" cy="1905000"/>
            <a:chOff x="5308596" y="3170238"/>
            <a:chExt cx="1371600" cy="1905000"/>
          </a:xfrm>
        </p:grpSpPr>
        <p:sp>
          <p:nvSpPr>
            <p:cNvPr id="13" name="Rectangle 10"/>
            <p:cNvSpPr>
              <a:spLocks noChangeArrowheads="1"/>
            </p:cNvSpPr>
            <p:nvPr/>
          </p:nvSpPr>
          <p:spPr bwMode="auto">
            <a:xfrm>
              <a:off x="5410196" y="3170238"/>
              <a:ext cx="1066800" cy="990600"/>
            </a:xfrm>
            <a:prstGeom prst="rect">
              <a:avLst/>
            </a:prstGeom>
            <a:solidFill>
              <a:schemeClr val="accent1">
                <a:lumMod val="75000"/>
              </a:schemeClr>
            </a:solidFill>
            <a:ln w="9525">
              <a:solidFill>
                <a:schemeClr val="tx1">
                  <a:lumMod val="85000"/>
                  <a:lumOff val="15000"/>
                </a:schemeClr>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解密</a:t>
              </a:r>
            </a:p>
          </p:txBody>
        </p:sp>
        <p:grpSp>
          <p:nvGrpSpPr>
            <p:cNvPr id="71701" name="组合 33"/>
            <p:cNvGrpSpPr/>
            <p:nvPr/>
          </p:nvGrpSpPr>
          <p:grpSpPr bwMode="auto">
            <a:xfrm>
              <a:off x="5308596" y="4160838"/>
              <a:ext cx="1371600" cy="914400"/>
              <a:chOff x="5156196" y="4160838"/>
              <a:chExt cx="1371600" cy="914400"/>
            </a:xfrm>
          </p:grpSpPr>
          <p:sp>
            <p:nvSpPr>
              <p:cNvPr id="71702" name="Rectangle 17"/>
              <p:cNvSpPr>
                <a:spLocks noChangeArrowheads="1"/>
              </p:cNvSpPr>
              <p:nvPr/>
            </p:nvSpPr>
            <p:spPr bwMode="auto">
              <a:xfrm>
                <a:off x="5156196" y="4618038"/>
                <a:ext cx="1371600" cy="457200"/>
              </a:xfrm>
              <a:prstGeom prst="rect">
                <a:avLst/>
              </a:prstGeom>
              <a:solidFill>
                <a:srgbClr val="FF9966"/>
              </a:solidFill>
              <a:ln w="9525">
                <a:solidFill>
                  <a:schemeClr val="tx1"/>
                </a:solid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公共密钥</a:t>
                </a:r>
              </a:p>
            </p:txBody>
          </p:sp>
          <p:sp>
            <p:nvSpPr>
              <p:cNvPr id="71703" name="AutoShape 18"/>
              <p:cNvSpPr>
                <a:spLocks noChangeArrowheads="1"/>
              </p:cNvSpPr>
              <p:nvPr/>
            </p:nvSpPr>
            <p:spPr bwMode="auto">
              <a:xfrm>
                <a:off x="5715000" y="4160838"/>
                <a:ext cx="228600" cy="457200"/>
              </a:xfrm>
              <a:prstGeom prst="upArrow">
                <a:avLst>
                  <a:gd name="adj1" fmla="val 50000"/>
                  <a:gd name="adj2" fmla="val 50000"/>
                </a:avLst>
              </a:prstGeom>
              <a:solidFill>
                <a:srgbClr val="00B050"/>
              </a:solidFill>
              <a:ln w="9525">
                <a:solidFill>
                  <a:schemeClr val="tx1"/>
                </a:solidFill>
                <a:miter lim="800000"/>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11" name="组合 39"/>
          <p:cNvGrpSpPr/>
          <p:nvPr/>
        </p:nvGrpSpPr>
        <p:grpSpPr bwMode="auto">
          <a:xfrm>
            <a:off x="152400" y="2743200"/>
            <a:ext cx="2133600" cy="3124200"/>
            <a:chOff x="152400" y="2743200"/>
            <a:chExt cx="2133600" cy="3124200"/>
          </a:xfrm>
        </p:grpSpPr>
        <p:sp>
          <p:nvSpPr>
            <p:cNvPr id="5" name="AutoShape 3"/>
            <p:cNvSpPr>
              <a:spLocks noChangeArrowheads="1"/>
            </p:cNvSpPr>
            <p:nvPr/>
          </p:nvSpPr>
          <p:spPr bwMode="auto">
            <a:xfrm>
              <a:off x="381000" y="4267200"/>
              <a:ext cx="1905000" cy="1600200"/>
            </a:xfrm>
            <a:prstGeom prst="wedgeRoundRectCallout">
              <a:avLst>
                <a:gd name="adj1" fmla="val -23500"/>
                <a:gd name="adj2" fmla="val -89088"/>
                <a:gd name="adj3" fmla="val 16667"/>
              </a:avLst>
            </a:prstGeom>
            <a:solidFill>
              <a:srgbClr val="92D050"/>
            </a:solidFill>
            <a:ln w="9525">
              <a:solidFill>
                <a:schemeClr val="tx1">
                  <a:lumMod val="85000"/>
                  <a:lumOff val="15000"/>
                </a:schemeClr>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必须将“私钥”妥善保管，否则后果自负！</a:t>
              </a:r>
            </a:p>
          </p:txBody>
        </p:sp>
        <p:sp>
          <p:nvSpPr>
            <p:cNvPr id="71699" name="AutoShape 21"/>
            <p:cNvSpPr>
              <a:spLocks noChangeArrowheads="1"/>
            </p:cNvSpPr>
            <p:nvPr/>
          </p:nvSpPr>
          <p:spPr bwMode="auto">
            <a:xfrm>
              <a:off x="152400" y="2743200"/>
              <a:ext cx="990600" cy="1066800"/>
            </a:xfrm>
            <a:prstGeom prst="smileyFace">
              <a:avLst>
                <a:gd name="adj" fmla="val 4653"/>
              </a:avLst>
            </a:prstGeom>
            <a:solidFill>
              <a:srgbClr val="FF66CC"/>
            </a:solidFill>
            <a:ln w="9525">
              <a:solidFill>
                <a:schemeClr val="tx1"/>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4" name="组合 40"/>
          <p:cNvGrpSpPr/>
          <p:nvPr/>
        </p:nvGrpSpPr>
        <p:grpSpPr bwMode="auto">
          <a:xfrm>
            <a:off x="6858000" y="2636838"/>
            <a:ext cx="1981200" cy="3230562"/>
            <a:chOff x="6858000" y="2636838"/>
            <a:chExt cx="1981200" cy="3230562"/>
          </a:xfrm>
        </p:grpSpPr>
        <p:sp>
          <p:nvSpPr>
            <p:cNvPr id="6" name="AutoShape 4"/>
            <p:cNvSpPr>
              <a:spLocks noChangeArrowheads="1"/>
            </p:cNvSpPr>
            <p:nvPr/>
          </p:nvSpPr>
          <p:spPr bwMode="auto">
            <a:xfrm>
              <a:off x="6858000" y="4267200"/>
              <a:ext cx="1905000" cy="1600200"/>
            </a:xfrm>
            <a:prstGeom prst="wedgeRoundRectCallout">
              <a:avLst>
                <a:gd name="adj1" fmla="val 30000"/>
                <a:gd name="adj2" fmla="val -84227"/>
                <a:gd name="adj3" fmla="val 16667"/>
              </a:avLst>
            </a:prstGeom>
            <a:solidFill>
              <a:srgbClr val="92D050"/>
            </a:solidFill>
            <a:ln w="9525">
              <a:solidFill>
                <a:schemeClr val="tx1">
                  <a:lumMod val="85000"/>
                  <a:lumOff val="15000"/>
                </a:schemeClr>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我得将该密文保存好，以防那家伙耍赖！</a:t>
              </a:r>
            </a:p>
          </p:txBody>
        </p:sp>
        <p:sp>
          <p:nvSpPr>
            <p:cNvPr id="71697" name="AutoShape 22"/>
            <p:cNvSpPr>
              <a:spLocks noChangeArrowheads="1"/>
            </p:cNvSpPr>
            <p:nvPr/>
          </p:nvSpPr>
          <p:spPr bwMode="auto">
            <a:xfrm>
              <a:off x="7848600" y="2636838"/>
              <a:ext cx="990600" cy="1066800"/>
            </a:xfrm>
            <a:prstGeom prst="smileyFace">
              <a:avLst>
                <a:gd name="adj" fmla="val 4653"/>
              </a:avLst>
            </a:prstGeom>
            <a:solidFill>
              <a:srgbClr val="FF99CC"/>
            </a:solidFill>
            <a:ln w="9525">
              <a:solidFill>
                <a:schemeClr val="tx1"/>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8" name="椭圆形标注 27"/>
          <p:cNvSpPr/>
          <p:nvPr/>
        </p:nvSpPr>
        <p:spPr bwMode="auto">
          <a:xfrm>
            <a:off x="3733800" y="4038600"/>
            <a:ext cx="1524000" cy="685800"/>
          </a:xfrm>
          <a:prstGeom prst="wedgeEllipseCallout">
            <a:avLst>
              <a:gd name="adj1" fmla="val -48251"/>
              <a:gd name="adj2" fmla="val 67725"/>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如证</a:t>
            </a:r>
            <a:endPar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ts val="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书等</a:t>
            </a:r>
          </a:p>
        </p:txBody>
      </p:sp>
      <p:grpSp>
        <p:nvGrpSpPr>
          <p:cNvPr id="15" name="组合 41"/>
          <p:cNvGrpSpPr/>
          <p:nvPr/>
        </p:nvGrpSpPr>
        <p:grpSpPr bwMode="auto">
          <a:xfrm>
            <a:off x="2314575" y="5181600"/>
            <a:ext cx="4495800" cy="1287463"/>
            <a:chOff x="2315028" y="5181600"/>
            <a:chExt cx="4495800" cy="1288197"/>
          </a:xfrm>
        </p:grpSpPr>
        <p:sp>
          <p:nvSpPr>
            <p:cNvPr id="24" name="Text Box 19"/>
            <p:cNvSpPr txBox="1">
              <a:spLocks noChangeArrowheads="1"/>
            </p:cNvSpPr>
            <p:nvPr/>
          </p:nvSpPr>
          <p:spPr bwMode="auto">
            <a:xfrm>
              <a:off x="2315028" y="5639061"/>
              <a:ext cx="4495800" cy="830736"/>
            </a:xfrm>
            <a:prstGeom prst="rect">
              <a:avLst/>
            </a:prstGeom>
            <a:solidFill>
              <a:schemeClr val="accent1">
                <a:lumMod val="90000"/>
              </a:schemeClr>
            </a:solidFill>
            <a:ln w="9525">
              <a:solidFill>
                <a:schemeClr val="tx1"/>
              </a:solidFill>
              <a:miter lim="800000"/>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mn-cs"/>
                </a:rPr>
                <a:t>这是</a:t>
              </a:r>
              <a:r>
                <a:rPr kumimoji="1" lang="zh-CN" altLang="en-US" sz="2400" b="1" i="0" u="none" strike="noStrike" kern="1200" cap="none" spc="0" normalizeH="0" baseline="0" noProof="0" dirty="0">
                  <a:ln>
                    <a:noFill/>
                  </a:ln>
                  <a:solidFill>
                    <a:srgbClr val="FF0066"/>
                  </a:solidFill>
                  <a:effectLst/>
                  <a:uLnTx/>
                  <a:uFillTx/>
                  <a:latin typeface="Times New Roman" panose="02020603050405020304" pitchFamily="18" charset="0"/>
                  <a:ea typeface="楷体_GB2312" pitchFamily="49" charset="-122"/>
                  <a:cs typeface="+mn-cs"/>
                </a:rPr>
                <a:t>一对密钥</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mn-cs"/>
                </a:rPr>
                <a:t>，“私钥”加密的密文只能用“公钥”才能解密。</a:t>
              </a:r>
            </a:p>
          </p:txBody>
        </p:sp>
        <p:sp>
          <p:nvSpPr>
            <p:cNvPr id="29" name="右大括号 28"/>
            <p:cNvSpPr/>
            <p:nvPr/>
          </p:nvSpPr>
          <p:spPr>
            <a:xfrm rot="5400000">
              <a:off x="4343744" y="3886309"/>
              <a:ext cx="381217" cy="2971800"/>
            </a:xfrm>
            <a:prstGeom prst="rightBrace">
              <a:avLst>
                <a:gd name="adj1" fmla="val 55000"/>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2"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0-#ppt_w/2"/>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8"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heel(8)">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a:latin typeface="宋体" pitchFamily="2" charset="-122"/>
              </a:rPr>
              <a:t>2)</a:t>
            </a:r>
            <a:r>
              <a:rPr lang="zh-CN" altLang="en-US">
                <a:latin typeface="宋体" pitchFamily="2" charset="-122"/>
              </a:rPr>
              <a:t>网络适配器（</a:t>
            </a:r>
            <a:r>
              <a:rPr lang="zh-CN" altLang="en-US" sz="4000"/>
              <a:t>网卡</a:t>
            </a:r>
            <a:r>
              <a:rPr lang="zh-CN" altLang="en-US">
                <a:latin typeface="宋体" pitchFamily="2" charset="-122"/>
              </a:rPr>
              <a:t>）</a:t>
            </a:r>
          </a:p>
        </p:txBody>
      </p:sp>
      <p:grpSp>
        <p:nvGrpSpPr>
          <p:cNvPr id="58371" name="Group 192"/>
          <p:cNvGrpSpPr>
            <a:grpSpLocks/>
          </p:cNvGrpSpPr>
          <p:nvPr/>
        </p:nvGrpSpPr>
        <p:grpSpPr bwMode="auto">
          <a:xfrm>
            <a:off x="827088" y="3500438"/>
            <a:ext cx="7567612" cy="2932112"/>
            <a:chOff x="521" y="2205"/>
            <a:chExt cx="4767" cy="1847"/>
          </a:xfrm>
        </p:grpSpPr>
        <p:pic>
          <p:nvPicPr>
            <p:cNvPr id="58373" name="Picture 4" descr="NIC"/>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288" y="2205"/>
              <a:ext cx="2000" cy="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4" name="Group 5"/>
            <p:cNvGrpSpPr>
              <a:grpSpLocks/>
            </p:cNvGrpSpPr>
            <p:nvPr/>
          </p:nvGrpSpPr>
          <p:grpSpPr bwMode="auto">
            <a:xfrm>
              <a:off x="521" y="2478"/>
              <a:ext cx="2829" cy="1345"/>
              <a:chOff x="2179" y="2496"/>
              <a:chExt cx="2829" cy="1345"/>
            </a:xfrm>
          </p:grpSpPr>
          <p:grpSp>
            <p:nvGrpSpPr>
              <p:cNvPr id="58375" name="Group 6"/>
              <p:cNvGrpSpPr>
                <a:grpSpLocks/>
              </p:cNvGrpSpPr>
              <p:nvPr/>
            </p:nvGrpSpPr>
            <p:grpSpPr bwMode="auto">
              <a:xfrm>
                <a:off x="2179" y="3549"/>
                <a:ext cx="591" cy="280"/>
                <a:chOff x="2801" y="2891"/>
                <a:chExt cx="412" cy="210"/>
              </a:xfrm>
            </p:grpSpPr>
            <p:sp>
              <p:nvSpPr>
                <p:cNvPr id="58502" name="Freeform 7"/>
                <p:cNvSpPr>
                  <a:spLocks/>
                </p:cNvSpPr>
                <p:nvPr/>
              </p:nvSpPr>
              <p:spPr bwMode="auto">
                <a:xfrm>
                  <a:off x="2904" y="3063"/>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 name="T15" fmla="*/ 0 w 215"/>
                    <a:gd name="T16" fmla="*/ 0 h 27"/>
                    <a:gd name="T17" fmla="*/ 215 w 215"/>
                    <a:gd name="T18" fmla="*/ 27 h 27"/>
                  </a:gdLst>
                  <a:ahLst/>
                  <a:cxnLst>
                    <a:cxn ang="T10">
                      <a:pos x="T0" y="T1"/>
                    </a:cxn>
                    <a:cxn ang="T11">
                      <a:pos x="T2" y="T3"/>
                    </a:cxn>
                    <a:cxn ang="T12">
                      <a:pos x="T4" y="T5"/>
                    </a:cxn>
                    <a:cxn ang="T13">
                      <a:pos x="T6" y="T7"/>
                    </a:cxn>
                    <a:cxn ang="T14">
                      <a:pos x="T8" y="T9"/>
                    </a:cxn>
                  </a:cxnLst>
                  <a:rect l="T15" t="T16" r="T17" b="T18"/>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p:spPr>
              <p:txBody>
                <a:bodyPr/>
                <a:lstStyle/>
                <a:p>
                  <a:endParaRPr lang="zh-CN" altLang="en-US"/>
                </a:p>
              </p:txBody>
            </p:sp>
            <p:grpSp>
              <p:nvGrpSpPr>
                <p:cNvPr id="58503" name="Group 8"/>
                <p:cNvGrpSpPr>
                  <a:grpSpLocks/>
                </p:cNvGrpSpPr>
                <p:nvPr/>
              </p:nvGrpSpPr>
              <p:grpSpPr bwMode="auto">
                <a:xfrm>
                  <a:off x="2922" y="3067"/>
                  <a:ext cx="189" cy="18"/>
                  <a:chOff x="2922" y="3067"/>
                  <a:chExt cx="189" cy="18"/>
                </a:xfrm>
              </p:grpSpPr>
              <p:sp>
                <p:nvSpPr>
                  <p:cNvPr id="58545" name="Line 9"/>
                  <p:cNvSpPr>
                    <a:spLocks noChangeShapeType="1"/>
                  </p:cNvSpPr>
                  <p:nvPr/>
                </p:nvSpPr>
                <p:spPr bwMode="auto">
                  <a:xfrm>
                    <a:off x="3111"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46" name="Line 10"/>
                  <p:cNvSpPr>
                    <a:spLocks noChangeShapeType="1"/>
                  </p:cNvSpPr>
                  <p:nvPr/>
                </p:nvSpPr>
                <p:spPr bwMode="auto">
                  <a:xfrm>
                    <a:off x="3098"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47" name="Line 11"/>
                  <p:cNvSpPr>
                    <a:spLocks noChangeShapeType="1"/>
                  </p:cNvSpPr>
                  <p:nvPr/>
                </p:nvSpPr>
                <p:spPr bwMode="auto">
                  <a:xfrm>
                    <a:off x="3086"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48" name="Line 12"/>
                  <p:cNvSpPr>
                    <a:spLocks noChangeShapeType="1"/>
                  </p:cNvSpPr>
                  <p:nvPr/>
                </p:nvSpPr>
                <p:spPr bwMode="auto">
                  <a:xfrm>
                    <a:off x="3073"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49" name="Line 13"/>
                  <p:cNvSpPr>
                    <a:spLocks noChangeShapeType="1"/>
                  </p:cNvSpPr>
                  <p:nvPr/>
                </p:nvSpPr>
                <p:spPr bwMode="auto">
                  <a:xfrm>
                    <a:off x="3060"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0" name="Line 14"/>
                  <p:cNvSpPr>
                    <a:spLocks noChangeShapeType="1"/>
                  </p:cNvSpPr>
                  <p:nvPr/>
                </p:nvSpPr>
                <p:spPr bwMode="auto">
                  <a:xfrm>
                    <a:off x="3048"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1" name="Line 15"/>
                  <p:cNvSpPr>
                    <a:spLocks noChangeShapeType="1"/>
                  </p:cNvSpPr>
                  <p:nvPr/>
                </p:nvSpPr>
                <p:spPr bwMode="auto">
                  <a:xfrm>
                    <a:off x="3035"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2" name="Line 16"/>
                  <p:cNvSpPr>
                    <a:spLocks noChangeShapeType="1"/>
                  </p:cNvSpPr>
                  <p:nvPr/>
                </p:nvSpPr>
                <p:spPr bwMode="auto">
                  <a:xfrm>
                    <a:off x="3023"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3" name="Line 17"/>
                  <p:cNvSpPr>
                    <a:spLocks noChangeShapeType="1"/>
                  </p:cNvSpPr>
                  <p:nvPr/>
                </p:nvSpPr>
                <p:spPr bwMode="auto">
                  <a:xfrm>
                    <a:off x="3011"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4" name="Line 18"/>
                  <p:cNvSpPr>
                    <a:spLocks noChangeShapeType="1"/>
                  </p:cNvSpPr>
                  <p:nvPr/>
                </p:nvSpPr>
                <p:spPr bwMode="auto">
                  <a:xfrm>
                    <a:off x="2998"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5" name="Line 19"/>
                  <p:cNvSpPr>
                    <a:spLocks noChangeShapeType="1"/>
                  </p:cNvSpPr>
                  <p:nvPr/>
                </p:nvSpPr>
                <p:spPr bwMode="auto">
                  <a:xfrm>
                    <a:off x="2984"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6" name="Line 20"/>
                  <p:cNvSpPr>
                    <a:spLocks noChangeShapeType="1"/>
                  </p:cNvSpPr>
                  <p:nvPr/>
                </p:nvSpPr>
                <p:spPr bwMode="auto">
                  <a:xfrm>
                    <a:off x="2972"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7" name="Line 21"/>
                  <p:cNvSpPr>
                    <a:spLocks noChangeShapeType="1"/>
                  </p:cNvSpPr>
                  <p:nvPr/>
                </p:nvSpPr>
                <p:spPr bwMode="auto">
                  <a:xfrm>
                    <a:off x="2960"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8" name="Line 22"/>
                  <p:cNvSpPr>
                    <a:spLocks noChangeShapeType="1"/>
                  </p:cNvSpPr>
                  <p:nvPr/>
                </p:nvSpPr>
                <p:spPr bwMode="auto">
                  <a:xfrm>
                    <a:off x="2947"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59" name="Line 23"/>
                  <p:cNvSpPr>
                    <a:spLocks noChangeShapeType="1"/>
                  </p:cNvSpPr>
                  <p:nvPr/>
                </p:nvSpPr>
                <p:spPr bwMode="auto">
                  <a:xfrm>
                    <a:off x="2934"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60" name="Line 24"/>
                  <p:cNvSpPr>
                    <a:spLocks noChangeShapeType="1"/>
                  </p:cNvSpPr>
                  <p:nvPr/>
                </p:nvSpPr>
                <p:spPr bwMode="auto">
                  <a:xfrm>
                    <a:off x="2922" y="3067"/>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504" name="Rectangle 25"/>
                <p:cNvSpPr>
                  <a:spLocks noChangeArrowheads="1"/>
                </p:cNvSpPr>
                <p:nvPr/>
              </p:nvSpPr>
              <p:spPr bwMode="auto">
                <a:xfrm>
                  <a:off x="2845" y="2891"/>
                  <a:ext cx="368" cy="172"/>
                </a:xfrm>
                <a:prstGeom prst="rect">
                  <a:avLst/>
                </a:prstGeom>
                <a:solidFill>
                  <a:srgbClr val="ADD6A5"/>
                </a:solidFill>
                <a:ln w="12699">
                  <a:solidFill>
                    <a:schemeClr val="tx1"/>
                  </a:solidFill>
                  <a:miter lim="800000"/>
                  <a:headEnd/>
                  <a:tailEnd/>
                </a:ln>
              </p:spPr>
              <p:txBody>
                <a:bodyPr wrap="none" anchor="ctr"/>
                <a:lstStyle/>
                <a:p>
                  <a:endParaRPr lang="zh-CN" altLang="en-US"/>
                </a:p>
              </p:txBody>
            </p:sp>
            <p:sp>
              <p:nvSpPr>
                <p:cNvPr id="58505" name="Freeform 26"/>
                <p:cNvSpPr>
                  <a:spLocks/>
                </p:cNvSpPr>
                <p:nvPr/>
              </p:nvSpPr>
              <p:spPr bwMode="auto">
                <a:xfrm>
                  <a:off x="2813" y="2895"/>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 name="T9" fmla="*/ 0 w 25"/>
                    <a:gd name="T10" fmla="*/ 0 h 206"/>
                    <a:gd name="T11" fmla="*/ 25 w 25"/>
                    <a:gd name="T12" fmla="*/ 206 h 206"/>
                  </a:gdLst>
                  <a:ahLst/>
                  <a:cxnLst>
                    <a:cxn ang="T6">
                      <a:pos x="T0" y="T1"/>
                    </a:cxn>
                    <a:cxn ang="T7">
                      <a:pos x="T2" y="T3"/>
                    </a:cxn>
                    <a:cxn ang="T8">
                      <a:pos x="T4" y="T5"/>
                    </a:cxn>
                  </a:cxnLst>
                  <a:rect l="T9" t="T10" r="T11" b="T12"/>
                  <a:pathLst>
                    <a:path w="25" h="206">
                      <a:moveTo>
                        <a:pt x="0" y="0"/>
                      </a:moveTo>
                      <a:lnTo>
                        <a:pt x="24" y="0"/>
                      </a:lnTo>
                      <a:lnTo>
                        <a:pt x="24" y="205"/>
                      </a:lnTo>
                    </a:path>
                  </a:pathLst>
                </a:custGeom>
                <a:noFill/>
                <a:ln w="25399"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8506" name="Group 27"/>
                <p:cNvGrpSpPr>
                  <a:grpSpLocks/>
                </p:cNvGrpSpPr>
                <p:nvPr/>
              </p:nvGrpSpPr>
              <p:grpSpPr bwMode="auto">
                <a:xfrm>
                  <a:off x="2801" y="2935"/>
                  <a:ext cx="32" cy="23"/>
                  <a:chOff x="2801" y="2935"/>
                  <a:chExt cx="32" cy="23"/>
                </a:xfrm>
              </p:grpSpPr>
              <p:sp>
                <p:nvSpPr>
                  <p:cNvPr id="58543" name="Freeform 28"/>
                  <p:cNvSpPr>
                    <a:spLocks/>
                  </p:cNvSpPr>
                  <p:nvPr/>
                </p:nvSpPr>
                <p:spPr bwMode="auto">
                  <a:xfrm>
                    <a:off x="2801" y="2940"/>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p:spPr>
                <p:txBody>
                  <a:bodyPr/>
                  <a:lstStyle/>
                  <a:p>
                    <a:endParaRPr lang="zh-CN" altLang="en-US"/>
                  </a:p>
                </p:txBody>
              </p:sp>
              <p:sp>
                <p:nvSpPr>
                  <p:cNvPr id="58544" name="Freeform 29"/>
                  <p:cNvSpPr>
                    <a:spLocks/>
                  </p:cNvSpPr>
                  <p:nvPr/>
                </p:nvSpPr>
                <p:spPr bwMode="auto">
                  <a:xfrm>
                    <a:off x="2816" y="2935"/>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p:spPr>
                <p:txBody>
                  <a:bodyPr/>
                  <a:lstStyle/>
                  <a:p>
                    <a:endParaRPr lang="zh-CN" altLang="en-US"/>
                  </a:p>
                </p:txBody>
              </p:sp>
            </p:grpSp>
            <p:grpSp>
              <p:nvGrpSpPr>
                <p:cNvPr id="58507" name="Group 30"/>
                <p:cNvGrpSpPr>
                  <a:grpSpLocks/>
                </p:cNvGrpSpPr>
                <p:nvPr/>
              </p:nvGrpSpPr>
              <p:grpSpPr bwMode="auto">
                <a:xfrm>
                  <a:off x="3048" y="2940"/>
                  <a:ext cx="62" cy="54"/>
                  <a:chOff x="3048" y="2940"/>
                  <a:chExt cx="62" cy="54"/>
                </a:xfrm>
              </p:grpSpPr>
              <p:sp>
                <p:nvSpPr>
                  <p:cNvPr id="58541" name="Freeform 31"/>
                  <p:cNvSpPr>
                    <a:spLocks/>
                  </p:cNvSpPr>
                  <p:nvPr/>
                </p:nvSpPr>
                <p:spPr bwMode="auto">
                  <a:xfrm>
                    <a:off x="3048" y="2944"/>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p:spPr>
                <p:txBody>
                  <a:bodyPr/>
                  <a:lstStyle/>
                  <a:p>
                    <a:endParaRPr lang="zh-CN" altLang="en-US"/>
                  </a:p>
                </p:txBody>
              </p:sp>
              <p:sp>
                <p:nvSpPr>
                  <p:cNvPr id="58542" name="Freeform 32"/>
                  <p:cNvSpPr>
                    <a:spLocks/>
                  </p:cNvSpPr>
                  <p:nvPr/>
                </p:nvSpPr>
                <p:spPr bwMode="auto">
                  <a:xfrm>
                    <a:off x="3050" y="2940"/>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08" name="Group 33"/>
                <p:cNvGrpSpPr>
                  <a:grpSpLocks/>
                </p:cNvGrpSpPr>
                <p:nvPr/>
              </p:nvGrpSpPr>
              <p:grpSpPr bwMode="auto">
                <a:xfrm>
                  <a:off x="2939" y="2989"/>
                  <a:ext cx="79" cy="70"/>
                  <a:chOff x="2939" y="2989"/>
                  <a:chExt cx="79" cy="70"/>
                </a:xfrm>
              </p:grpSpPr>
              <p:sp>
                <p:nvSpPr>
                  <p:cNvPr id="58539" name="Freeform 34"/>
                  <p:cNvSpPr>
                    <a:spLocks/>
                  </p:cNvSpPr>
                  <p:nvPr/>
                </p:nvSpPr>
                <p:spPr bwMode="auto">
                  <a:xfrm>
                    <a:off x="2939" y="2993"/>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 name="T15" fmla="*/ 0 w 76"/>
                      <a:gd name="T16" fmla="*/ 0 h 66"/>
                      <a:gd name="T17" fmla="*/ 76 w 76"/>
                      <a:gd name="T18" fmla="*/ 66 h 66"/>
                    </a:gdLst>
                    <a:ahLst/>
                    <a:cxnLst>
                      <a:cxn ang="T10">
                        <a:pos x="T0" y="T1"/>
                      </a:cxn>
                      <a:cxn ang="T11">
                        <a:pos x="T2" y="T3"/>
                      </a:cxn>
                      <a:cxn ang="T12">
                        <a:pos x="T4" y="T5"/>
                      </a:cxn>
                      <a:cxn ang="T13">
                        <a:pos x="T6" y="T7"/>
                      </a:cxn>
                      <a:cxn ang="T14">
                        <a:pos x="T8" y="T9"/>
                      </a:cxn>
                    </a:cxnLst>
                    <a:rect l="T15" t="T16" r="T17" b="T18"/>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p:spPr>
                <p:txBody>
                  <a:bodyPr/>
                  <a:lstStyle/>
                  <a:p>
                    <a:endParaRPr lang="zh-CN" altLang="en-US"/>
                  </a:p>
                </p:txBody>
              </p:sp>
              <p:sp>
                <p:nvSpPr>
                  <p:cNvPr id="58540" name="Freeform 35"/>
                  <p:cNvSpPr>
                    <a:spLocks/>
                  </p:cNvSpPr>
                  <p:nvPr/>
                </p:nvSpPr>
                <p:spPr bwMode="auto">
                  <a:xfrm>
                    <a:off x="2942" y="2989"/>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 name="T15" fmla="*/ 0 w 76"/>
                      <a:gd name="T16" fmla="*/ 0 h 67"/>
                      <a:gd name="T17" fmla="*/ 76 w 76"/>
                      <a:gd name="T18" fmla="*/ 67 h 67"/>
                    </a:gdLst>
                    <a:ahLst/>
                    <a:cxnLst>
                      <a:cxn ang="T10">
                        <a:pos x="T0" y="T1"/>
                      </a:cxn>
                      <a:cxn ang="T11">
                        <a:pos x="T2" y="T3"/>
                      </a:cxn>
                      <a:cxn ang="T12">
                        <a:pos x="T4" y="T5"/>
                      </a:cxn>
                      <a:cxn ang="T13">
                        <a:pos x="T6" y="T7"/>
                      </a:cxn>
                      <a:cxn ang="T14">
                        <a:pos x="T8" y="T9"/>
                      </a:cxn>
                    </a:cxnLst>
                    <a:rect l="T15" t="T16" r="T17" b="T18"/>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09" name="Group 36"/>
                <p:cNvGrpSpPr>
                  <a:grpSpLocks/>
                </p:cNvGrpSpPr>
                <p:nvPr/>
              </p:nvGrpSpPr>
              <p:grpSpPr bwMode="auto">
                <a:xfrm>
                  <a:off x="3186" y="2940"/>
                  <a:ext cx="20" cy="82"/>
                  <a:chOff x="3186" y="2940"/>
                  <a:chExt cx="20" cy="82"/>
                </a:xfrm>
              </p:grpSpPr>
              <p:sp>
                <p:nvSpPr>
                  <p:cNvPr id="58537" name="Freeform 37"/>
                  <p:cNvSpPr>
                    <a:spLocks/>
                  </p:cNvSpPr>
                  <p:nvPr/>
                </p:nvSpPr>
                <p:spPr bwMode="auto">
                  <a:xfrm>
                    <a:off x="3186" y="2944"/>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538" name="Freeform 38"/>
                  <p:cNvSpPr>
                    <a:spLocks/>
                  </p:cNvSpPr>
                  <p:nvPr/>
                </p:nvSpPr>
                <p:spPr bwMode="auto">
                  <a:xfrm>
                    <a:off x="3188"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0" name="Group 39"/>
                <p:cNvGrpSpPr>
                  <a:grpSpLocks/>
                </p:cNvGrpSpPr>
                <p:nvPr/>
              </p:nvGrpSpPr>
              <p:grpSpPr bwMode="auto">
                <a:xfrm>
                  <a:off x="3168" y="3028"/>
                  <a:ext cx="28" cy="21"/>
                  <a:chOff x="3168" y="3028"/>
                  <a:chExt cx="28" cy="21"/>
                </a:xfrm>
              </p:grpSpPr>
              <p:sp>
                <p:nvSpPr>
                  <p:cNvPr id="58535" name="Freeform 40"/>
                  <p:cNvSpPr>
                    <a:spLocks/>
                  </p:cNvSpPr>
                  <p:nvPr/>
                </p:nvSpPr>
                <p:spPr bwMode="auto">
                  <a:xfrm>
                    <a:off x="3168" y="3032"/>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p:spPr>
                <p:txBody>
                  <a:bodyPr/>
                  <a:lstStyle/>
                  <a:p>
                    <a:endParaRPr lang="zh-CN" altLang="en-US"/>
                  </a:p>
                </p:txBody>
              </p:sp>
              <p:sp>
                <p:nvSpPr>
                  <p:cNvPr id="58536" name="Freeform 41"/>
                  <p:cNvSpPr>
                    <a:spLocks/>
                  </p:cNvSpPr>
                  <p:nvPr/>
                </p:nvSpPr>
                <p:spPr bwMode="auto">
                  <a:xfrm>
                    <a:off x="3170" y="3028"/>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1" name="Group 42"/>
                <p:cNvGrpSpPr>
                  <a:grpSpLocks/>
                </p:cNvGrpSpPr>
                <p:nvPr/>
              </p:nvGrpSpPr>
              <p:grpSpPr bwMode="auto">
                <a:xfrm>
                  <a:off x="3126" y="2942"/>
                  <a:ext cx="20" cy="37"/>
                  <a:chOff x="3126" y="2942"/>
                  <a:chExt cx="20" cy="37"/>
                </a:xfrm>
              </p:grpSpPr>
              <p:sp>
                <p:nvSpPr>
                  <p:cNvPr id="58533" name="Freeform 43"/>
                  <p:cNvSpPr>
                    <a:spLocks/>
                  </p:cNvSpPr>
                  <p:nvPr/>
                </p:nvSpPr>
                <p:spPr bwMode="auto">
                  <a:xfrm>
                    <a:off x="3126" y="2945"/>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534" name="Freeform 44"/>
                  <p:cNvSpPr>
                    <a:spLocks/>
                  </p:cNvSpPr>
                  <p:nvPr/>
                </p:nvSpPr>
                <p:spPr bwMode="auto">
                  <a:xfrm>
                    <a:off x="3128" y="2942"/>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2" name="Group 45"/>
                <p:cNvGrpSpPr>
                  <a:grpSpLocks/>
                </p:cNvGrpSpPr>
                <p:nvPr/>
              </p:nvGrpSpPr>
              <p:grpSpPr bwMode="auto">
                <a:xfrm>
                  <a:off x="3125" y="2978"/>
                  <a:ext cx="20" cy="37"/>
                  <a:chOff x="3125" y="2978"/>
                  <a:chExt cx="20" cy="37"/>
                </a:xfrm>
              </p:grpSpPr>
              <p:sp>
                <p:nvSpPr>
                  <p:cNvPr id="58531" name="Freeform 46"/>
                  <p:cNvSpPr>
                    <a:spLocks/>
                  </p:cNvSpPr>
                  <p:nvPr/>
                </p:nvSpPr>
                <p:spPr bwMode="auto">
                  <a:xfrm>
                    <a:off x="3125" y="2981"/>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532" name="Freeform 47"/>
                  <p:cNvSpPr>
                    <a:spLocks/>
                  </p:cNvSpPr>
                  <p:nvPr/>
                </p:nvSpPr>
                <p:spPr bwMode="auto">
                  <a:xfrm>
                    <a:off x="3127" y="2978"/>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 name="T15" fmla="*/ 0 w 18"/>
                      <a:gd name="T16" fmla="*/ 0 h 35"/>
                      <a:gd name="T17" fmla="*/ 18 w 18"/>
                      <a:gd name="T18" fmla="*/ 35 h 35"/>
                    </a:gdLst>
                    <a:ahLst/>
                    <a:cxnLst>
                      <a:cxn ang="T10">
                        <a:pos x="T0" y="T1"/>
                      </a:cxn>
                      <a:cxn ang="T11">
                        <a:pos x="T2" y="T3"/>
                      </a:cxn>
                      <a:cxn ang="T12">
                        <a:pos x="T4" y="T5"/>
                      </a:cxn>
                      <a:cxn ang="T13">
                        <a:pos x="T6" y="T7"/>
                      </a:cxn>
                      <a:cxn ang="T14">
                        <a:pos x="T8" y="T9"/>
                      </a:cxn>
                    </a:cxnLst>
                    <a:rect l="T15" t="T16" r="T17" b="T18"/>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3" name="Group 48"/>
                <p:cNvGrpSpPr>
                  <a:grpSpLocks/>
                </p:cNvGrpSpPr>
                <p:nvPr/>
              </p:nvGrpSpPr>
              <p:grpSpPr bwMode="auto">
                <a:xfrm>
                  <a:off x="3025" y="2940"/>
                  <a:ext cx="19" cy="31"/>
                  <a:chOff x="3025" y="2940"/>
                  <a:chExt cx="19" cy="31"/>
                </a:xfrm>
              </p:grpSpPr>
              <p:sp>
                <p:nvSpPr>
                  <p:cNvPr id="58529" name="Freeform 49"/>
                  <p:cNvSpPr>
                    <a:spLocks/>
                  </p:cNvSpPr>
                  <p:nvPr/>
                </p:nvSpPr>
                <p:spPr bwMode="auto">
                  <a:xfrm>
                    <a:off x="3025" y="2944"/>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530" name="Freeform 50"/>
                  <p:cNvSpPr>
                    <a:spLocks/>
                  </p:cNvSpPr>
                  <p:nvPr/>
                </p:nvSpPr>
                <p:spPr bwMode="auto">
                  <a:xfrm>
                    <a:off x="3027" y="2940"/>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 name="T15" fmla="*/ 0 w 17"/>
                      <a:gd name="T16" fmla="*/ 0 h 28"/>
                      <a:gd name="T17" fmla="*/ 17 w 17"/>
                      <a:gd name="T18" fmla="*/ 28 h 28"/>
                    </a:gdLst>
                    <a:ahLst/>
                    <a:cxnLst>
                      <a:cxn ang="T10">
                        <a:pos x="T0" y="T1"/>
                      </a:cxn>
                      <a:cxn ang="T11">
                        <a:pos x="T2" y="T3"/>
                      </a:cxn>
                      <a:cxn ang="T12">
                        <a:pos x="T4" y="T5"/>
                      </a:cxn>
                      <a:cxn ang="T13">
                        <a:pos x="T6" y="T7"/>
                      </a:cxn>
                      <a:cxn ang="T14">
                        <a:pos x="T8" y="T9"/>
                      </a:cxn>
                    </a:cxnLst>
                    <a:rect l="T15" t="T16" r="T17" b="T18"/>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4" name="Group 51"/>
                <p:cNvGrpSpPr>
                  <a:grpSpLocks/>
                </p:cNvGrpSpPr>
                <p:nvPr/>
              </p:nvGrpSpPr>
              <p:grpSpPr bwMode="auto">
                <a:xfrm>
                  <a:off x="3161" y="2940"/>
                  <a:ext cx="19" cy="82"/>
                  <a:chOff x="3161" y="2940"/>
                  <a:chExt cx="19" cy="82"/>
                </a:xfrm>
              </p:grpSpPr>
              <p:sp>
                <p:nvSpPr>
                  <p:cNvPr id="58527" name="Freeform 52"/>
                  <p:cNvSpPr>
                    <a:spLocks/>
                  </p:cNvSpPr>
                  <p:nvPr/>
                </p:nvSpPr>
                <p:spPr bwMode="auto">
                  <a:xfrm>
                    <a:off x="3161" y="2944"/>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528" name="Freeform 53"/>
                  <p:cNvSpPr>
                    <a:spLocks/>
                  </p:cNvSpPr>
                  <p:nvPr/>
                </p:nvSpPr>
                <p:spPr bwMode="auto">
                  <a:xfrm>
                    <a:off x="3162"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5" name="Group 54"/>
                <p:cNvGrpSpPr>
                  <a:grpSpLocks/>
                </p:cNvGrpSpPr>
                <p:nvPr/>
              </p:nvGrpSpPr>
              <p:grpSpPr bwMode="auto">
                <a:xfrm>
                  <a:off x="3085" y="2907"/>
                  <a:ext cx="21" cy="21"/>
                  <a:chOff x="3085" y="2907"/>
                  <a:chExt cx="21" cy="21"/>
                </a:xfrm>
              </p:grpSpPr>
              <p:sp>
                <p:nvSpPr>
                  <p:cNvPr id="58525" name="Freeform 55"/>
                  <p:cNvSpPr>
                    <a:spLocks/>
                  </p:cNvSpPr>
                  <p:nvPr/>
                </p:nvSpPr>
                <p:spPr bwMode="auto">
                  <a:xfrm>
                    <a:off x="3085" y="2911"/>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p:spPr>
                <p:txBody>
                  <a:bodyPr/>
                  <a:lstStyle/>
                  <a:p>
                    <a:endParaRPr lang="zh-CN" altLang="en-US"/>
                  </a:p>
                </p:txBody>
              </p:sp>
              <p:sp>
                <p:nvSpPr>
                  <p:cNvPr id="58526" name="Freeform 56"/>
                  <p:cNvSpPr>
                    <a:spLocks/>
                  </p:cNvSpPr>
                  <p:nvPr/>
                </p:nvSpPr>
                <p:spPr bwMode="auto">
                  <a:xfrm>
                    <a:off x="3087" y="2907"/>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6" name="Group 57"/>
                <p:cNvGrpSpPr>
                  <a:grpSpLocks/>
                </p:cNvGrpSpPr>
                <p:nvPr/>
              </p:nvGrpSpPr>
              <p:grpSpPr bwMode="auto">
                <a:xfrm>
                  <a:off x="2904" y="2924"/>
                  <a:ext cx="24" cy="21"/>
                  <a:chOff x="2904" y="2924"/>
                  <a:chExt cx="24" cy="21"/>
                </a:xfrm>
              </p:grpSpPr>
              <p:sp>
                <p:nvSpPr>
                  <p:cNvPr id="58523" name="Freeform 58"/>
                  <p:cNvSpPr>
                    <a:spLocks/>
                  </p:cNvSpPr>
                  <p:nvPr/>
                </p:nvSpPr>
                <p:spPr bwMode="auto">
                  <a:xfrm>
                    <a:off x="2904" y="2926"/>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p:spPr>
                <p:txBody>
                  <a:bodyPr/>
                  <a:lstStyle/>
                  <a:p>
                    <a:endParaRPr lang="zh-CN" altLang="en-US"/>
                  </a:p>
                </p:txBody>
              </p:sp>
              <p:sp>
                <p:nvSpPr>
                  <p:cNvPr id="58524" name="Freeform 59"/>
                  <p:cNvSpPr>
                    <a:spLocks/>
                  </p:cNvSpPr>
                  <p:nvPr/>
                </p:nvSpPr>
                <p:spPr bwMode="auto">
                  <a:xfrm>
                    <a:off x="2906" y="2924"/>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 name="T15" fmla="*/ 0 w 22"/>
                      <a:gd name="T16" fmla="*/ 0 h 18"/>
                      <a:gd name="T17" fmla="*/ 22 w 22"/>
                      <a:gd name="T18" fmla="*/ 18 h 18"/>
                    </a:gdLst>
                    <a:ahLst/>
                    <a:cxnLst>
                      <a:cxn ang="T10">
                        <a:pos x="T0" y="T1"/>
                      </a:cxn>
                      <a:cxn ang="T11">
                        <a:pos x="T2" y="T3"/>
                      </a:cxn>
                      <a:cxn ang="T12">
                        <a:pos x="T4" y="T5"/>
                      </a:cxn>
                      <a:cxn ang="T13">
                        <a:pos x="T6" y="T7"/>
                      </a:cxn>
                      <a:cxn ang="T14">
                        <a:pos x="T8" y="T9"/>
                      </a:cxn>
                    </a:cxnLst>
                    <a:rect l="T15" t="T16" r="T17" b="T18"/>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7" name="Group 60"/>
                <p:cNvGrpSpPr>
                  <a:grpSpLocks/>
                </p:cNvGrpSpPr>
                <p:nvPr/>
              </p:nvGrpSpPr>
              <p:grpSpPr bwMode="auto">
                <a:xfrm>
                  <a:off x="2854" y="2979"/>
                  <a:ext cx="34" cy="20"/>
                  <a:chOff x="2854" y="2979"/>
                  <a:chExt cx="34" cy="20"/>
                </a:xfrm>
              </p:grpSpPr>
              <p:sp>
                <p:nvSpPr>
                  <p:cNvPr id="58521" name="Freeform 61"/>
                  <p:cNvSpPr>
                    <a:spLocks/>
                  </p:cNvSpPr>
                  <p:nvPr/>
                </p:nvSpPr>
                <p:spPr bwMode="auto">
                  <a:xfrm>
                    <a:off x="2854" y="2982"/>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522" name="Freeform 62"/>
                  <p:cNvSpPr>
                    <a:spLocks/>
                  </p:cNvSpPr>
                  <p:nvPr/>
                </p:nvSpPr>
                <p:spPr bwMode="auto">
                  <a:xfrm>
                    <a:off x="2857" y="2979"/>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518" name="Group 63"/>
                <p:cNvGrpSpPr>
                  <a:grpSpLocks/>
                </p:cNvGrpSpPr>
                <p:nvPr/>
              </p:nvGrpSpPr>
              <p:grpSpPr bwMode="auto">
                <a:xfrm>
                  <a:off x="2854" y="3003"/>
                  <a:ext cx="34" cy="20"/>
                  <a:chOff x="2854" y="3003"/>
                  <a:chExt cx="34" cy="20"/>
                </a:xfrm>
              </p:grpSpPr>
              <p:sp>
                <p:nvSpPr>
                  <p:cNvPr id="58519" name="Freeform 64"/>
                  <p:cNvSpPr>
                    <a:spLocks/>
                  </p:cNvSpPr>
                  <p:nvPr/>
                </p:nvSpPr>
                <p:spPr bwMode="auto">
                  <a:xfrm>
                    <a:off x="2854" y="3006"/>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520" name="Freeform 65"/>
                  <p:cNvSpPr>
                    <a:spLocks/>
                  </p:cNvSpPr>
                  <p:nvPr/>
                </p:nvSpPr>
                <p:spPr bwMode="auto">
                  <a:xfrm>
                    <a:off x="2857" y="3003"/>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sp>
            <p:nvSpPr>
              <p:cNvPr id="271426" name="Rectangle 66"/>
              <p:cNvSpPr>
                <a:spLocks noChangeArrowheads="1"/>
              </p:cNvSpPr>
              <p:nvPr/>
            </p:nvSpPr>
            <p:spPr bwMode="auto">
              <a:xfrm>
                <a:off x="4572" y="3024"/>
                <a:ext cx="436" cy="250"/>
              </a:xfrm>
              <a:prstGeom prst="rect">
                <a:avLst/>
              </a:prstGeom>
              <a:noFill/>
              <a:ln w="9525">
                <a:noFill/>
                <a:miter lim="800000"/>
                <a:headEnd/>
                <a:tailEnd/>
              </a:ln>
              <a:effectLst/>
            </p:spPr>
            <p:txBody>
              <a:bodyPr wrap="none" lIns="92075" tIns="46038" rIns="92075" bIns="46038">
                <a:spAutoFit/>
              </a:bodyPr>
              <a:lstStyle/>
              <a:p>
                <a:pPr algn="l" defTabSz="762000" eaLnBrk="0" hangingPunct="0">
                  <a:defRPr/>
                </a:pPr>
                <a:r>
                  <a:rPr lang="zh-CN" altLang="en-US" sz="2000" b="1">
                    <a:effectLst>
                      <a:outerShdw blurRad="38100" dist="38100" dir="2700000" algn="tl">
                        <a:srgbClr val="C0C0C0"/>
                      </a:outerShdw>
                    </a:effectLst>
                    <a:latin typeface="Times New Roman" pitchFamily="18" charset="0"/>
                    <a:ea typeface="华文中宋" pitchFamily="2" charset="-122"/>
                  </a:rPr>
                  <a:t>网卡</a:t>
                </a:r>
              </a:p>
            </p:txBody>
          </p:sp>
          <p:sp>
            <p:nvSpPr>
              <p:cNvPr id="58377" name="Line 67"/>
              <p:cNvSpPr>
                <a:spLocks noChangeShapeType="1"/>
              </p:cNvSpPr>
              <p:nvPr/>
            </p:nvSpPr>
            <p:spPr bwMode="auto">
              <a:xfrm flipH="1">
                <a:off x="4380" y="3264"/>
                <a:ext cx="290" cy="303"/>
              </a:xfrm>
              <a:prstGeom prst="line">
                <a:avLst/>
              </a:prstGeom>
              <a:noFill/>
              <a:ln w="12699">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58378" name="Picture 68"/>
              <p:cNvPicPr>
                <a:picLocks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2400" y="2496"/>
                <a:ext cx="189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Line 69"/>
              <p:cNvSpPr>
                <a:spLocks noChangeShapeType="1"/>
              </p:cNvSpPr>
              <p:nvPr/>
            </p:nvSpPr>
            <p:spPr bwMode="auto">
              <a:xfrm flipH="1">
                <a:off x="2450" y="2731"/>
                <a:ext cx="708" cy="794"/>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0" name="Line 70"/>
              <p:cNvSpPr>
                <a:spLocks noChangeShapeType="1"/>
              </p:cNvSpPr>
              <p:nvPr/>
            </p:nvSpPr>
            <p:spPr bwMode="auto">
              <a:xfrm flipH="1">
                <a:off x="3324" y="2755"/>
                <a:ext cx="132" cy="797"/>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381" name="Group 71"/>
              <p:cNvGrpSpPr>
                <a:grpSpLocks/>
              </p:cNvGrpSpPr>
              <p:nvPr/>
            </p:nvGrpSpPr>
            <p:grpSpPr bwMode="auto">
              <a:xfrm>
                <a:off x="2942" y="3561"/>
                <a:ext cx="590" cy="280"/>
                <a:chOff x="3333" y="2900"/>
                <a:chExt cx="412" cy="210"/>
              </a:xfrm>
            </p:grpSpPr>
            <p:sp>
              <p:nvSpPr>
                <p:cNvPr id="58443" name="Freeform 72"/>
                <p:cNvSpPr>
                  <a:spLocks/>
                </p:cNvSpPr>
                <p:nvPr/>
              </p:nvSpPr>
              <p:spPr bwMode="auto">
                <a:xfrm>
                  <a:off x="3436"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 name="T15" fmla="*/ 0 w 215"/>
                    <a:gd name="T16" fmla="*/ 0 h 27"/>
                    <a:gd name="T17" fmla="*/ 215 w 215"/>
                    <a:gd name="T18" fmla="*/ 27 h 27"/>
                  </a:gdLst>
                  <a:ahLst/>
                  <a:cxnLst>
                    <a:cxn ang="T10">
                      <a:pos x="T0" y="T1"/>
                    </a:cxn>
                    <a:cxn ang="T11">
                      <a:pos x="T2" y="T3"/>
                    </a:cxn>
                    <a:cxn ang="T12">
                      <a:pos x="T4" y="T5"/>
                    </a:cxn>
                    <a:cxn ang="T13">
                      <a:pos x="T6" y="T7"/>
                    </a:cxn>
                    <a:cxn ang="T14">
                      <a:pos x="T8" y="T9"/>
                    </a:cxn>
                  </a:cxnLst>
                  <a:rect l="T15" t="T16" r="T17" b="T18"/>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p:spPr>
              <p:txBody>
                <a:bodyPr/>
                <a:lstStyle/>
                <a:p>
                  <a:endParaRPr lang="zh-CN" altLang="en-US"/>
                </a:p>
              </p:txBody>
            </p:sp>
            <p:grpSp>
              <p:nvGrpSpPr>
                <p:cNvPr id="58444" name="Group 73"/>
                <p:cNvGrpSpPr>
                  <a:grpSpLocks/>
                </p:cNvGrpSpPr>
                <p:nvPr/>
              </p:nvGrpSpPr>
              <p:grpSpPr bwMode="auto">
                <a:xfrm>
                  <a:off x="3454" y="3076"/>
                  <a:ext cx="189" cy="18"/>
                  <a:chOff x="3454" y="3076"/>
                  <a:chExt cx="189" cy="18"/>
                </a:xfrm>
              </p:grpSpPr>
              <p:sp>
                <p:nvSpPr>
                  <p:cNvPr id="58486" name="Line 74"/>
                  <p:cNvSpPr>
                    <a:spLocks noChangeShapeType="1"/>
                  </p:cNvSpPr>
                  <p:nvPr/>
                </p:nvSpPr>
                <p:spPr bwMode="auto">
                  <a:xfrm>
                    <a:off x="3643"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87" name="Line 75"/>
                  <p:cNvSpPr>
                    <a:spLocks noChangeShapeType="1"/>
                  </p:cNvSpPr>
                  <p:nvPr/>
                </p:nvSpPr>
                <p:spPr bwMode="auto">
                  <a:xfrm>
                    <a:off x="3630"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88" name="Line 76"/>
                  <p:cNvSpPr>
                    <a:spLocks noChangeShapeType="1"/>
                  </p:cNvSpPr>
                  <p:nvPr/>
                </p:nvSpPr>
                <p:spPr bwMode="auto">
                  <a:xfrm>
                    <a:off x="3618"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89" name="Line 77"/>
                  <p:cNvSpPr>
                    <a:spLocks noChangeShapeType="1"/>
                  </p:cNvSpPr>
                  <p:nvPr/>
                </p:nvSpPr>
                <p:spPr bwMode="auto">
                  <a:xfrm>
                    <a:off x="3605"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0" name="Line 78"/>
                  <p:cNvSpPr>
                    <a:spLocks noChangeShapeType="1"/>
                  </p:cNvSpPr>
                  <p:nvPr/>
                </p:nvSpPr>
                <p:spPr bwMode="auto">
                  <a:xfrm>
                    <a:off x="3592"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1" name="Line 79"/>
                  <p:cNvSpPr>
                    <a:spLocks noChangeShapeType="1"/>
                  </p:cNvSpPr>
                  <p:nvPr/>
                </p:nvSpPr>
                <p:spPr bwMode="auto">
                  <a:xfrm>
                    <a:off x="3580"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2" name="Line 80"/>
                  <p:cNvSpPr>
                    <a:spLocks noChangeShapeType="1"/>
                  </p:cNvSpPr>
                  <p:nvPr/>
                </p:nvSpPr>
                <p:spPr bwMode="auto">
                  <a:xfrm>
                    <a:off x="3567"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3" name="Line 81"/>
                  <p:cNvSpPr>
                    <a:spLocks noChangeShapeType="1"/>
                  </p:cNvSpPr>
                  <p:nvPr/>
                </p:nvSpPr>
                <p:spPr bwMode="auto">
                  <a:xfrm>
                    <a:off x="3555"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4" name="Line 82"/>
                  <p:cNvSpPr>
                    <a:spLocks noChangeShapeType="1"/>
                  </p:cNvSpPr>
                  <p:nvPr/>
                </p:nvSpPr>
                <p:spPr bwMode="auto">
                  <a:xfrm>
                    <a:off x="3543"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5" name="Line 83"/>
                  <p:cNvSpPr>
                    <a:spLocks noChangeShapeType="1"/>
                  </p:cNvSpPr>
                  <p:nvPr/>
                </p:nvSpPr>
                <p:spPr bwMode="auto">
                  <a:xfrm>
                    <a:off x="3530"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6" name="Line 84"/>
                  <p:cNvSpPr>
                    <a:spLocks noChangeShapeType="1"/>
                  </p:cNvSpPr>
                  <p:nvPr/>
                </p:nvSpPr>
                <p:spPr bwMode="auto">
                  <a:xfrm>
                    <a:off x="3516"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7" name="Line 85"/>
                  <p:cNvSpPr>
                    <a:spLocks noChangeShapeType="1"/>
                  </p:cNvSpPr>
                  <p:nvPr/>
                </p:nvSpPr>
                <p:spPr bwMode="auto">
                  <a:xfrm>
                    <a:off x="3504"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8" name="Line 86"/>
                  <p:cNvSpPr>
                    <a:spLocks noChangeShapeType="1"/>
                  </p:cNvSpPr>
                  <p:nvPr/>
                </p:nvSpPr>
                <p:spPr bwMode="auto">
                  <a:xfrm>
                    <a:off x="3492"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9" name="Line 87"/>
                  <p:cNvSpPr>
                    <a:spLocks noChangeShapeType="1"/>
                  </p:cNvSpPr>
                  <p:nvPr/>
                </p:nvSpPr>
                <p:spPr bwMode="auto">
                  <a:xfrm>
                    <a:off x="3479"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00" name="Line 88"/>
                  <p:cNvSpPr>
                    <a:spLocks noChangeShapeType="1"/>
                  </p:cNvSpPr>
                  <p:nvPr/>
                </p:nvSpPr>
                <p:spPr bwMode="auto">
                  <a:xfrm>
                    <a:off x="3466"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01" name="Line 89"/>
                  <p:cNvSpPr>
                    <a:spLocks noChangeShapeType="1"/>
                  </p:cNvSpPr>
                  <p:nvPr/>
                </p:nvSpPr>
                <p:spPr bwMode="auto">
                  <a:xfrm>
                    <a:off x="3454"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445" name="Rectangle 90"/>
                <p:cNvSpPr>
                  <a:spLocks noChangeArrowheads="1"/>
                </p:cNvSpPr>
                <p:nvPr/>
              </p:nvSpPr>
              <p:spPr bwMode="auto">
                <a:xfrm>
                  <a:off x="3377" y="2900"/>
                  <a:ext cx="368" cy="172"/>
                </a:xfrm>
                <a:prstGeom prst="rect">
                  <a:avLst/>
                </a:prstGeom>
                <a:solidFill>
                  <a:srgbClr val="ADD6A5"/>
                </a:solidFill>
                <a:ln w="12699">
                  <a:solidFill>
                    <a:schemeClr val="tx1"/>
                  </a:solidFill>
                  <a:miter lim="800000"/>
                  <a:headEnd/>
                  <a:tailEnd/>
                </a:ln>
              </p:spPr>
              <p:txBody>
                <a:bodyPr wrap="none" anchor="ctr"/>
                <a:lstStyle/>
                <a:p>
                  <a:endParaRPr lang="zh-CN" altLang="en-US"/>
                </a:p>
              </p:txBody>
            </p:sp>
            <p:sp>
              <p:nvSpPr>
                <p:cNvPr id="58446" name="Freeform 91"/>
                <p:cNvSpPr>
                  <a:spLocks/>
                </p:cNvSpPr>
                <p:nvPr/>
              </p:nvSpPr>
              <p:spPr bwMode="auto">
                <a:xfrm>
                  <a:off x="3345"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 name="T9" fmla="*/ 0 w 25"/>
                    <a:gd name="T10" fmla="*/ 0 h 206"/>
                    <a:gd name="T11" fmla="*/ 25 w 25"/>
                    <a:gd name="T12" fmla="*/ 206 h 206"/>
                  </a:gdLst>
                  <a:ahLst/>
                  <a:cxnLst>
                    <a:cxn ang="T6">
                      <a:pos x="T0" y="T1"/>
                    </a:cxn>
                    <a:cxn ang="T7">
                      <a:pos x="T2" y="T3"/>
                    </a:cxn>
                    <a:cxn ang="T8">
                      <a:pos x="T4" y="T5"/>
                    </a:cxn>
                  </a:cxnLst>
                  <a:rect l="T9" t="T10" r="T11" b="T12"/>
                  <a:pathLst>
                    <a:path w="25" h="206">
                      <a:moveTo>
                        <a:pt x="0" y="0"/>
                      </a:moveTo>
                      <a:lnTo>
                        <a:pt x="24" y="0"/>
                      </a:lnTo>
                      <a:lnTo>
                        <a:pt x="24" y="205"/>
                      </a:lnTo>
                    </a:path>
                  </a:pathLst>
                </a:custGeom>
                <a:noFill/>
                <a:ln w="25399"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8447" name="Group 92"/>
                <p:cNvGrpSpPr>
                  <a:grpSpLocks/>
                </p:cNvGrpSpPr>
                <p:nvPr/>
              </p:nvGrpSpPr>
              <p:grpSpPr bwMode="auto">
                <a:xfrm>
                  <a:off x="3333" y="2944"/>
                  <a:ext cx="32" cy="23"/>
                  <a:chOff x="3333" y="2944"/>
                  <a:chExt cx="32" cy="23"/>
                </a:xfrm>
              </p:grpSpPr>
              <p:sp>
                <p:nvSpPr>
                  <p:cNvPr id="58484" name="Freeform 93"/>
                  <p:cNvSpPr>
                    <a:spLocks/>
                  </p:cNvSpPr>
                  <p:nvPr/>
                </p:nvSpPr>
                <p:spPr bwMode="auto">
                  <a:xfrm>
                    <a:off x="3333"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p:spPr>
                <p:txBody>
                  <a:bodyPr/>
                  <a:lstStyle/>
                  <a:p>
                    <a:endParaRPr lang="zh-CN" altLang="en-US"/>
                  </a:p>
                </p:txBody>
              </p:sp>
              <p:sp>
                <p:nvSpPr>
                  <p:cNvPr id="58485" name="Freeform 94"/>
                  <p:cNvSpPr>
                    <a:spLocks/>
                  </p:cNvSpPr>
                  <p:nvPr/>
                </p:nvSpPr>
                <p:spPr bwMode="auto">
                  <a:xfrm>
                    <a:off x="3348"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p:spPr>
                <p:txBody>
                  <a:bodyPr/>
                  <a:lstStyle/>
                  <a:p>
                    <a:endParaRPr lang="zh-CN" altLang="en-US"/>
                  </a:p>
                </p:txBody>
              </p:sp>
            </p:grpSp>
            <p:grpSp>
              <p:nvGrpSpPr>
                <p:cNvPr id="58448" name="Group 95"/>
                <p:cNvGrpSpPr>
                  <a:grpSpLocks/>
                </p:cNvGrpSpPr>
                <p:nvPr/>
              </p:nvGrpSpPr>
              <p:grpSpPr bwMode="auto">
                <a:xfrm>
                  <a:off x="3580" y="2949"/>
                  <a:ext cx="62" cy="54"/>
                  <a:chOff x="3580" y="2949"/>
                  <a:chExt cx="62" cy="54"/>
                </a:xfrm>
              </p:grpSpPr>
              <p:sp>
                <p:nvSpPr>
                  <p:cNvPr id="58482" name="Freeform 96"/>
                  <p:cNvSpPr>
                    <a:spLocks/>
                  </p:cNvSpPr>
                  <p:nvPr/>
                </p:nvSpPr>
                <p:spPr bwMode="auto">
                  <a:xfrm>
                    <a:off x="3580"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p:spPr>
                <p:txBody>
                  <a:bodyPr/>
                  <a:lstStyle/>
                  <a:p>
                    <a:endParaRPr lang="zh-CN" altLang="en-US"/>
                  </a:p>
                </p:txBody>
              </p:sp>
              <p:sp>
                <p:nvSpPr>
                  <p:cNvPr id="58483" name="Freeform 97"/>
                  <p:cNvSpPr>
                    <a:spLocks/>
                  </p:cNvSpPr>
                  <p:nvPr/>
                </p:nvSpPr>
                <p:spPr bwMode="auto">
                  <a:xfrm>
                    <a:off x="3582"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49" name="Group 98"/>
                <p:cNvGrpSpPr>
                  <a:grpSpLocks/>
                </p:cNvGrpSpPr>
                <p:nvPr/>
              </p:nvGrpSpPr>
              <p:grpSpPr bwMode="auto">
                <a:xfrm>
                  <a:off x="3471" y="2998"/>
                  <a:ext cx="79" cy="70"/>
                  <a:chOff x="3471" y="2998"/>
                  <a:chExt cx="79" cy="70"/>
                </a:xfrm>
              </p:grpSpPr>
              <p:sp>
                <p:nvSpPr>
                  <p:cNvPr id="58480" name="Freeform 99"/>
                  <p:cNvSpPr>
                    <a:spLocks/>
                  </p:cNvSpPr>
                  <p:nvPr/>
                </p:nvSpPr>
                <p:spPr bwMode="auto">
                  <a:xfrm>
                    <a:off x="3471"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 name="T15" fmla="*/ 0 w 76"/>
                      <a:gd name="T16" fmla="*/ 0 h 66"/>
                      <a:gd name="T17" fmla="*/ 76 w 76"/>
                      <a:gd name="T18" fmla="*/ 66 h 66"/>
                    </a:gdLst>
                    <a:ahLst/>
                    <a:cxnLst>
                      <a:cxn ang="T10">
                        <a:pos x="T0" y="T1"/>
                      </a:cxn>
                      <a:cxn ang="T11">
                        <a:pos x="T2" y="T3"/>
                      </a:cxn>
                      <a:cxn ang="T12">
                        <a:pos x="T4" y="T5"/>
                      </a:cxn>
                      <a:cxn ang="T13">
                        <a:pos x="T6" y="T7"/>
                      </a:cxn>
                      <a:cxn ang="T14">
                        <a:pos x="T8" y="T9"/>
                      </a:cxn>
                    </a:cxnLst>
                    <a:rect l="T15" t="T16" r="T17" b="T18"/>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p:spPr>
                <p:txBody>
                  <a:bodyPr/>
                  <a:lstStyle/>
                  <a:p>
                    <a:endParaRPr lang="zh-CN" altLang="en-US"/>
                  </a:p>
                </p:txBody>
              </p:sp>
              <p:sp>
                <p:nvSpPr>
                  <p:cNvPr id="58481" name="Freeform 100"/>
                  <p:cNvSpPr>
                    <a:spLocks/>
                  </p:cNvSpPr>
                  <p:nvPr/>
                </p:nvSpPr>
                <p:spPr bwMode="auto">
                  <a:xfrm>
                    <a:off x="3474"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 name="T15" fmla="*/ 0 w 76"/>
                      <a:gd name="T16" fmla="*/ 0 h 67"/>
                      <a:gd name="T17" fmla="*/ 76 w 76"/>
                      <a:gd name="T18" fmla="*/ 67 h 67"/>
                    </a:gdLst>
                    <a:ahLst/>
                    <a:cxnLst>
                      <a:cxn ang="T10">
                        <a:pos x="T0" y="T1"/>
                      </a:cxn>
                      <a:cxn ang="T11">
                        <a:pos x="T2" y="T3"/>
                      </a:cxn>
                      <a:cxn ang="T12">
                        <a:pos x="T4" y="T5"/>
                      </a:cxn>
                      <a:cxn ang="T13">
                        <a:pos x="T6" y="T7"/>
                      </a:cxn>
                      <a:cxn ang="T14">
                        <a:pos x="T8" y="T9"/>
                      </a:cxn>
                    </a:cxnLst>
                    <a:rect l="T15" t="T16" r="T17" b="T18"/>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0" name="Group 101"/>
                <p:cNvGrpSpPr>
                  <a:grpSpLocks/>
                </p:cNvGrpSpPr>
                <p:nvPr/>
              </p:nvGrpSpPr>
              <p:grpSpPr bwMode="auto">
                <a:xfrm>
                  <a:off x="3718" y="2949"/>
                  <a:ext cx="20" cy="82"/>
                  <a:chOff x="3718" y="2949"/>
                  <a:chExt cx="20" cy="82"/>
                </a:xfrm>
              </p:grpSpPr>
              <p:sp>
                <p:nvSpPr>
                  <p:cNvPr id="58478" name="Freeform 102"/>
                  <p:cNvSpPr>
                    <a:spLocks/>
                  </p:cNvSpPr>
                  <p:nvPr/>
                </p:nvSpPr>
                <p:spPr bwMode="auto">
                  <a:xfrm>
                    <a:off x="3718"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79" name="Freeform 103"/>
                  <p:cNvSpPr>
                    <a:spLocks/>
                  </p:cNvSpPr>
                  <p:nvPr/>
                </p:nvSpPr>
                <p:spPr bwMode="auto">
                  <a:xfrm>
                    <a:off x="3720"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1" name="Group 104"/>
                <p:cNvGrpSpPr>
                  <a:grpSpLocks/>
                </p:cNvGrpSpPr>
                <p:nvPr/>
              </p:nvGrpSpPr>
              <p:grpSpPr bwMode="auto">
                <a:xfrm>
                  <a:off x="3700" y="3037"/>
                  <a:ext cx="28" cy="21"/>
                  <a:chOff x="3700" y="3037"/>
                  <a:chExt cx="28" cy="21"/>
                </a:xfrm>
              </p:grpSpPr>
              <p:sp>
                <p:nvSpPr>
                  <p:cNvPr id="58476" name="Freeform 105"/>
                  <p:cNvSpPr>
                    <a:spLocks/>
                  </p:cNvSpPr>
                  <p:nvPr/>
                </p:nvSpPr>
                <p:spPr bwMode="auto">
                  <a:xfrm>
                    <a:off x="3700"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p:spPr>
                <p:txBody>
                  <a:bodyPr/>
                  <a:lstStyle/>
                  <a:p>
                    <a:endParaRPr lang="zh-CN" altLang="en-US"/>
                  </a:p>
                </p:txBody>
              </p:sp>
              <p:sp>
                <p:nvSpPr>
                  <p:cNvPr id="58477" name="Freeform 106"/>
                  <p:cNvSpPr>
                    <a:spLocks/>
                  </p:cNvSpPr>
                  <p:nvPr/>
                </p:nvSpPr>
                <p:spPr bwMode="auto">
                  <a:xfrm>
                    <a:off x="3702"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2" name="Group 107"/>
                <p:cNvGrpSpPr>
                  <a:grpSpLocks/>
                </p:cNvGrpSpPr>
                <p:nvPr/>
              </p:nvGrpSpPr>
              <p:grpSpPr bwMode="auto">
                <a:xfrm>
                  <a:off x="3658" y="2951"/>
                  <a:ext cx="20" cy="37"/>
                  <a:chOff x="3658" y="2951"/>
                  <a:chExt cx="20" cy="37"/>
                </a:xfrm>
              </p:grpSpPr>
              <p:sp>
                <p:nvSpPr>
                  <p:cNvPr id="58474" name="Freeform 108"/>
                  <p:cNvSpPr>
                    <a:spLocks/>
                  </p:cNvSpPr>
                  <p:nvPr/>
                </p:nvSpPr>
                <p:spPr bwMode="auto">
                  <a:xfrm>
                    <a:off x="3658"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475" name="Freeform 109"/>
                  <p:cNvSpPr>
                    <a:spLocks/>
                  </p:cNvSpPr>
                  <p:nvPr/>
                </p:nvSpPr>
                <p:spPr bwMode="auto">
                  <a:xfrm>
                    <a:off x="3660"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3" name="Group 110"/>
                <p:cNvGrpSpPr>
                  <a:grpSpLocks/>
                </p:cNvGrpSpPr>
                <p:nvPr/>
              </p:nvGrpSpPr>
              <p:grpSpPr bwMode="auto">
                <a:xfrm>
                  <a:off x="3657" y="2987"/>
                  <a:ext cx="20" cy="37"/>
                  <a:chOff x="3657" y="2987"/>
                  <a:chExt cx="20" cy="37"/>
                </a:xfrm>
              </p:grpSpPr>
              <p:sp>
                <p:nvSpPr>
                  <p:cNvPr id="58472" name="Freeform 111"/>
                  <p:cNvSpPr>
                    <a:spLocks/>
                  </p:cNvSpPr>
                  <p:nvPr/>
                </p:nvSpPr>
                <p:spPr bwMode="auto">
                  <a:xfrm>
                    <a:off x="3657"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73" name="Freeform 112"/>
                  <p:cNvSpPr>
                    <a:spLocks/>
                  </p:cNvSpPr>
                  <p:nvPr/>
                </p:nvSpPr>
                <p:spPr bwMode="auto">
                  <a:xfrm>
                    <a:off x="3659"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 name="T15" fmla="*/ 0 w 18"/>
                      <a:gd name="T16" fmla="*/ 0 h 35"/>
                      <a:gd name="T17" fmla="*/ 18 w 18"/>
                      <a:gd name="T18" fmla="*/ 35 h 35"/>
                    </a:gdLst>
                    <a:ahLst/>
                    <a:cxnLst>
                      <a:cxn ang="T10">
                        <a:pos x="T0" y="T1"/>
                      </a:cxn>
                      <a:cxn ang="T11">
                        <a:pos x="T2" y="T3"/>
                      </a:cxn>
                      <a:cxn ang="T12">
                        <a:pos x="T4" y="T5"/>
                      </a:cxn>
                      <a:cxn ang="T13">
                        <a:pos x="T6" y="T7"/>
                      </a:cxn>
                      <a:cxn ang="T14">
                        <a:pos x="T8" y="T9"/>
                      </a:cxn>
                    </a:cxnLst>
                    <a:rect l="T15" t="T16" r="T17" b="T18"/>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4" name="Group 113"/>
                <p:cNvGrpSpPr>
                  <a:grpSpLocks/>
                </p:cNvGrpSpPr>
                <p:nvPr/>
              </p:nvGrpSpPr>
              <p:grpSpPr bwMode="auto">
                <a:xfrm>
                  <a:off x="3557" y="2949"/>
                  <a:ext cx="19" cy="31"/>
                  <a:chOff x="3557" y="2949"/>
                  <a:chExt cx="19" cy="31"/>
                </a:xfrm>
              </p:grpSpPr>
              <p:sp>
                <p:nvSpPr>
                  <p:cNvPr id="58470" name="Freeform 114"/>
                  <p:cNvSpPr>
                    <a:spLocks/>
                  </p:cNvSpPr>
                  <p:nvPr/>
                </p:nvSpPr>
                <p:spPr bwMode="auto">
                  <a:xfrm>
                    <a:off x="3557"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71" name="Freeform 115"/>
                  <p:cNvSpPr>
                    <a:spLocks/>
                  </p:cNvSpPr>
                  <p:nvPr/>
                </p:nvSpPr>
                <p:spPr bwMode="auto">
                  <a:xfrm>
                    <a:off x="3559"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 name="T15" fmla="*/ 0 w 17"/>
                      <a:gd name="T16" fmla="*/ 0 h 28"/>
                      <a:gd name="T17" fmla="*/ 17 w 17"/>
                      <a:gd name="T18" fmla="*/ 28 h 28"/>
                    </a:gdLst>
                    <a:ahLst/>
                    <a:cxnLst>
                      <a:cxn ang="T10">
                        <a:pos x="T0" y="T1"/>
                      </a:cxn>
                      <a:cxn ang="T11">
                        <a:pos x="T2" y="T3"/>
                      </a:cxn>
                      <a:cxn ang="T12">
                        <a:pos x="T4" y="T5"/>
                      </a:cxn>
                      <a:cxn ang="T13">
                        <a:pos x="T6" y="T7"/>
                      </a:cxn>
                      <a:cxn ang="T14">
                        <a:pos x="T8" y="T9"/>
                      </a:cxn>
                    </a:cxnLst>
                    <a:rect l="T15" t="T16" r="T17" b="T18"/>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5" name="Group 116"/>
                <p:cNvGrpSpPr>
                  <a:grpSpLocks/>
                </p:cNvGrpSpPr>
                <p:nvPr/>
              </p:nvGrpSpPr>
              <p:grpSpPr bwMode="auto">
                <a:xfrm>
                  <a:off x="3693" y="2949"/>
                  <a:ext cx="19" cy="82"/>
                  <a:chOff x="3693" y="2949"/>
                  <a:chExt cx="19" cy="82"/>
                </a:xfrm>
              </p:grpSpPr>
              <p:sp>
                <p:nvSpPr>
                  <p:cNvPr id="58468" name="Freeform 117"/>
                  <p:cNvSpPr>
                    <a:spLocks/>
                  </p:cNvSpPr>
                  <p:nvPr/>
                </p:nvSpPr>
                <p:spPr bwMode="auto">
                  <a:xfrm>
                    <a:off x="3693"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469" name="Freeform 118"/>
                  <p:cNvSpPr>
                    <a:spLocks/>
                  </p:cNvSpPr>
                  <p:nvPr/>
                </p:nvSpPr>
                <p:spPr bwMode="auto">
                  <a:xfrm>
                    <a:off x="3694"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6" name="Group 119"/>
                <p:cNvGrpSpPr>
                  <a:grpSpLocks/>
                </p:cNvGrpSpPr>
                <p:nvPr/>
              </p:nvGrpSpPr>
              <p:grpSpPr bwMode="auto">
                <a:xfrm>
                  <a:off x="3617" y="2916"/>
                  <a:ext cx="21" cy="21"/>
                  <a:chOff x="3617" y="2916"/>
                  <a:chExt cx="21" cy="21"/>
                </a:xfrm>
              </p:grpSpPr>
              <p:sp>
                <p:nvSpPr>
                  <p:cNvPr id="58466" name="Freeform 120"/>
                  <p:cNvSpPr>
                    <a:spLocks/>
                  </p:cNvSpPr>
                  <p:nvPr/>
                </p:nvSpPr>
                <p:spPr bwMode="auto">
                  <a:xfrm>
                    <a:off x="3617"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p:spPr>
                <p:txBody>
                  <a:bodyPr/>
                  <a:lstStyle/>
                  <a:p>
                    <a:endParaRPr lang="zh-CN" altLang="en-US"/>
                  </a:p>
                </p:txBody>
              </p:sp>
              <p:sp>
                <p:nvSpPr>
                  <p:cNvPr id="58467" name="Freeform 121"/>
                  <p:cNvSpPr>
                    <a:spLocks/>
                  </p:cNvSpPr>
                  <p:nvPr/>
                </p:nvSpPr>
                <p:spPr bwMode="auto">
                  <a:xfrm>
                    <a:off x="3619"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7" name="Group 122"/>
                <p:cNvGrpSpPr>
                  <a:grpSpLocks/>
                </p:cNvGrpSpPr>
                <p:nvPr/>
              </p:nvGrpSpPr>
              <p:grpSpPr bwMode="auto">
                <a:xfrm>
                  <a:off x="3436" y="2933"/>
                  <a:ext cx="24" cy="21"/>
                  <a:chOff x="3436" y="2933"/>
                  <a:chExt cx="24" cy="21"/>
                </a:xfrm>
              </p:grpSpPr>
              <p:sp>
                <p:nvSpPr>
                  <p:cNvPr id="58464" name="Freeform 123"/>
                  <p:cNvSpPr>
                    <a:spLocks/>
                  </p:cNvSpPr>
                  <p:nvPr/>
                </p:nvSpPr>
                <p:spPr bwMode="auto">
                  <a:xfrm>
                    <a:off x="3436"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p:spPr>
                <p:txBody>
                  <a:bodyPr/>
                  <a:lstStyle/>
                  <a:p>
                    <a:endParaRPr lang="zh-CN" altLang="en-US"/>
                  </a:p>
                </p:txBody>
              </p:sp>
              <p:sp>
                <p:nvSpPr>
                  <p:cNvPr id="58465" name="Freeform 124"/>
                  <p:cNvSpPr>
                    <a:spLocks/>
                  </p:cNvSpPr>
                  <p:nvPr/>
                </p:nvSpPr>
                <p:spPr bwMode="auto">
                  <a:xfrm>
                    <a:off x="3438"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 name="T15" fmla="*/ 0 w 22"/>
                      <a:gd name="T16" fmla="*/ 0 h 18"/>
                      <a:gd name="T17" fmla="*/ 22 w 22"/>
                      <a:gd name="T18" fmla="*/ 18 h 18"/>
                    </a:gdLst>
                    <a:ahLst/>
                    <a:cxnLst>
                      <a:cxn ang="T10">
                        <a:pos x="T0" y="T1"/>
                      </a:cxn>
                      <a:cxn ang="T11">
                        <a:pos x="T2" y="T3"/>
                      </a:cxn>
                      <a:cxn ang="T12">
                        <a:pos x="T4" y="T5"/>
                      </a:cxn>
                      <a:cxn ang="T13">
                        <a:pos x="T6" y="T7"/>
                      </a:cxn>
                      <a:cxn ang="T14">
                        <a:pos x="T8" y="T9"/>
                      </a:cxn>
                    </a:cxnLst>
                    <a:rect l="T15" t="T16" r="T17" b="T18"/>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8" name="Group 125"/>
                <p:cNvGrpSpPr>
                  <a:grpSpLocks/>
                </p:cNvGrpSpPr>
                <p:nvPr/>
              </p:nvGrpSpPr>
              <p:grpSpPr bwMode="auto">
                <a:xfrm>
                  <a:off x="3386" y="2988"/>
                  <a:ext cx="34" cy="20"/>
                  <a:chOff x="3386" y="2988"/>
                  <a:chExt cx="34" cy="20"/>
                </a:xfrm>
              </p:grpSpPr>
              <p:sp>
                <p:nvSpPr>
                  <p:cNvPr id="58462" name="Freeform 126"/>
                  <p:cNvSpPr>
                    <a:spLocks/>
                  </p:cNvSpPr>
                  <p:nvPr/>
                </p:nvSpPr>
                <p:spPr bwMode="auto">
                  <a:xfrm>
                    <a:off x="3386"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463" name="Freeform 127"/>
                  <p:cNvSpPr>
                    <a:spLocks/>
                  </p:cNvSpPr>
                  <p:nvPr/>
                </p:nvSpPr>
                <p:spPr bwMode="auto">
                  <a:xfrm>
                    <a:off x="3389"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59" name="Group 128"/>
                <p:cNvGrpSpPr>
                  <a:grpSpLocks/>
                </p:cNvGrpSpPr>
                <p:nvPr/>
              </p:nvGrpSpPr>
              <p:grpSpPr bwMode="auto">
                <a:xfrm>
                  <a:off x="3386" y="3012"/>
                  <a:ext cx="34" cy="20"/>
                  <a:chOff x="3386" y="3012"/>
                  <a:chExt cx="34" cy="20"/>
                </a:xfrm>
              </p:grpSpPr>
              <p:sp>
                <p:nvSpPr>
                  <p:cNvPr id="58460" name="Freeform 129"/>
                  <p:cNvSpPr>
                    <a:spLocks/>
                  </p:cNvSpPr>
                  <p:nvPr/>
                </p:nvSpPr>
                <p:spPr bwMode="auto">
                  <a:xfrm>
                    <a:off x="3386"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461" name="Freeform 130"/>
                  <p:cNvSpPr>
                    <a:spLocks/>
                  </p:cNvSpPr>
                  <p:nvPr/>
                </p:nvSpPr>
                <p:spPr bwMode="auto">
                  <a:xfrm>
                    <a:off x="3389"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grpSp>
            <p:nvGrpSpPr>
              <p:cNvPr id="58382" name="Group 131"/>
              <p:cNvGrpSpPr>
                <a:grpSpLocks/>
              </p:cNvGrpSpPr>
              <p:nvPr/>
            </p:nvGrpSpPr>
            <p:grpSpPr bwMode="auto">
              <a:xfrm>
                <a:off x="3713" y="3561"/>
                <a:ext cx="591" cy="280"/>
                <a:chOff x="3871" y="2900"/>
                <a:chExt cx="412" cy="210"/>
              </a:xfrm>
            </p:grpSpPr>
            <p:sp>
              <p:nvSpPr>
                <p:cNvPr id="58384" name="Freeform 132"/>
                <p:cNvSpPr>
                  <a:spLocks/>
                </p:cNvSpPr>
                <p:nvPr/>
              </p:nvSpPr>
              <p:spPr bwMode="auto">
                <a:xfrm>
                  <a:off x="3974"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 name="T15" fmla="*/ 0 w 215"/>
                    <a:gd name="T16" fmla="*/ 0 h 27"/>
                    <a:gd name="T17" fmla="*/ 215 w 215"/>
                    <a:gd name="T18" fmla="*/ 27 h 27"/>
                  </a:gdLst>
                  <a:ahLst/>
                  <a:cxnLst>
                    <a:cxn ang="T10">
                      <a:pos x="T0" y="T1"/>
                    </a:cxn>
                    <a:cxn ang="T11">
                      <a:pos x="T2" y="T3"/>
                    </a:cxn>
                    <a:cxn ang="T12">
                      <a:pos x="T4" y="T5"/>
                    </a:cxn>
                    <a:cxn ang="T13">
                      <a:pos x="T6" y="T7"/>
                    </a:cxn>
                    <a:cxn ang="T14">
                      <a:pos x="T8" y="T9"/>
                    </a:cxn>
                  </a:cxnLst>
                  <a:rect l="T15" t="T16" r="T17" b="T18"/>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p:spPr>
              <p:txBody>
                <a:bodyPr/>
                <a:lstStyle/>
                <a:p>
                  <a:endParaRPr lang="zh-CN" altLang="en-US"/>
                </a:p>
              </p:txBody>
            </p:sp>
            <p:grpSp>
              <p:nvGrpSpPr>
                <p:cNvPr id="58385" name="Group 133"/>
                <p:cNvGrpSpPr>
                  <a:grpSpLocks/>
                </p:cNvGrpSpPr>
                <p:nvPr/>
              </p:nvGrpSpPr>
              <p:grpSpPr bwMode="auto">
                <a:xfrm>
                  <a:off x="3992" y="3076"/>
                  <a:ext cx="189" cy="18"/>
                  <a:chOff x="3992" y="3076"/>
                  <a:chExt cx="189" cy="18"/>
                </a:xfrm>
              </p:grpSpPr>
              <p:sp>
                <p:nvSpPr>
                  <p:cNvPr id="58427" name="Line 134"/>
                  <p:cNvSpPr>
                    <a:spLocks noChangeShapeType="1"/>
                  </p:cNvSpPr>
                  <p:nvPr/>
                </p:nvSpPr>
                <p:spPr bwMode="auto">
                  <a:xfrm>
                    <a:off x="4181"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28" name="Line 135"/>
                  <p:cNvSpPr>
                    <a:spLocks noChangeShapeType="1"/>
                  </p:cNvSpPr>
                  <p:nvPr/>
                </p:nvSpPr>
                <p:spPr bwMode="auto">
                  <a:xfrm>
                    <a:off x="4168"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29" name="Line 136"/>
                  <p:cNvSpPr>
                    <a:spLocks noChangeShapeType="1"/>
                  </p:cNvSpPr>
                  <p:nvPr/>
                </p:nvSpPr>
                <p:spPr bwMode="auto">
                  <a:xfrm>
                    <a:off x="4156"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0" name="Line 137"/>
                  <p:cNvSpPr>
                    <a:spLocks noChangeShapeType="1"/>
                  </p:cNvSpPr>
                  <p:nvPr/>
                </p:nvSpPr>
                <p:spPr bwMode="auto">
                  <a:xfrm>
                    <a:off x="4143"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1" name="Line 138"/>
                  <p:cNvSpPr>
                    <a:spLocks noChangeShapeType="1"/>
                  </p:cNvSpPr>
                  <p:nvPr/>
                </p:nvSpPr>
                <p:spPr bwMode="auto">
                  <a:xfrm>
                    <a:off x="4130"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2" name="Line 139"/>
                  <p:cNvSpPr>
                    <a:spLocks noChangeShapeType="1"/>
                  </p:cNvSpPr>
                  <p:nvPr/>
                </p:nvSpPr>
                <p:spPr bwMode="auto">
                  <a:xfrm>
                    <a:off x="4118"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3" name="Line 140"/>
                  <p:cNvSpPr>
                    <a:spLocks noChangeShapeType="1"/>
                  </p:cNvSpPr>
                  <p:nvPr/>
                </p:nvSpPr>
                <p:spPr bwMode="auto">
                  <a:xfrm>
                    <a:off x="4105"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4" name="Line 141"/>
                  <p:cNvSpPr>
                    <a:spLocks noChangeShapeType="1"/>
                  </p:cNvSpPr>
                  <p:nvPr/>
                </p:nvSpPr>
                <p:spPr bwMode="auto">
                  <a:xfrm>
                    <a:off x="4093"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5" name="Line 142"/>
                  <p:cNvSpPr>
                    <a:spLocks noChangeShapeType="1"/>
                  </p:cNvSpPr>
                  <p:nvPr/>
                </p:nvSpPr>
                <p:spPr bwMode="auto">
                  <a:xfrm>
                    <a:off x="4081"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6" name="Line 143"/>
                  <p:cNvSpPr>
                    <a:spLocks noChangeShapeType="1"/>
                  </p:cNvSpPr>
                  <p:nvPr/>
                </p:nvSpPr>
                <p:spPr bwMode="auto">
                  <a:xfrm>
                    <a:off x="4068"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7" name="Line 144"/>
                  <p:cNvSpPr>
                    <a:spLocks noChangeShapeType="1"/>
                  </p:cNvSpPr>
                  <p:nvPr/>
                </p:nvSpPr>
                <p:spPr bwMode="auto">
                  <a:xfrm>
                    <a:off x="4054"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8" name="Line 145"/>
                  <p:cNvSpPr>
                    <a:spLocks noChangeShapeType="1"/>
                  </p:cNvSpPr>
                  <p:nvPr/>
                </p:nvSpPr>
                <p:spPr bwMode="auto">
                  <a:xfrm>
                    <a:off x="4042"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9" name="Line 146"/>
                  <p:cNvSpPr>
                    <a:spLocks noChangeShapeType="1"/>
                  </p:cNvSpPr>
                  <p:nvPr/>
                </p:nvSpPr>
                <p:spPr bwMode="auto">
                  <a:xfrm>
                    <a:off x="4030"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40" name="Line 147"/>
                  <p:cNvSpPr>
                    <a:spLocks noChangeShapeType="1"/>
                  </p:cNvSpPr>
                  <p:nvPr/>
                </p:nvSpPr>
                <p:spPr bwMode="auto">
                  <a:xfrm>
                    <a:off x="4017"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41" name="Line 148"/>
                  <p:cNvSpPr>
                    <a:spLocks noChangeShapeType="1"/>
                  </p:cNvSpPr>
                  <p:nvPr/>
                </p:nvSpPr>
                <p:spPr bwMode="auto">
                  <a:xfrm>
                    <a:off x="4004"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42" name="Line 149"/>
                  <p:cNvSpPr>
                    <a:spLocks noChangeShapeType="1"/>
                  </p:cNvSpPr>
                  <p:nvPr/>
                </p:nvSpPr>
                <p:spPr bwMode="auto">
                  <a:xfrm>
                    <a:off x="3992" y="3076"/>
                    <a:ext cx="0" cy="18"/>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386" name="Rectangle 150"/>
                <p:cNvSpPr>
                  <a:spLocks noChangeArrowheads="1"/>
                </p:cNvSpPr>
                <p:nvPr/>
              </p:nvSpPr>
              <p:spPr bwMode="auto">
                <a:xfrm>
                  <a:off x="3915" y="2900"/>
                  <a:ext cx="368" cy="172"/>
                </a:xfrm>
                <a:prstGeom prst="rect">
                  <a:avLst/>
                </a:prstGeom>
                <a:solidFill>
                  <a:srgbClr val="ADD6A5"/>
                </a:solidFill>
                <a:ln w="12699">
                  <a:solidFill>
                    <a:schemeClr val="tx1"/>
                  </a:solidFill>
                  <a:miter lim="800000"/>
                  <a:headEnd/>
                  <a:tailEnd/>
                </a:ln>
              </p:spPr>
              <p:txBody>
                <a:bodyPr wrap="none" anchor="ctr"/>
                <a:lstStyle/>
                <a:p>
                  <a:endParaRPr lang="zh-CN" altLang="en-US"/>
                </a:p>
              </p:txBody>
            </p:sp>
            <p:sp>
              <p:nvSpPr>
                <p:cNvPr id="58387" name="Freeform 151"/>
                <p:cNvSpPr>
                  <a:spLocks/>
                </p:cNvSpPr>
                <p:nvPr/>
              </p:nvSpPr>
              <p:spPr bwMode="auto">
                <a:xfrm>
                  <a:off x="3883"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 name="T9" fmla="*/ 0 w 25"/>
                    <a:gd name="T10" fmla="*/ 0 h 206"/>
                    <a:gd name="T11" fmla="*/ 25 w 25"/>
                    <a:gd name="T12" fmla="*/ 206 h 206"/>
                  </a:gdLst>
                  <a:ahLst/>
                  <a:cxnLst>
                    <a:cxn ang="T6">
                      <a:pos x="T0" y="T1"/>
                    </a:cxn>
                    <a:cxn ang="T7">
                      <a:pos x="T2" y="T3"/>
                    </a:cxn>
                    <a:cxn ang="T8">
                      <a:pos x="T4" y="T5"/>
                    </a:cxn>
                  </a:cxnLst>
                  <a:rect l="T9" t="T10" r="T11" b="T12"/>
                  <a:pathLst>
                    <a:path w="25" h="206">
                      <a:moveTo>
                        <a:pt x="0" y="0"/>
                      </a:moveTo>
                      <a:lnTo>
                        <a:pt x="24" y="0"/>
                      </a:lnTo>
                      <a:lnTo>
                        <a:pt x="24" y="205"/>
                      </a:lnTo>
                    </a:path>
                  </a:pathLst>
                </a:custGeom>
                <a:noFill/>
                <a:ln w="25399"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8388" name="Group 152"/>
                <p:cNvGrpSpPr>
                  <a:grpSpLocks/>
                </p:cNvGrpSpPr>
                <p:nvPr/>
              </p:nvGrpSpPr>
              <p:grpSpPr bwMode="auto">
                <a:xfrm>
                  <a:off x="3871" y="2944"/>
                  <a:ext cx="32" cy="23"/>
                  <a:chOff x="3871" y="2944"/>
                  <a:chExt cx="32" cy="23"/>
                </a:xfrm>
              </p:grpSpPr>
              <p:sp>
                <p:nvSpPr>
                  <p:cNvPr id="58425" name="Freeform 153"/>
                  <p:cNvSpPr>
                    <a:spLocks/>
                  </p:cNvSpPr>
                  <p:nvPr/>
                </p:nvSpPr>
                <p:spPr bwMode="auto">
                  <a:xfrm>
                    <a:off x="3871"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p:spPr>
                <p:txBody>
                  <a:bodyPr/>
                  <a:lstStyle/>
                  <a:p>
                    <a:endParaRPr lang="zh-CN" altLang="en-US"/>
                  </a:p>
                </p:txBody>
              </p:sp>
              <p:sp>
                <p:nvSpPr>
                  <p:cNvPr id="58426" name="Freeform 154"/>
                  <p:cNvSpPr>
                    <a:spLocks/>
                  </p:cNvSpPr>
                  <p:nvPr/>
                </p:nvSpPr>
                <p:spPr bwMode="auto">
                  <a:xfrm>
                    <a:off x="3886"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p:spPr>
                <p:txBody>
                  <a:bodyPr/>
                  <a:lstStyle/>
                  <a:p>
                    <a:endParaRPr lang="zh-CN" altLang="en-US"/>
                  </a:p>
                </p:txBody>
              </p:sp>
            </p:grpSp>
            <p:grpSp>
              <p:nvGrpSpPr>
                <p:cNvPr id="58389" name="Group 155"/>
                <p:cNvGrpSpPr>
                  <a:grpSpLocks/>
                </p:cNvGrpSpPr>
                <p:nvPr/>
              </p:nvGrpSpPr>
              <p:grpSpPr bwMode="auto">
                <a:xfrm>
                  <a:off x="4118" y="2949"/>
                  <a:ext cx="62" cy="54"/>
                  <a:chOff x="4118" y="2949"/>
                  <a:chExt cx="62" cy="54"/>
                </a:xfrm>
              </p:grpSpPr>
              <p:sp>
                <p:nvSpPr>
                  <p:cNvPr id="58423" name="Freeform 156"/>
                  <p:cNvSpPr>
                    <a:spLocks/>
                  </p:cNvSpPr>
                  <p:nvPr/>
                </p:nvSpPr>
                <p:spPr bwMode="auto">
                  <a:xfrm>
                    <a:off x="4118"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p:spPr>
                <p:txBody>
                  <a:bodyPr/>
                  <a:lstStyle/>
                  <a:p>
                    <a:endParaRPr lang="zh-CN" altLang="en-US"/>
                  </a:p>
                </p:txBody>
              </p:sp>
              <p:sp>
                <p:nvSpPr>
                  <p:cNvPr id="58424" name="Freeform 157"/>
                  <p:cNvSpPr>
                    <a:spLocks/>
                  </p:cNvSpPr>
                  <p:nvPr/>
                </p:nvSpPr>
                <p:spPr bwMode="auto">
                  <a:xfrm>
                    <a:off x="4120"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 name="T15" fmla="*/ 0 w 60"/>
                      <a:gd name="T16" fmla="*/ 0 h 50"/>
                      <a:gd name="T17" fmla="*/ 60 w 60"/>
                      <a:gd name="T18" fmla="*/ 50 h 50"/>
                    </a:gdLst>
                    <a:ahLst/>
                    <a:cxnLst>
                      <a:cxn ang="T10">
                        <a:pos x="T0" y="T1"/>
                      </a:cxn>
                      <a:cxn ang="T11">
                        <a:pos x="T2" y="T3"/>
                      </a:cxn>
                      <a:cxn ang="T12">
                        <a:pos x="T4" y="T5"/>
                      </a:cxn>
                      <a:cxn ang="T13">
                        <a:pos x="T6" y="T7"/>
                      </a:cxn>
                      <a:cxn ang="T14">
                        <a:pos x="T8" y="T9"/>
                      </a:cxn>
                    </a:cxnLst>
                    <a:rect l="T15" t="T16" r="T17" b="T18"/>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0" name="Group 158"/>
                <p:cNvGrpSpPr>
                  <a:grpSpLocks/>
                </p:cNvGrpSpPr>
                <p:nvPr/>
              </p:nvGrpSpPr>
              <p:grpSpPr bwMode="auto">
                <a:xfrm>
                  <a:off x="4009" y="2998"/>
                  <a:ext cx="79" cy="70"/>
                  <a:chOff x="4009" y="2998"/>
                  <a:chExt cx="79" cy="70"/>
                </a:xfrm>
              </p:grpSpPr>
              <p:sp>
                <p:nvSpPr>
                  <p:cNvPr id="58421" name="Freeform 159"/>
                  <p:cNvSpPr>
                    <a:spLocks/>
                  </p:cNvSpPr>
                  <p:nvPr/>
                </p:nvSpPr>
                <p:spPr bwMode="auto">
                  <a:xfrm>
                    <a:off x="4009"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 name="T15" fmla="*/ 0 w 76"/>
                      <a:gd name="T16" fmla="*/ 0 h 66"/>
                      <a:gd name="T17" fmla="*/ 76 w 76"/>
                      <a:gd name="T18" fmla="*/ 66 h 66"/>
                    </a:gdLst>
                    <a:ahLst/>
                    <a:cxnLst>
                      <a:cxn ang="T10">
                        <a:pos x="T0" y="T1"/>
                      </a:cxn>
                      <a:cxn ang="T11">
                        <a:pos x="T2" y="T3"/>
                      </a:cxn>
                      <a:cxn ang="T12">
                        <a:pos x="T4" y="T5"/>
                      </a:cxn>
                      <a:cxn ang="T13">
                        <a:pos x="T6" y="T7"/>
                      </a:cxn>
                      <a:cxn ang="T14">
                        <a:pos x="T8" y="T9"/>
                      </a:cxn>
                    </a:cxnLst>
                    <a:rect l="T15" t="T16" r="T17" b="T18"/>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p:spPr>
                <p:txBody>
                  <a:bodyPr/>
                  <a:lstStyle/>
                  <a:p>
                    <a:endParaRPr lang="zh-CN" altLang="en-US"/>
                  </a:p>
                </p:txBody>
              </p:sp>
              <p:sp>
                <p:nvSpPr>
                  <p:cNvPr id="58422" name="Freeform 160"/>
                  <p:cNvSpPr>
                    <a:spLocks/>
                  </p:cNvSpPr>
                  <p:nvPr/>
                </p:nvSpPr>
                <p:spPr bwMode="auto">
                  <a:xfrm>
                    <a:off x="4012"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 name="T15" fmla="*/ 0 w 76"/>
                      <a:gd name="T16" fmla="*/ 0 h 67"/>
                      <a:gd name="T17" fmla="*/ 76 w 76"/>
                      <a:gd name="T18" fmla="*/ 67 h 67"/>
                    </a:gdLst>
                    <a:ahLst/>
                    <a:cxnLst>
                      <a:cxn ang="T10">
                        <a:pos x="T0" y="T1"/>
                      </a:cxn>
                      <a:cxn ang="T11">
                        <a:pos x="T2" y="T3"/>
                      </a:cxn>
                      <a:cxn ang="T12">
                        <a:pos x="T4" y="T5"/>
                      </a:cxn>
                      <a:cxn ang="T13">
                        <a:pos x="T6" y="T7"/>
                      </a:cxn>
                      <a:cxn ang="T14">
                        <a:pos x="T8" y="T9"/>
                      </a:cxn>
                    </a:cxnLst>
                    <a:rect l="T15" t="T16" r="T17" b="T18"/>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1" name="Group 161"/>
                <p:cNvGrpSpPr>
                  <a:grpSpLocks/>
                </p:cNvGrpSpPr>
                <p:nvPr/>
              </p:nvGrpSpPr>
              <p:grpSpPr bwMode="auto">
                <a:xfrm>
                  <a:off x="4256" y="2949"/>
                  <a:ext cx="20" cy="82"/>
                  <a:chOff x="4256" y="2949"/>
                  <a:chExt cx="20" cy="82"/>
                </a:xfrm>
              </p:grpSpPr>
              <p:sp>
                <p:nvSpPr>
                  <p:cNvPr id="58419" name="Freeform 162"/>
                  <p:cNvSpPr>
                    <a:spLocks/>
                  </p:cNvSpPr>
                  <p:nvPr/>
                </p:nvSpPr>
                <p:spPr bwMode="auto">
                  <a:xfrm>
                    <a:off x="4256"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20" name="Freeform 163"/>
                  <p:cNvSpPr>
                    <a:spLocks/>
                  </p:cNvSpPr>
                  <p:nvPr/>
                </p:nvSpPr>
                <p:spPr bwMode="auto">
                  <a:xfrm>
                    <a:off x="4258"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2" name="Group 164"/>
                <p:cNvGrpSpPr>
                  <a:grpSpLocks/>
                </p:cNvGrpSpPr>
                <p:nvPr/>
              </p:nvGrpSpPr>
              <p:grpSpPr bwMode="auto">
                <a:xfrm>
                  <a:off x="4238" y="3037"/>
                  <a:ext cx="28" cy="21"/>
                  <a:chOff x="4238" y="3037"/>
                  <a:chExt cx="28" cy="21"/>
                </a:xfrm>
              </p:grpSpPr>
              <p:sp>
                <p:nvSpPr>
                  <p:cNvPr id="58417" name="Freeform 165"/>
                  <p:cNvSpPr>
                    <a:spLocks/>
                  </p:cNvSpPr>
                  <p:nvPr/>
                </p:nvSpPr>
                <p:spPr bwMode="auto">
                  <a:xfrm>
                    <a:off x="4238"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p:spPr>
                <p:txBody>
                  <a:bodyPr/>
                  <a:lstStyle/>
                  <a:p>
                    <a:endParaRPr lang="zh-CN" altLang="en-US"/>
                  </a:p>
                </p:txBody>
              </p:sp>
              <p:sp>
                <p:nvSpPr>
                  <p:cNvPr id="58418" name="Freeform 166"/>
                  <p:cNvSpPr>
                    <a:spLocks/>
                  </p:cNvSpPr>
                  <p:nvPr/>
                </p:nvSpPr>
                <p:spPr bwMode="auto">
                  <a:xfrm>
                    <a:off x="4240"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3" name="Group 167"/>
                <p:cNvGrpSpPr>
                  <a:grpSpLocks/>
                </p:cNvGrpSpPr>
                <p:nvPr/>
              </p:nvGrpSpPr>
              <p:grpSpPr bwMode="auto">
                <a:xfrm>
                  <a:off x="4196" y="2951"/>
                  <a:ext cx="20" cy="37"/>
                  <a:chOff x="4196" y="2951"/>
                  <a:chExt cx="20" cy="37"/>
                </a:xfrm>
              </p:grpSpPr>
              <p:sp>
                <p:nvSpPr>
                  <p:cNvPr id="58415" name="Freeform 168"/>
                  <p:cNvSpPr>
                    <a:spLocks/>
                  </p:cNvSpPr>
                  <p:nvPr/>
                </p:nvSpPr>
                <p:spPr bwMode="auto">
                  <a:xfrm>
                    <a:off x="4196"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416" name="Freeform 169"/>
                  <p:cNvSpPr>
                    <a:spLocks/>
                  </p:cNvSpPr>
                  <p:nvPr/>
                </p:nvSpPr>
                <p:spPr bwMode="auto">
                  <a:xfrm>
                    <a:off x="4198"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 name="T15" fmla="*/ 0 w 18"/>
                      <a:gd name="T16" fmla="*/ 0 h 34"/>
                      <a:gd name="T17" fmla="*/ 18 w 18"/>
                      <a:gd name="T18" fmla="*/ 34 h 34"/>
                    </a:gdLst>
                    <a:ahLst/>
                    <a:cxnLst>
                      <a:cxn ang="T10">
                        <a:pos x="T0" y="T1"/>
                      </a:cxn>
                      <a:cxn ang="T11">
                        <a:pos x="T2" y="T3"/>
                      </a:cxn>
                      <a:cxn ang="T12">
                        <a:pos x="T4" y="T5"/>
                      </a:cxn>
                      <a:cxn ang="T13">
                        <a:pos x="T6" y="T7"/>
                      </a:cxn>
                      <a:cxn ang="T14">
                        <a:pos x="T8" y="T9"/>
                      </a:cxn>
                    </a:cxnLst>
                    <a:rect l="T15" t="T16" r="T17" b="T18"/>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4" name="Group 170"/>
                <p:cNvGrpSpPr>
                  <a:grpSpLocks/>
                </p:cNvGrpSpPr>
                <p:nvPr/>
              </p:nvGrpSpPr>
              <p:grpSpPr bwMode="auto">
                <a:xfrm>
                  <a:off x="4195" y="2987"/>
                  <a:ext cx="20" cy="37"/>
                  <a:chOff x="4195" y="2987"/>
                  <a:chExt cx="20" cy="37"/>
                </a:xfrm>
              </p:grpSpPr>
              <p:sp>
                <p:nvSpPr>
                  <p:cNvPr id="58413" name="Freeform 171"/>
                  <p:cNvSpPr>
                    <a:spLocks/>
                  </p:cNvSpPr>
                  <p:nvPr/>
                </p:nvSpPr>
                <p:spPr bwMode="auto">
                  <a:xfrm>
                    <a:off x="4195"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14" name="Freeform 172"/>
                  <p:cNvSpPr>
                    <a:spLocks/>
                  </p:cNvSpPr>
                  <p:nvPr/>
                </p:nvSpPr>
                <p:spPr bwMode="auto">
                  <a:xfrm>
                    <a:off x="4197"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 name="T15" fmla="*/ 0 w 18"/>
                      <a:gd name="T16" fmla="*/ 0 h 35"/>
                      <a:gd name="T17" fmla="*/ 18 w 18"/>
                      <a:gd name="T18" fmla="*/ 35 h 35"/>
                    </a:gdLst>
                    <a:ahLst/>
                    <a:cxnLst>
                      <a:cxn ang="T10">
                        <a:pos x="T0" y="T1"/>
                      </a:cxn>
                      <a:cxn ang="T11">
                        <a:pos x="T2" y="T3"/>
                      </a:cxn>
                      <a:cxn ang="T12">
                        <a:pos x="T4" y="T5"/>
                      </a:cxn>
                      <a:cxn ang="T13">
                        <a:pos x="T6" y="T7"/>
                      </a:cxn>
                      <a:cxn ang="T14">
                        <a:pos x="T8" y="T9"/>
                      </a:cxn>
                    </a:cxnLst>
                    <a:rect l="T15" t="T16" r="T17" b="T18"/>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5" name="Group 173"/>
                <p:cNvGrpSpPr>
                  <a:grpSpLocks/>
                </p:cNvGrpSpPr>
                <p:nvPr/>
              </p:nvGrpSpPr>
              <p:grpSpPr bwMode="auto">
                <a:xfrm>
                  <a:off x="4095" y="2949"/>
                  <a:ext cx="19" cy="31"/>
                  <a:chOff x="4095" y="2949"/>
                  <a:chExt cx="19" cy="31"/>
                </a:xfrm>
              </p:grpSpPr>
              <p:sp>
                <p:nvSpPr>
                  <p:cNvPr id="58411" name="Freeform 174"/>
                  <p:cNvSpPr>
                    <a:spLocks/>
                  </p:cNvSpPr>
                  <p:nvPr/>
                </p:nvSpPr>
                <p:spPr bwMode="auto">
                  <a:xfrm>
                    <a:off x="4095"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p:spPr>
                <p:txBody>
                  <a:bodyPr/>
                  <a:lstStyle/>
                  <a:p>
                    <a:endParaRPr lang="zh-CN" altLang="en-US"/>
                  </a:p>
                </p:txBody>
              </p:sp>
              <p:sp>
                <p:nvSpPr>
                  <p:cNvPr id="58412" name="Freeform 175"/>
                  <p:cNvSpPr>
                    <a:spLocks/>
                  </p:cNvSpPr>
                  <p:nvPr/>
                </p:nvSpPr>
                <p:spPr bwMode="auto">
                  <a:xfrm>
                    <a:off x="4097"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 name="T15" fmla="*/ 0 w 17"/>
                      <a:gd name="T16" fmla="*/ 0 h 28"/>
                      <a:gd name="T17" fmla="*/ 17 w 17"/>
                      <a:gd name="T18" fmla="*/ 28 h 28"/>
                    </a:gdLst>
                    <a:ahLst/>
                    <a:cxnLst>
                      <a:cxn ang="T10">
                        <a:pos x="T0" y="T1"/>
                      </a:cxn>
                      <a:cxn ang="T11">
                        <a:pos x="T2" y="T3"/>
                      </a:cxn>
                      <a:cxn ang="T12">
                        <a:pos x="T4" y="T5"/>
                      </a:cxn>
                      <a:cxn ang="T13">
                        <a:pos x="T6" y="T7"/>
                      </a:cxn>
                      <a:cxn ang="T14">
                        <a:pos x="T8" y="T9"/>
                      </a:cxn>
                    </a:cxnLst>
                    <a:rect l="T15" t="T16" r="T17" b="T18"/>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6" name="Group 176"/>
                <p:cNvGrpSpPr>
                  <a:grpSpLocks/>
                </p:cNvGrpSpPr>
                <p:nvPr/>
              </p:nvGrpSpPr>
              <p:grpSpPr bwMode="auto">
                <a:xfrm>
                  <a:off x="4231" y="2949"/>
                  <a:ext cx="19" cy="82"/>
                  <a:chOff x="4231" y="2949"/>
                  <a:chExt cx="19" cy="82"/>
                </a:xfrm>
              </p:grpSpPr>
              <p:sp>
                <p:nvSpPr>
                  <p:cNvPr id="58409" name="Freeform 177"/>
                  <p:cNvSpPr>
                    <a:spLocks/>
                  </p:cNvSpPr>
                  <p:nvPr/>
                </p:nvSpPr>
                <p:spPr bwMode="auto">
                  <a:xfrm>
                    <a:off x="4231"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p:spPr>
                <p:txBody>
                  <a:bodyPr/>
                  <a:lstStyle/>
                  <a:p>
                    <a:endParaRPr lang="zh-CN" altLang="en-US"/>
                  </a:p>
                </p:txBody>
              </p:sp>
              <p:sp>
                <p:nvSpPr>
                  <p:cNvPr id="58410" name="Freeform 178"/>
                  <p:cNvSpPr>
                    <a:spLocks/>
                  </p:cNvSpPr>
                  <p:nvPr/>
                </p:nvSpPr>
                <p:spPr bwMode="auto">
                  <a:xfrm>
                    <a:off x="4232"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7" name="Group 179"/>
                <p:cNvGrpSpPr>
                  <a:grpSpLocks/>
                </p:cNvGrpSpPr>
                <p:nvPr/>
              </p:nvGrpSpPr>
              <p:grpSpPr bwMode="auto">
                <a:xfrm>
                  <a:off x="4155" y="2916"/>
                  <a:ext cx="21" cy="21"/>
                  <a:chOff x="4155" y="2916"/>
                  <a:chExt cx="21" cy="21"/>
                </a:xfrm>
              </p:grpSpPr>
              <p:sp>
                <p:nvSpPr>
                  <p:cNvPr id="58407" name="Freeform 180"/>
                  <p:cNvSpPr>
                    <a:spLocks/>
                  </p:cNvSpPr>
                  <p:nvPr/>
                </p:nvSpPr>
                <p:spPr bwMode="auto">
                  <a:xfrm>
                    <a:off x="4155"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p:spPr>
                <p:txBody>
                  <a:bodyPr/>
                  <a:lstStyle/>
                  <a:p>
                    <a:endParaRPr lang="zh-CN" altLang="en-US"/>
                  </a:p>
                </p:txBody>
              </p:sp>
              <p:sp>
                <p:nvSpPr>
                  <p:cNvPr id="58408" name="Freeform 181"/>
                  <p:cNvSpPr>
                    <a:spLocks/>
                  </p:cNvSpPr>
                  <p:nvPr/>
                </p:nvSpPr>
                <p:spPr bwMode="auto">
                  <a:xfrm>
                    <a:off x="4157"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8" name="Group 182"/>
                <p:cNvGrpSpPr>
                  <a:grpSpLocks/>
                </p:cNvGrpSpPr>
                <p:nvPr/>
              </p:nvGrpSpPr>
              <p:grpSpPr bwMode="auto">
                <a:xfrm>
                  <a:off x="3974" y="2933"/>
                  <a:ext cx="24" cy="21"/>
                  <a:chOff x="3974" y="2933"/>
                  <a:chExt cx="24" cy="21"/>
                </a:xfrm>
              </p:grpSpPr>
              <p:sp>
                <p:nvSpPr>
                  <p:cNvPr id="58405" name="Freeform 183"/>
                  <p:cNvSpPr>
                    <a:spLocks/>
                  </p:cNvSpPr>
                  <p:nvPr/>
                </p:nvSpPr>
                <p:spPr bwMode="auto">
                  <a:xfrm>
                    <a:off x="3974"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p:spPr>
                <p:txBody>
                  <a:bodyPr/>
                  <a:lstStyle/>
                  <a:p>
                    <a:endParaRPr lang="zh-CN" altLang="en-US"/>
                  </a:p>
                </p:txBody>
              </p:sp>
              <p:sp>
                <p:nvSpPr>
                  <p:cNvPr id="58406" name="Freeform 184"/>
                  <p:cNvSpPr>
                    <a:spLocks/>
                  </p:cNvSpPr>
                  <p:nvPr/>
                </p:nvSpPr>
                <p:spPr bwMode="auto">
                  <a:xfrm>
                    <a:off x="3976"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 name="T15" fmla="*/ 0 w 22"/>
                      <a:gd name="T16" fmla="*/ 0 h 18"/>
                      <a:gd name="T17" fmla="*/ 22 w 22"/>
                      <a:gd name="T18" fmla="*/ 18 h 18"/>
                    </a:gdLst>
                    <a:ahLst/>
                    <a:cxnLst>
                      <a:cxn ang="T10">
                        <a:pos x="T0" y="T1"/>
                      </a:cxn>
                      <a:cxn ang="T11">
                        <a:pos x="T2" y="T3"/>
                      </a:cxn>
                      <a:cxn ang="T12">
                        <a:pos x="T4" y="T5"/>
                      </a:cxn>
                      <a:cxn ang="T13">
                        <a:pos x="T6" y="T7"/>
                      </a:cxn>
                      <a:cxn ang="T14">
                        <a:pos x="T8" y="T9"/>
                      </a:cxn>
                    </a:cxnLst>
                    <a:rect l="T15" t="T16" r="T17" b="T18"/>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399" name="Group 185"/>
                <p:cNvGrpSpPr>
                  <a:grpSpLocks/>
                </p:cNvGrpSpPr>
                <p:nvPr/>
              </p:nvGrpSpPr>
              <p:grpSpPr bwMode="auto">
                <a:xfrm>
                  <a:off x="3924" y="2988"/>
                  <a:ext cx="34" cy="20"/>
                  <a:chOff x="3924" y="2988"/>
                  <a:chExt cx="34" cy="20"/>
                </a:xfrm>
              </p:grpSpPr>
              <p:sp>
                <p:nvSpPr>
                  <p:cNvPr id="58403" name="Freeform 186"/>
                  <p:cNvSpPr>
                    <a:spLocks/>
                  </p:cNvSpPr>
                  <p:nvPr/>
                </p:nvSpPr>
                <p:spPr bwMode="auto">
                  <a:xfrm>
                    <a:off x="3924"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404" name="Freeform 187"/>
                  <p:cNvSpPr>
                    <a:spLocks/>
                  </p:cNvSpPr>
                  <p:nvPr/>
                </p:nvSpPr>
                <p:spPr bwMode="auto">
                  <a:xfrm>
                    <a:off x="3927"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nvGrpSpPr>
                <p:cNvPr id="58400" name="Group 188"/>
                <p:cNvGrpSpPr>
                  <a:grpSpLocks/>
                </p:cNvGrpSpPr>
                <p:nvPr/>
              </p:nvGrpSpPr>
              <p:grpSpPr bwMode="auto">
                <a:xfrm>
                  <a:off x="3924" y="3012"/>
                  <a:ext cx="34" cy="20"/>
                  <a:chOff x="3924" y="3012"/>
                  <a:chExt cx="34" cy="20"/>
                </a:xfrm>
              </p:grpSpPr>
              <p:sp>
                <p:nvSpPr>
                  <p:cNvPr id="58401" name="Freeform 189"/>
                  <p:cNvSpPr>
                    <a:spLocks/>
                  </p:cNvSpPr>
                  <p:nvPr/>
                </p:nvSpPr>
                <p:spPr bwMode="auto">
                  <a:xfrm>
                    <a:off x="3924"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p:spPr>
                <p:txBody>
                  <a:bodyPr/>
                  <a:lstStyle/>
                  <a:p>
                    <a:endParaRPr lang="zh-CN" altLang="en-US"/>
                  </a:p>
                </p:txBody>
              </p:sp>
              <p:sp>
                <p:nvSpPr>
                  <p:cNvPr id="58402" name="Freeform 190"/>
                  <p:cNvSpPr>
                    <a:spLocks/>
                  </p:cNvSpPr>
                  <p:nvPr/>
                </p:nvSpPr>
                <p:spPr bwMode="auto">
                  <a:xfrm>
                    <a:off x="3927"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p:spPr>
                <p:txBody>
                  <a:bodyPr/>
                  <a:lstStyle/>
                  <a:p>
                    <a:endParaRPr lang="zh-CN" altLang="en-US"/>
                  </a:p>
                </p:txBody>
              </p:sp>
            </p:grpSp>
          </p:grpSp>
          <p:sp>
            <p:nvSpPr>
              <p:cNvPr id="58383" name="Line 191"/>
              <p:cNvSpPr>
                <a:spLocks noChangeShapeType="1"/>
              </p:cNvSpPr>
              <p:nvPr/>
            </p:nvSpPr>
            <p:spPr bwMode="auto">
              <a:xfrm>
                <a:off x="3694" y="2743"/>
                <a:ext cx="309" cy="791"/>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8372" name="Rectangle 193"/>
          <p:cNvSpPr>
            <a:spLocks noGrp="1" noChangeArrowheads="1"/>
          </p:cNvSpPr>
          <p:nvPr>
            <p:ph type="body" idx="1"/>
          </p:nvPr>
        </p:nvSpPr>
        <p:spPr>
          <a:xfrm>
            <a:off x="457200" y="1524000"/>
            <a:ext cx="8507413" cy="2120900"/>
          </a:xfrm>
          <a:noFill/>
        </p:spPr>
        <p:txBody>
          <a:bodyPr/>
          <a:lstStyle/>
          <a:p>
            <a:pPr marL="609600" indent="-609600">
              <a:buSzTx/>
              <a:buFont typeface="Wingdings" pitchFamily="2" charset="2"/>
              <a:buChar char="è"/>
            </a:pPr>
            <a:r>
              <a:rPr lang="zh-CN" altLang="en-US"/>
              <a:t>用于连接通信介质和数据处理设备（计算机）。主要作用是完成数据转换、信息包的组装、网络访问控制、数据缓存、网络信号生成等。</a:t>
            </a:r>
          </a:p>
        </p:txBody>
      </p:sp>
    </p:spTree>
    <p:extLst>
      <p:ext uri="{BB962C8B-B14F-4D97-AF65-F5344CB8AC3E}">
        <p14:creationId xmlns:p14="http://schemas.microsoft.com/office/powerpoint/2010/main" val="1927846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BCD477F-3E78-4907-A894-E893F613E4DE}"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2708"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数字签名作用</a:t>
            </a:r>
          </a:p>
        </p:txBody>
      </p:sp>
      <p:sp>
        <p:nvSpPr>
          <p:cNvPr id="7" name="Rectangle 3"/>
          <p:cNvSpPr txBox="1">
            <a:spLocks noChangeArrowheads="1"/>
          </p:cNvSpPr>
          <p:nvPr/>
        </p:nvSpPr>
        <p:spPr bwMode="auto">
          <a:xfrm>
            <a:off x="533400" y="1447800"/>
            <a:ext cx="8077200" cy="2057400"/>
          </a:xfrm>
          <a:prstGeom prst="rect">
            <a:avLst/>
          </a:prstGeom>
          <a:solidFill>
            <a:srgbClr val="99FF99"/>
          </a:solidFill>
          <a:ln w="9525">
            <a:noFill/>
            <a:miter lim="800000"/>
          </a:ln>
        </p:spPr>
        <p:txBody>
          <a:bodyPr/>
          <a:lstStyle/>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保证信息是由签名者自己签名发送的，签名者不能否认或</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难以否认</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保证信息自签发后到收到为止</a:t>
            </a:r>
            <a:r>
              <a:rPr kumimoji="0" lang="zh-CN" altLang="en-US" sz="3000" b="1" i="0" u="sng"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未曾做过任何修改</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，签发的文件是真实文件。</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 name="Rectangle 10"/>
          <p:cNvSpPr>
            <a:spLocks noChangeArrowheads="1"/>
          </p:cNvSpPr>
          <p:nvPr/>
        </p:nvSpPr>
        <p:spPr bwMode="auto">
          <a:xfrm>
            <a:off x="533400" y="3657600"/>
            <a:ext cx="8077200" cy="1252538"/>
          </a:xfrm>
          <a:prstGeom prst="rect">
            <a:avLst/>
          </a:prstGeom>
          <a:solidFill>
            <a:srgbClr val="EDFB6B"/>
          </a:solidFill>
          <a:ln w="9525">
            <a:noFill/>
            <a:miter lim="800000"/>
          </a:ln>
        </p:spPr>
        <p:txBody>
          <a:bodyPr wrap="none" anchor="ct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解决电子商务中相互抵赖的问题</a:t>
            </a:r>
          </a:p>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C0504D">
                    <a:lumMod val="50000"/>
                  </a:srgbClr>
                </a:solidFill>
                <a:effectLst/>
                <a:uLnTx/>
                <a:uFillTx/>
                <a:latin typeface="Calibri"/>
                <a:ea typeface="宋体" panose="02010600030101010101" pitchFamily="2" charset="-122"/>
                <a:cs typeface="+mn-cs"/>
              </a:rPr>
              <a:t>作用：</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防止抵赖现象发生</a:t>
            </a:r>
          </a:p>
        </p:txBody>
      </p:sp>
      <p:grpSp>
        <p:nvGrpSpPr>
          <p:cNvPr id="2" name="组合 12"/>
          <p:cNvGrpSpPr/>
          <p:nvPr/>
        </p:nvGrpSpPr>
        <p:grpSpPr bwMode="auto">
          <a:xfrm>
            <a:off x="685800" y="5105400"/>
            <a:ext cx="7696200" cy="1219200"/>
            <a:chOff x="685800" y="5105400"/>
            <a:chExt cx="7696200" cy="1219200"/>
          </a:xfrm>
        </p:grpSpPr>
        <p:sp>
          <p:nvSpPr>
            <p:cNvPr id="8" name="AutoShape 5"/>
            <p:cNvSpPr>
              <a:spLocks noChangeArrowheads="1"/>
            </p:cNvSpPr>
            <p:nvPr/>
          </p:nvSpPr>
          <p:spPr bwMode="auto">
            <a:xfrm>
              <a:off x="3962400" y="5105400"/>
              <a:ext cx="1524000" cy="990600"/>
            </a:xfrm>
            <a:prstGeom prst="flowChartPunchedTape">
              <a:avLst/>
            </a:prstGeom>
            <a:solidFill>
              <a:schemeClr val="accent1">
                <a:lumMod val="90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72713" name="Group 6"/>
            <p:cNvGrpSpPr/>
            <p:nvPr/>
          </p:nvGrpSpPr>
          <p:grpSpPr bwMode="auto">
            <a:xfrm>
              <a:off x="685800" y="5257800"/>
              <a:ext cx="7696200" cy="1066800"/>
              <a:chOff x="576" y="3264"/>
              <a:chExt cx="4848" cy="672"/>
            </a:xfrm>
          </p:grpSpPr>
          <p:sp>
            <p:nvSpPr>
              <p:cNvPr id="72714" name="AutoShape 7"/>
              <p:cNvSpPr>
                <a:spLocks noChangeArrowheads="1"/>
              </p:cNvSpPr>
              <p:nvPr/>
            </p:nvSpPr>
            <p:spPr bwMode="auto">
              <a:xfrm>
                <a:off x="576" y="3264"/>
                <a:ext cx="1392" cy="672"/>
              </a:xfrm>
              <a:prstGeom prst="cloudCallout">
                <a:avLst>
                  <a:gd name="adj1" fmla="val 90231"/>
                  <a:gd name="adj2" fmla="val -26486"/>
                </a:avLst>
              </a:prstGeom>
              <a:solidFill>
                <a:srgbClr val="FF9966"/>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这不是我发的！</a:t>
                </a:r>
              </a:p>
            </p:txBody>
          </p:sp>
          <p:sp>
            <p:nvSpPr>
              <p:cNvPr id="72715" name="AutoShape 8"/>
              <p:cNvSpPr>
                <a:spLocks noChangeArrowheads="1"/>
              </p:cNvSpPr>
              <p:nvPr/>
            </p:nvSpPr>
            <p:spPr bwMode="auto">
              <a:xfrm>
                <a:off x="4080" y="3264"/>
                <a:ext cx="1344" cy="576"/>
              </a:xfrm>
              <a:prstGeom prst="cloudCallout">
                <a:avLst>
                  <a:gd name="adj1" fmla="val -82880"/>
                  <a:gd name="adj2" fmla="val -21949"/>
                </a:avLst>
              </a:prstGeom>
              <a:solidFill>
                <a:srgbClr val="FF9966"/>
              </a:solidFill>
              <a:ln w="9525">
                <a:solidFill>
                  <a:schemeClr val="tx1"/>
                </a:solidFill>
                <a:round/>
              </a:ln>
            </p:spPr>
            <p:txBody>
              <a:bodyPr/>
              <a:lstStyle/>
              <a:p>
                <a:pPr marL="0" marR="0" lvl="0" indent="0" algn="ctr"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我没有收到！</a:t>
                </a:r>
              </a:p>
            </p:txBody>
          </p:sp>
          <p:sp>
            <p:nvSpPr>
              <p:cNvPr id="12" name="Text Box 9"/>
              <p:cNvSpPr txBox="1">
                <a:spLocks noChangeArrowheads="1"/>
              </p:cNvSpPr>
              <p:nvPr/>
            </p:nvSpPr>
            <p:spPr bwMode="auto">
              <a:xfrm>
                <a:off x="2784" y="3312"/>
                <a:ext cx="672" cy="365"/>
              </a:xfrm>
              <a:prstGeom prst="rect">
                <a:avLst/>
              </a:prstGeom>
              <a:solidFill>
                <a:schemeClr val="accent1">
                  <a:lumMod val="90000"/>
                </a:schemeClr>
              </a:solidFill>
              <a:ln w="9525">
                <a:noFill/>
                <a:miter lim="800000"/>
              </a:ln>
            </p:spPr>
            <p:txBody>
              <a:bodyPr>
                <a:spAutoFit/>
              </a:bodyPr>
              <a:lstStyle/>
              <a:p>
                <a:pPr marL="0" marR="0" lvl="0" indent="0" algn="l" defTabSz="914400" rtl="0" eaLnBrk="1" fontAlgn="auto" latinLnBrk="0" hangingPunct="1">
                  <a:lnSpc>
                    <a:spcPct val="100000"/>
                  </a:lnSpc>
                  <a:spcBef>
                    <a:spcPct val="50000"/>
                  </a:spcBef>
                  <a:spcAft>
                    <a:spcPts val="0"/>
                  </a:spcAft>
                  <a:buClr>
                    <a:srgbClr val="C0504D"/>
                  </a:buClr>
                  <a:buSzTx/>
                  <a:buFont typeface="Wingdings" panose="05000000000000000000" pitchFamily="2" charset="2"/>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文件</a:t>
                </a:r>
              </a:p>
            </p:txBody>
          </p:sp>
        </p:grpSp>
      </p:gr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3EF4FA9-FBE1-4621-985F-773110AD6F92}" type="datetime1">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2021/11/21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32" name="标题 4"/>
          <p:cNvSpPr>
            <a:spLocks noGrp="1"/>
          </p:cNvSpPr>
          <p:nvPr>
            <p:ph type="title"/>
          </p:nvPr>
        </p:nvSpPr>
        <p:spPr/>
        <p:txBody>
          <a:bodyPr/>
          <a:lstStyle/>
          <a:p>
            <a:r>
              <a:rPr lang="zh-CN" altLang="en-US">
                <a:latin typeface="Arial" panose="020B0604020202020204" pitchFamily="34" charset="0"/>
                <a:ea typeface="黑体" panose="02010609060101010101" pitchFamily="49" charset="-122"/>
                <a:cs typeface="Arial" panose="020B0604020202020204" pitchFamily="34" charset="0"/>
              </a:rPr>
              <a:t>网络安全技术的应用</a:t>
            </a:r>
          </a:p>
        </p:txBody>
      </p:sp>
      <p:sp>
        <p:nvSpPr>
          <p:cNvPr id="73733" name="Rectangle 10"/>
          <p:cNvSpPr>
            <a:spLocks noChangeArrowheads="1"/>
          </p:cNvSpPr>
          <p:nvPr/>
        </p:nvSpPr>
        <p:spPr bwMode="auto">
          <a:xfrm>
            <a:off x="685800" y="1524000"/>
            <a:ext cx="777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endPar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主机基本安全保证</a:t>
            </a:r>
            <a:r>
              <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30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Arial" panose="020B0604020202020204" pitchFamily="34" charset="0"/>
              </a:rPr>
              <a:t>杀毒软件</a:t>
            </a: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内部网络安全保证</a:t>
            </a:r>
            <a:r>
              <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30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防火墙</a:t>
            </a: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数据安全存储与传输</a:t>
            </a:r>
            <a:r>
              <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30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数据加密</a:t>
            </a: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0" fontAlgn="auto" latinLnBrk="0" hangingPunct="0">
              <a:lnSpc>
                <a:spcPct val="100000"/>
              </a:lnSpc>
              <a:spcBef>
                <a:spcPct val="20000"/>
              </a:spcBef>
              <a:spcAft>
                <a:spcPts val="0"/>
              </a:spcAft>
              <a:buClr>
                <a:srgbClr val="C00000"/>
              </a:buClr>
              <a:buSzPct val="90000"/>
              <a:buFont typeface="Wingdings" panose="05000000000000000000" pitchFamily="2" charset="2"/>
              <a:buChar char="l"/>
              <a:tabLst/>
              <a:defRPr/>
            </a:pP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电子商务</a:t>
            </a:r>
            <a:r>
              <a:rPr kumimoji="0" lang="en-US" altLang="zh-CN"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3000" b="1" i="0" u="sng" strike="noStrike" kern="1200" cap="none" spc="0" normalizeH="0" baseline="0" noProof="0">
                <a:ln>
                  <a:noFill/>
                </a:ln>
                <a:solidFill>
                  <a:srgbClr val="002060"/>
                </a:solidFill>
                <a:effectLst/>
                <a:uLnTx/>
                <a:uFillTx/>
                <a:latin typeface="华文楷体" panose="02010600040101010101" pitchFamily="2" charset="-122"/>
                <a:ea typeface="华文楷体" panose="02010600040101010101" pitchFamily="2" charset="-122"/>
                <a:cs typeface="+mn-cs"/>
              </a:rPr>
              <a:t>认证与数字签名</a:t>
            </a:r>
            <a:r>
              <a:rPr kumimoji="0" lang="zh-CN" altLang="en-US" sz="3000" b="0"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rPr>
              <a:t>。</a:t>
            </a:r>
            <a:endParaRPr kumimoji="0" lang="en-US" altLang="zh-CN" sz="3000" b="0"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C0504D"/>
              </a:buClr>
              <a:buSzTx/>
              <a:buFont typeface="Wingdings" panose="05000000000000000000" pitchFamily="2" charset="2"/>
              <a:buNone/>
              <a:tabLst/>
              <a:defRPr/>
            </a:pPr>
            <a:endPar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comb/>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练习题</a:t>
            </a:r>
          </a:p>
        </p:txBody>
      </p:sp>
      <p:sp>
        <p:nvSpPr>
          <p:cNvPr id="3" name="内容占位符 2"/>
          <p:cNvSpPr>
            <a:spLocks noGrp="1"/>
          </p:cNvSpPr>
          <p:nvPr>
            <p:ph idx="1"/>
          </p:nvPr>
        </p:nvSpPr>
        <p:spPr/>
        <p:txBody>
          <a:bodyPr>
            <a:normAutofit lnSpcReduction="10000"/>
          </a:bodyPr>
          <a:lstStyle/>
          <a:p>
            <a:pPr marL="514350" indent="-514350">
              <a:buFont typeface="+mj-ea"/>
              <a:buAutoNum type="circleNumDbPlain"/>
            </a:pPr>
            <a:r>
              <a:rPr lang="zh-CN" altLang="en-US" dirty="0"/>
              <a:t>简述计算机网络安全的定义和核心。</a:t>
            </a:r>
            <a:endParaRPr lang="en-US" altLang="zh-CN" dirty="0"/>
          </a:p>
          <a:p>
            <a:pPr marL="514350" indent="-514350">
              <a:buFont typeface="+mj-ea"/>
              <a:buAutoNum type="circleNumDbPlain"/>
            </a:pPr>
            <a:r>
              <a:rPr lang="zh-CN" altLang="en-US" dirty="0"/>
              <a:t>简述网络安全策略的概念。</a:t>
            </a:r>
            <a:endParaRPr lang="en-US" altLang="zh-CN" dirty="0"/>
          </a:p>
          <a:p>
            <a:pPr marL="514350" indent="-514350">
              <a:buFont typeface="+mj-ea"/>
              <a:buAutoNum type="circleNumDbPlain"/>
            </a:pPr>
            <a:r>
              <a:rPr lang="zh-CN" altLang="en-US" dirty="0"/>
              <a:t>简述计算机病毒的概念及分类。</a:t>
            </a:r>
            <a:endParaRPr lang="en-US" altLang="zh-CN" dirty="0"/>
          </a:p>
          <a:p>
            <a:pPr marL="514350" indent="-514350">
              <a:buFont typeface="+mj-ea"/>
              <a:buAutoNum type="circleNumDbPlain"/>
            </a:pPr>
            <a:r>
              <a:rPr lang="zh-CN" altLang="en-US" dirty="0"/>
              <a:t>简述防火墙技术的概念及功能。</a:t>
            </a:r>
            <a:endParaRPr lang="en-US" altLang="zh-CN" dirty="0"/>
          </a:p>
          <a:p>
            <a:pPr marL="514350" indent="-514350">
              <a:buFont typeface="+mj-ea"/>
              <a:buAutoNum type="circleNumDbPlain"/>
            </a:pPr>
            <a:r>
              <a:rPr lang="zh-CN" altLang="en-US" dirty="0"/>
              <a:t>简述数据加密和解密的概念。</a:t>
            </a:r>
            <a:endParaRPr lang="en-US" altLang="zh-CN" dirty="0"/>
          </a:p>
          <a:p>
            <a:pPr marL="514350" indent="-514350">
              <a:buFont typeface="+mj-ea"/>
              <a:buAutoNum type="circleNumDbPlain"/>
            </a:pPr>
            <a:r>
              <a:rPr lang="zh-CN" altLang="en-US" dirty="0"/>
              <a:t>简述数字签名技术的概念及作用。</a:t>
            </a:r>
            <a:endParaRPr lang="en-US" altLang="zh-CN" dirty="0"/>
          </a:p>
          <a:p>
            <a:pPr marL="514350" indent="-514350">
              <a:buFont typeface="+mj-ea"/>
              <a:buAutoNum type="circleNumDbPlain"/>
            </a:pPr>
            <a:r>
              <a:rPr lang="zh-CN" altLang="en-US" dirty="0"/>
              <a:t>简述网络安全、信息安全和计算机安全之间的区别。</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本章结束！</a:t>
            </a:r>
          </a:p>
        </p:txBody>
      </p:sp>
      <p:sp>
        <p:nvSpPr>
          <p:cNvPr id="5" name="副标题 4"/>
          <p:cNvSpPr>
            <a:spLocks noGrp="1"/>
          </p:cNvSpPr>
          <p:nvPr>
            <p:ph type="subTitle" idx="1"/>
          </p:nvPr>
        </p:nvSpPr>
        <p:spPr/>
        <p:txBody>
          <a:bodyPr/>
          <a:lstStyle/>
          <a:p>
            <a:r>
              <a:rPr lang="zh-CN" altLang="en-US" dirty="0"/>
              <a:t>谢谢</a:t>
            </a:r>
            <a:r>
              <a:rPr lang="en-US" altLang="zh-CN"/>
              <a:t>!</a:t>
            </a:r>
            <a:endParaRPr lang="zh-CN" altLang="en-US"/>
          </a:p>
        </p:txBody>
      </p:sp>
    </p:spTree>
    <p:extLst>
      <p:ext uri="{BB962C8B-B14F-4D97-AF65-F5344CB8AC3E}">
        <p14:creationId xmlns:p14="http://schemas.microsoft.com/office/powerpoint/2010/main" val="1166890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图2-4  独立网卡--RJ45插口的网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1506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5" descr="图2-4  独立网卡--可连接光纤的网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071688"/>
            <a:ext cx="66262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194" descr="n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14875"/>
            <a:ext cx="58578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940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pPr>
              <a:defRPr/>
            </a:pPr>
            <a:r>
              <a:rPr lang="en-US" altLang="zh-CN" sz="3600" dirty="0">
                <a:latin typeface="+mj-ea"/>
              </a:rPr>
              <a:t>3)</a:t>
            </a:r>
            <a:r>
              <a:rPr lang="zh-CN" altLang="en-US" sz="3600" dirty="0">
                <a:latin typeface="+mj-ea"/>
              </a:rPr>
              <a:t>网络工作站（</a:t>
            </a:r>
            <a:r>
              <a:rPr lang="en-US" altLang="zh-CN" sz="3600" dirty="0">
                <a:latin typeface="+mj-ea"/>
              </a:rPr>
              <a:t>Work Station</a:t>
            </a:r>
            <a:r>
              <a:rPr lang="zh-CN" altLang="en-US" sz="3600" dirty="0">
                <a:latin typeface="+mj-ea"/>
              </a:rPr>
              <a:t>）</a:t>
            </a:r>
          </a:p>
        </p:txBody>
      </p:sp>
      <p:sp>
        <p:nvSpPr>
          <p:cNvPr id="60419" name="Rectangle 3"/>
          <p:cNvSpPr>
            <a:spLocks noGrp="1" noChangeArrowheads="1"/>
          </p:cNvSpPr>
          <p:nvPr>
            <p:ph type="body" idx="1"/>
          </p:nvPr>
        </p:nvSpPr>
        <p:spPr>
          <a:xfrm>
            <a:off x="457200" y="1524000"/>
            <a:ext cx="8421688" cy="5105400"/>
          </a:xfrm>
        </p:spPr>
        <p:txBody>
          <a:bodyPr/>
          <a:lstStyle/>
          <a:p>
            <a:pPr marL="609600" indent="-609600">
              <a:buSzPct val="90000"/>
              <a:buFont typeface="Wingdings" pitchFamily="2" charset="2"/>
              <a:buNone/>
            </a:pPr>
            <a:r>
              <a:rPr lang="en-US" altLang="zh-CN"/>
              <a:t> </a:t>
            </a:r>
          </a:p>
        </p:txBody>
      </p:sp>
      <p:sp>
        <p:nvSpPr>
          <p:cNvPr id="60420" name="Rectangle 250"/>
          <p:cNvSpPr>
            <a:spLocks noChangeArrowheads="1"/>
          </p:cNvSpPr>
          <p:nvPr/>
        </p:nvSpPr>
        <p:spPr bwMode="auto">
          <a:xfrm>
            <a:off x="457200" y="1524000"/>
            <a:ext cx="8507413"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工作站是指网络用户的工作终端，一般是指用户的计算机。</a:t>
            </a:r>
          </a:p>
        </p:txBody>
      </p:sp>
      <p:grpSp>
        <p:nvGrpSpPr>
          <p:cNvPr id="60421" name="Group 253"/>
          <p:cNvGrpSpPr>
            <a:grpSpLocks/>
          </p:cNvGrpSpPr>
          <p:nvPr/>
        </p:nvGrpSpPr>
        <p:grpSpPr bwMode="auto">
          <a:xfrm>
            <a:off x="539750" y="2636838"/>
            <a:ext cx="7993063" cy="3621087"/>
            <a:chOff x="521" y="1661"/>
            <a:chExt cx="5035" cy="2281"/>
          </a:xfrm>
        </p:grpSpPr>
        <p:sp>
          <p:nvSpPr>
            <p:cNvPr id="60422" name="Oval 4"/>
            <p:cNvSpPr>
              <a:spLocks noChangeArrowheads="1"/>
            </p:cNvSpPr>
            <p:nvPr/>
          </p:nvSpPr>
          <p:spPr bwMode="auto">
            <a:xfrm>
              <a:off x="3696" y="2115"/>
              <a:ext cx="1360" cy="862"/>
            </a:xfrm>
            <a:prstGeom prst="ellipse">
              <a:avLst/>
            </a:prstGeom>
            <a:solidFill>
              <a:srgbClr val="FFE471"/>
            </a:solidFill>
            <a:ln w="38100" cmpd="dbl">
              <a:solidFill>
                <a:schemeClr val="folHlink"/>
              </a:solidFill>
              <a:miter lim="800000"/>
              <a:headEnd/>
              <a:tailEnd/>
            </a:ln>
          </p:spPr>
          <p:txBody>
            <a:bodyPr wrap="none" anchor="ctr"/>
            <a:lstStyle/>
            <a:p>
              <a:endParaRPr lang="zh-CN" altLang="en-US"/>
            </a:p>
          </p:txBody>
        </p:sp>
        <p:grpSp>
          <p:nvGrpSpPr>
            <p:cNvPr id="60423" name="Group 5"/>
            <p:cNvGrpSpPr>
              <a:grpSpLocks/>
            </p:cNvGrpSpPr>
            <p:nvPr/>
          </p:nvGrpSpPr>
          <p:grpSpPr bwMode="auto">
            <a:xfrm>
              <a:off x="521" y="1979"/>
              <a:ext cx="4445" cy="1963"/>
              <a:chOff x="384" y="432"/>
              <a:chExt cx="4512" cy="1872"/>
            </a:xfrm>
          </p:grpSpPr>
          <p:grpSp>
            <p:nvGrpSpPr>
              <p:cNvPr id="60425" name="Group 6"/>
              <p:cNvGrpSpPr>
                <a:grpSpLocks/>
              </p:cNvGrpSpPr>
              <p:nvPr/>
            </p:nvGrpSpPr>
            <p:grpSpPr bwMode="auto">
              <a:xfrm>
                <a:off x="816" y="432"/>
                <a:ext cx="720" cy="864"/>
                <a:chOff x="2044" y="824"/>
                <a:chExt cx="1040" cy="1120"/>
              </a:xfrm>
            </p:grpSpPr>
            <p:grpSp>
              <p:nvGrpSpPr>
                <p:cNvPr id="60631" name="Group 7"/>
                <p:cNvGrpSpPr>
                  <a:grpSpLocks/>
                </p:cNvGrpSpPr>
                <p:nvPr/>
              </p:nvGrpSpPr>
              <p:grpSpPr bwMode="auto">
                <a:xfrm>
                  <a:off x="2044" y="824"/>
                  <a:ext cx="626" cy="1012"/>
                  <a:chOff x="934" y="830"/>
                  <a:chExt cx="626" cy="1012"/>
                </a:xfrm>
              </p:grpSpPr>
              <p:sp>
                <p:nvSpPr>
                  <p:cNvPr id="60644" name="Freeform 8"/>
                  <p:cNvSpPr>
                    <a:spLocks/>
                  </p:cNvSpPr>
                  <p:nvPr/>
                </p:nvSpPr>
                <p:spPr bwMode="auto">
                  <a:xfrm>
                    <a:off x="946" y="1583"/>
                    <a:ext cx="604" cy="259"/>
                  </a:xfrm>
                  <a:custGeom>
                    <a:avLst/>
                    <a:gdLst>
                      <a:gd name="T0" fmla="*/ 0 w 1252"/>
                      <a:gd name="T1" fmla="*/ 33 h 536"/>
                      <a:gd name="T2" fmla="*/ 0 w 1252"/>
                      <a:gd name="T3" fmla="*/ 42 h 536"/>
                      <a:gd name="T4" fmla="*/ 64 w 1252"/>
                      <a:gd name="T5" fmla="*/ 60 h 536"/>
                      <a:gd name="T6" fmla="*/ 140 w 1252"/>
                      <a:gd name="T7" fmla="*/ 10 h 536"/>
                      <a:gd name="T8" fmla="*/ 140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a:solidFill>
                      <a:schemeClr val="tx1"/>
                    </a:solidFill>
                    <a:round/>
                    <a:headEnd/>
                    <a:tailEnd/>
                  </a:ln>
                </p:spPr>
                <p:txBody>
                  <a:bodyPr/>
                  <a:lstStyle/>
                  <a:p>
                    <a:endParaRPr lang="zh-CN" altLang="en-US"/>
                  </a:p>
                </p:txBody>
              </p:sp>
              <p:grpSp>
                <p:nvGrpSpPr>
                  <p:cNvPr id="60645" name="Group 9"/>
                  <p:cNvGrpSpPr>
                    <a:grpSpLocks/>
                  </p:cNvGrpSpPr>
                  <p:nvPr/>
                </p:nvGrpSpPr>
                <p:grpSpPr bwMode="auto">
                  <a:xfrm>
                    <a:off x="934" y="830"/>
                    <a:ext cx="626" cy="987"/>
                    <a:chOff x="934" y="830"/>
                    <a:chExt cx="626" cy="987"/>
                  </a:xfrm>
                </p:grpSpPr>
                <p:sp>
                  <p:nvSpPr>
                    <p:cNvPr id="60646" name="Freeform 10"/>
                    <p:cNvSpPr>
                      <a:spLocks/>
                    </p:cNvSpPr>
                    <p:nvPr/>
                  </p:nvSpPr>
                  <p:spPr bwMode="auto">
                    <a:xfrm>
                      <a:off x="936" y="830"/>
                      <a:ext cx="623" cy="217"/>
                    </a:xfrm>
                    <a:custGeom>
                      <a:avLst/>
                      <a:gdLst>
                        <a:gd name="T0" fmla="*/ 0 w 1291"/>
                        <a:gd name="T1" fmla="*/ 35 h 449"/>
                        <a:gd name="T2" fmla="*/ 65 w 1291"/>
                        <a:gd name="T3" fmla="*/ 51 h 449"/>
                        <a:gd name="T4" fmla="*/ 145 w 1291"/>
                        <a:gd name="T5" fmla="*/ 14 h 449"/>
                        <a:gd name="T6" fmla="*/ 82 w 1291"/>
                        <a:gd name="T7" fmla="*/ 0 h 449"/>
                        <a:gd name="T8" fmla="*/ 0 w 1291"/>
                        <a:gd name="T9" fmla="*/ 35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a:solidFill>
                        <a:schemeClr val="tx1"/>
                      </a:solidFill>
                      <a:round/>
                      <a:headEnd/>
                      <a:tailEnd/>
                    </a:ln>
                  </p:spPr>
                  <p:txBody>
                    <a:bodyPr/>
                    <a:lstStyle/>
                    <a:p>
                      <a:endParaRPr lang="zh-CN" altLang="en-US"/>
                    </a:p>
                  </p:txBody>
                </p:sp>
                <p:sp>
                  <p:nvSpPr>
                    <p:cNvPr id="60647" name="Freeform 11"/>
                    <p:cNvSpPr>
                      <a:spLocks/>
                    </p:cNvSpPr>
                    <p:nvPr/>
                  </p:nvSpPr>
                  <p:spPr bwMode="auto">
                    <a:xfrm>
                      <a:off x="1208" y="890"/>
                      <a:ext cx="352" cy="927"/>
                    </a:xfrm>
                    <a:custGeom>
                      <a:avLst/>
                      <a:gdLst>
                        <a:gd name="T0" fmla="*/ 0 w 729"/>
                        <a:gd name="T1" fmla="*/ 37 h 1916"/>
                        <a:gd name="T2" fmla="*/ 0 w 729"/>
                        <a:gd name="T3" fmla="*/ 217 h 1916"/>
                        <a:gd name="T4" fmla="*/ 82 w 729"/>
                        <a:gd name="T5" fmla="*/ 165 h 1916"/>
                        <a:gd name="T6" fmla="*/ 82 w 729"/>
                        <a:gd name="T7" fmla="*/ 0 h 1916"/>
                        <a:gd name="T8" fmla="*/ 0 w 729"/>
                        <a:gd name="T9" fmla="*/ 37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48" name="Freeform 12"/>
                    <p:cNvSpPr>
                      <a:spLocks/>
                    </p:cNvSpPr>
                    <p:nvPr/>
                  </p:nvSpPr>
                  <p:spPr bwMode="auto">
                    <a:xfrm>
                      <a:off x="934" y="978"/>
                      <a:ext cx="278" cy="834"/>
                    </a:xfrm>
                    <a:custGeom>
                      <a:avLst/>
                      <a:gdLst>
                        <a:gd name="T0" fmla="*/ 65 w 577"/>
                        <a:gd name="T1" fmla="*/ 16 h 1728"/>
                        <a:gd name="T2" fmla="*/ 65 w 577"/>
                        <a:gd name="T3" fmla="*/ 195 h 1728"/>
                        <a:gd name="T4" fmla="*/ 0 w 577"/>
                        <a:gd name="T5" fmla="*/ 176 h 1728"/>
                        <a:gd name="T6" fmla="*/ 0 w 577"/>
                        <a:gd name="T7" fmla="*/ 0 h 1728"/>
                        <a:gd name="T8" fmla="*/ 65 w 577"/>
                        <a:gd name="T9" fmla="*/ 16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a:solidFill>
                        <a:schemeClr val="tx1"/>
                      </a:solidFill>
                      <a:round/>
                      <a:headEnd/>
                      <a:tailEnd/>
                    </a:ln>
                  </p:spPr>
                  <p:txBody>
                    <a:bodyPr/>
                    <a:lstStyle/>
                    <a:p>
                      <a:endParaRPr lang="zh-CN" altLang="en-US"/>
                    </a:p>
                  </p:txBody>
                </p:sp>
                <p:sp>
                  <p:nvSpPr>
                    <p:cNvPr id="60649" name="Line 13"/>
                    <p:cNvSpPr>
                      <a:spLocks noChangeShapeType="1"/>
                    </p:cNvSpPr>
                    <p:nvPr/>
                  </p:nvSpPr>
                  <p:spPr bwMode="auto">
                    <a:xfrm>
                      <a:off x="973" y="168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0" name="Oval 14"/>
                    <p:cNvSpPr>
                      <a:spLocks noChangeArrowheads="1"/>
                    </p:cNvSpPr>
                    <p:nvPr/>
                  </p:nvSpPr>
                  <p:spPr bwMode="auto">
                    <a:xfrm>
                      <a:off x="966" y="1019"/>
                      <a:ext cx="31" cy="17"/>
                    </a:xfrm>
                    <a:prstGeom prst="ellipse">
                      <a:avLst/>
                    </a:prstGeom>
                    <a:solidFill>
                      <a:srgbClr val="D6009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0651" name="Line 15"/>
                    <p:cNvSpPr>
                      <a:spLocks noChangeShapeType="1"/>
                    </p:cNvSpPr>
                    <p:nvPr/>
                  </p:nvSpPr>
                  <p:spPr bwMode="auto">
                    <a:xfrm>
                      <a:off x="973" y="164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2" name="Line 16"/>
                    <p:cNvSpPr>
                      <a:spLocks noChangeShapeType="1"/>
                    </p:cNvSpPr>
                    <p:nvPr/>
                  </p:nvSpPr>
                  <p:spPr bwMode="auto">
                    <a:xfrm>
                      <a:off x="973" y="1604"/>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3" name="Line 17"/>
                    <p:cNvSpPr>
                      <a:spLocks noChangeShapeType="1"/>
                    </p:cNvSpPr>
                    <p:nvPr/>
                  </p:nvSpPr>
                  <p:spPr bwMode="auto">
                    <a:xfrm>
                      <a:off x="973" y="1567"/>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4" name="Line 18"/>
                    <p:cNvSpPr>
                      <a:spLocks noChangeShapeType="1"/>
                    </p:cNvSpPr>
                    <p:nvPr/>
                  </p:nvSpPr>
                  <p:spPr bwMode="auto">
                    <a:xfrm>
                      <a:off x="973" y="1528"/>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5" name="Freeform 19"/>
                    <p:cNvSpPr>
                      <a:spLocks/>
                    </p:cNvSpPr>
                    <p:nvPr/>
                  </p:nvSpPr>
                  <p:spPr bwMode="auto">
                    <a:xfrm>
                      <a:off x="976" y="1164"/>
                      <a:ext cx="190" cy="355"/>
                    </a:xfrm>
                    <a:custGeom>
                      <a:avLst/>
                      <a:gdLst>
                        <a:gd name="T0" fmla="*/ 0 w 397"/>
                        <a:gd name="T1" fmla="*/ 71 h 733"/>
                        <a:gd name="T2" fmla="*/ 44 w 397"/>
                        <a:gd name="T3" fmla="*/ 83 h 733"/>
                        <a:gd name="T4" fmla="*/ 44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56" name="Freeform 20"/>
                    <p:cNvSpPr>
                      <a:spLocks/>
                    </p:cNvSpPr>
                    <p:nvPr/>
                  </p:nvSpPr>
                  <p:spPr bwMode="auto">
                    <a:xfrm>
                      <a:off x="956" y="1094"/>
                      <a:ext cx="218" cy="618"/>
                    </a:xfrm>
                    <a:custGeom>
                      <a:avLst/>
                      <a:gdLst>
                        <a:gd name="T0" fmla="*/ 51 w 453"/>
                        <a:gd name="T1" fmla="*/ 12 h 1278"/>
                        <a:gd name="T2" fmla="*/ 0 w 453"/>
                        <a:gd name="T3" fmla="*/ 0 h 1278"/>
                        <a:gd name="T4" fmla="*/ 0 w 453"/>
                        <a:gd name="T5" fmla="*/ 145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57" name="Freeform 21"/>
                    <p:cNvSpPr>
                      <a:spLocks/>
                    </p:cNvSpPr>
                    <p:nvPr/>
                  </p:nvSpPr>
                  <p:spPr bwMode="auto">
                    <a:xfrm>
                      <a:off x="970" y="1117"/>
                      <a:ext cx="194" cy="352"/>
                    </a:xfrm>
                    <a:custGeom>
                      <a:avLst/>
                      <a:gdLst>
                        <a:gd name="T0" fmla="*/ 45 w 402"/>
                        <a:gd name="T1" fmla="*/ 11 h 726"/>
                        <a:gd name="T2" fmla="*/ 0 w 402"/>
                        <a:gd name="T3" fmla="*/ 0 h 726"/>
                        <a:gd name="T4" fmla="*/ 0 w 402"/>
                        <a:gd name="T5" fmla="*/ 83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58" name="Line 22"/>
                    <p:cNvSpPr>
                      <a:spLocks noChangeShapeType="1"/>
                    </p:cNvSpPr>
                    <p:nvPr/>
                  </p:nvSpPr>
                  <p:spPr bwMode="auto">
                    <a:xfrm>
                      <a:off x="971" y="1198"/>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9" name="Line 23"/>
                    <p:cNvSpPr>
                      <a:spLocks noChangeShapeType="1"/>
                    </p:cNvSpPr>
                    <p:nvPr/>
                  </p:nvSpPr>
                  <p:spPr bwMode="auto">
                    <a:xfrm>
                      <a:off x="971" y="1273"/>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0" name="Line 24"/>
                    <p:cNvSpPr>
                      <a:spLocks noChangeShapeType="1"/>
                    </p:cNvSpPr>
                    <p:nvPr/>
                  </p:nvSpPr>
                  <p:spPr bwMode="auto">
                    <a:xfrm>
                      <a:off x="971" y="1366"/>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1" name="Freeform 25"/>
                    <p:cNvSpPr>
                      <a:spLocks/>
                    </p:cNvSpPr>
                    <p:nvPr/>
                  </p:nvSpPr>
                  <p:spPr bwMode="auto">
                    <a:xfrm>
                      <a:off x="1027" y="1161"/>
                      <a:ext cx="74" cy="40"/>
                    </a:xfrm>
                    <a:custGeom>
                      <a:avLst/>
                      <a:gdLst>
                        <a:gd name="T0" fmla="*/ 0 w 152"/>
                        <a:gd name="T1" fmla="*/ 0 h 82"/>
                        <a:gd name="T2" fmla="*/ 0 w 152"/>
                        <a:gd name="T3" fmla="*/ 5 h 82"/>
                        <a:gd name="T4" fmla="*/ 18 w 152"/>
                        <a:gd name="T5" fmla="*/ 10 h 82"/>
                        <a:gd name="T6" fmla="*/ 18 w 152"/>
                        <a:gd name="T7" fmla="*/ 4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662" name="Line 26"/>
                    <p:cNvSpPr>
                      <a:spLocks noChangeShapeType="1"/>
                    </p:cNvSpPr>
                    <p:nvPr/>
                  </p:nvSpPr>
                  <p:spPr bwMode="auto">
                    <a:xfrm>
                      <a:off x="998" y="1167"/>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3" name="Freeform 27"/>
                    <p:cNvSpPr>
                      <a:spLocks/>
                    </p:cNvSpPr>
                    <p:nvPr/>
                  </p:nvSpPr>
                  <p:spPr bwMode="auto">
                    <a:xfrm>
                      <a:off x="984" y="1304"/>
                      <a:ext cx="167" cy="75"/>
                    </a:xfrm>
                    <a:custGeom>
                      <a:avLst/>
                      <a:gdLst>
                        <a:gd name="T0" fmla="*/ 0 w 351"/>
                        <a:gd name="T1" fmla="*/ 6 h 183"/>
                        <a:gd name="T2" fmla="*/ 0 w 351"/>
                        <a:gd name="T3" fmla="*/ 0 h 183"/>
                        <a:gd name="T4" fmla="*/ 38 w 351"/>
                        <a:gd name="T5" fmla="*/ 7 h 183"/>
                        <a:gd name="T6" fmla="*/ 38 w 351"/>
                        <a:gd name="T7" fmla="*/ 13 h 183"/>
                        <a:gd name="T8" fmla="*/ 0 w 351"/>
                        <a:gd name="T9" fmla="*/ 6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60664" name="Freeform 28"/>
                    <p:cNvSpPr>
                      <a:spLocks/>
                    </p:cNvSpPr>
                    <p:nvPr/>
                  </p:nvSpPr>
                  <p:spPr bwMode="auto">
                    <a:xfrm>
                      <a:off x="984" y="1397"/>
                      <a:ext cx="167" cy="83"/>
                    </a:xfrm>
                    <a:custGeom>
                      <a:avLst/>
                      <a:gdLst>
                        <a:gd name="T0" fmla="*/ 0 w 351"/>
                        <a:gd name="T1" fmla="*/ 8 h 182"/>
                        <a:gd name="T2" fmla="*/ 0 w 351"/>
                        <a:gd name="T3" fmla="*/ 0 h 182"/>
                        <a:gd name="T4" fmla="*/ 38 w 351"/>
                        <a:gd name="T5" fmla="*/ 9 h 182"/>
                        <a:gd name="T6" fmla="*/ 38 w 351"/>
                        <a:gd name="T7" fmla="*/ 17 h 182"/>
                        <a:gd name="T8" fmla="*/ 0 w 351"/>
                        <a:gd name="T9" fmla="*/ 8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60665" name="Freeform 29"/>
                    <p:cNvSpPr>
                      <a:spLocks/>
                    </p:cNvSpPr>
                    <p:nvPr/>
                  </p:nvSpPr>
                  <p:spPr bwMode="auto">
                    <a:xfrm>
                      <a:off x="981" y="1220"/>
                      <a:ext cx="170" cy="77"/>
                    </a:xfrm>
                    <a:custGeom>
                      <a:avLst/>
                      <a:gdLst>
                        <a:gd name="T0" fmla="*/ 0 w 351"/>
                        <a:gd name="T1" fmla="*/ 6 h 182"/>
                        <a:gd name="T2" fmla="*/ 0 w 351"/>
                        <a:gd name="T3" fmla="*/ 0 h 182"/>
                        <a:gd name="T4" fmla="*/ 40 w 351"/>
                        <a:gd name="T5" fmla="*/ 7 h 182"/>
                        <a:gd name="T6" fmla="*/ 40 w 351"/>
                        <a:gd name="T7" fmla="*/ 14 h 182"/>
                        <a:gd name="T8" fmla="*/ 0 w 351"/>
                        <a:gd name="T9" fmla="*/ 6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p>
                      <a:endParaRPr lang="zh-CN" altLang="en-US"/>
                    </a:p>
                  </p:txBody>
                </p:sp>
                <p:sp>
                  <p:nvSpPr>
                    <p:cNvPr id="60666" name="Line 30"/>
                    <p:cNvSpPr>
                      <a:spLocks noChangeShapeType="1"/>
                    </p:cNvSpPr>
                    <p:nvPr/>
                  </p:nvSpPr>
                  <p:spPr bwMode="auto">
                    <a:xfrm flipH="1" flipV="1">
                      <a:off x="1103" y="1267"/>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667" name="Line 31"/>
                    <p:cNvSpPr>
                      <a:spLocks noChangeShapeType="1"/>
                    </p:cNvSpPr>
                    <p:nvPr/>
                  </p:nvSpPr>
                  <p:spPr bwMode="auto">
                    <a:xfrm flipH="1" flipV="1">
                      <a:off x="1103" y="1349"/>
                      <a:ext cx="33" cy="7"/>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668" name="Line 32"/>
                    <p:cNvSpPr>
                      <a:spLocks noChangeShapeType="1"/>
                    </p:cNvSpPr>
                    <p:nvPr/>
                  </p:nvSpPr>
                  <p:spPr bwMode="auto">
                    <a:xfrm flipH="1" flipV="1">
                      <a:off x="1103" y="1448"/>
                      <a:ext cx="33" cy="8"/>
                    </a:xfrm>
                    <a:prstGeom prst="line">
                      <a:avLst/>
                    </a:prstGeom>
                    <a:noFill/>
                    <a:ln w="9525">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grpSp>
            </p:grpSp>
            <p:grpSp>
              <p:nvGrpSpPr>
                <p:cNvPr id="60632" name="Group 33"/>
                <p:cNvGrpSpPr>
                  <a:grpSpLocks/>
                </p:cNvGrpSpPr>
                <p:nvPr/>
              </p:nvGrpSpPr>
              <p:grpSpPr bwMode="auto">
                <a:xfrm>
                  <a:off x="2370" y="1272"/>
                  <a:ext cx="714" cy="672"/>
                  <a:chOff x="2004" y="885"/>
                  <a:chExt cx="714" cy="672"/>
                </a:xfrm>
              </p:grpSpPr>
              <p:sp>
                <p:nvSpPr>
                  <p:cNvPr id="60633" name="Freeform 3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634" name="Freeform 3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635" name="Oval 3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636" name="Freeform 3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637" name="Freeform 3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38" name="Freeform 3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39" name="Freeform 4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640" name="Freeform 4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41" name="Freeform 4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427" name="Freeform 43"/>
                  <p:cNvSpPr>
                    <a:spLocks/>
                  </p:cNvSpPr>
                  <p:nvPr/>
                </p:nvSpPr>
                <p:spPr bwMode="auto">
                  <a:xfrm>
                    <a:off x="2069" y="1023"/>
                    <a:ext cx="372" cy="401"/>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643" name="Line 4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0426" name="Line 45"/>
              <p:cNvSpPr>
                <a:spLocks noChangeShapeType="1"/>
              </p:cNvSpPr>
              <p:nvPr/>
            </p:nvSpPr>
            <p:spPr bwMode="auto">
              <a:xfrm>
                <a:off x="576" y="1440"/>
                <a:ext cx="43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7" name="Line 46"/>
              <p:cNvSpPr>
                <a:spLocks noChangeShapeType="1"/>
              </p:cNvSpPr>
              <p:nvPr/>
            </p:nvSpPr>
            <p:spPr bwMode="auto">
              <a:xfrm flipV="1">
                <a:off x="72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28" name="Group 47"/>
              <p:cNvGrpSpPr>
                <a:grpSpLocks/>
              </p:cNvGrpSpPr>
              <p:nvPr/>
            </p:nvGrpSpPr>
            <p:grpSpPr bwMode="auto">
              <a:xfrm>
                <a:off x="3024" y="1824"/>
                <a:ext cx="576" cy="480"/>
                <a:chOff x="2967" y="2733"/>
                <a:chExt cx="789" cy="870"/>
              </a:xfrm>
            </p:grpSpPr>
            <p:grpSp>
              <p:nvGrpSpPr>
                <p:cNvPr id="60604" name="Group 48"/>
                <p:cNvGrpSpPr>
                  <a:grpSpLocks/>
                </p:cNvGrpSpPr>
                <p:nvPr/>
              </p:nvGrpSpPr>
              <p:grpSpPr bwMode="auto">
                <a:xfrm>
                  <a:off x="2967" y="3191"/>
                  <a:ext cx="763" cy="412"/>
                  <a:chOff x="1929" y="1343"/>
                  <a:chExt cx="763" cy="412"/>
                </a:xfrm>
              </p:grpSpPr>
              <p:sp>
                <p:nvSpPr>
                  <p:cNvPr id="60617" name="Freeform 49"/>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18" name="Freeform 50"/>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19" name="Freeform 51"/>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20" name="Freeform 52"/>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621" name="Freeform 53"/>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622" name="Freeform 54"/>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623" name="Line 55"/>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624" name="Line 56"/>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625" name="Freeform 57"/>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626" name="Line 58"/>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27" name="Line 59"/>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28" name="Line 60"/>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29" name="Line 61"/>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30" name="Freeform 62"/>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605" name="Group 63"/>
                <p:cNvGrpSpPr>
                  <a:grpSpLocks/>
                </p:cNvGrpSpPr>
                <p:nvPr/>
              </p:nvGrpSpPr>
              <p:grpSpPr bwMode="auto">
                <a:xfrm>
                  <a:off x="3042" y="2733"/>
                  <a:ext cx="714" cy="672"/>
                  <a:chOff x="2004" y="885"/>
                  <a:chExt cx="714" cy="672"/>
                </a:xfrm>
              </p:grpSpPr>
              <p:sp>
                <p:nvSpPr>
                  <p:cNvPr id="60606" name="Freeform 6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607" name="Freeform 6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608" name="Oval 6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609" name="Freeform 6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610" name="Freeform 6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11" name="Freeform 6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12" name="Freeform 7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613" name="Freeform 7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614" name="Freeform 7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457" name="Freeform 73"/>
                  <p:cNvSpPr>
                    <a:spLocks/>
                  </p:cNvSpPr>
                  <p:nvPr/>
                </p:nvSpPr>
                <p:spPr bwMode="auto">
                  <a:xfrm>
                    <a:off x="2070" y="1024"/>
                    <a:ext cx="371"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616" name="Line 7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0429" name="Line 75"/>
              <p:cNvSpPr>
                <a:spLocks noChangeShapeType="1"/>
              </p:cNvSpPr>
              <p:nvPr/>
            </p:nvSpPr>
            <p:spPr bwMode="auto">
              <a:xfrm flipV="1">
                <a:off x="336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76"/>
              <p:cNvSpPr>
                <a:spLocks noChangeShapeType="1"/>
              </p:cNvSpPr>
              <p:nvPr/>
            </p:nvSpPr>
            <p:spPr bwMode="auto">
              <a:xfrm flipH="1" flipV="1">
                <a:off x="2160" y="144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31" name="Group 77"/>
              <p:cNvGrpSpPr>
                <a:grpSpLocks/>
              </p:cNvGrpSpPr>
              <p:nvPr/>
            </p:nvGrpSpPr>
            <p:grpSpPr bwMode="auto">
              <a:xfrm>
                <a:off x="1584" y="1824"/>
                <a:ext cx="576" cy="480"/>
                <a:chOff x="2967" y="2733"/>
                <a:chExt cx="789" cy="870"/>
              </a:xfrm>
            </p:grpSpPr>
            <p:grpSp>
              <p:nvGrpSpPr>
                <p:cNvPr id="60577" name="Group 78"/>
                <p:cNvGrpSpPr>
                  <a:grpSpLocks/>
                </p:cNvGrpSpPr>
                <p:nvPr/>
              </p:nvGrpSpPr>
              <p:grpSpPr bwMode="auto">
                <a:xfrm>
                  <a:off x="2967" y="3191"/>
                  <a:ext cx="763" cy="412"/>
                  <a:chOff x="1929" y="1343"/>
                  <a:chExt cx="763" cy="412"/>
                </a:xfrm>
              </p:grpSpPr>
              <p:sp>
                <p:nvSpPr>
                  <p:cNvPr id="60590" name="Freeform 79"/>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91" name="Freeform 80"/>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92" name="Freeform 81"/>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93" name="Freeform 82"/>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94" name="Freeform 83"/>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595" name="Freeform 84"/>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596" name="Line 85"/>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97" name="Line 86"/>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98" name="Freeform 87"/>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599" name="Line 88"/>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00" name="Line 89"/>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01" name="Line 90"/>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02" name="Line 91"/>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603" name="Freeform 92"/>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578" name="Group 93"/>
                <p:cNvGrpSpPr>
                  <a:grpSpLocks/>
                </p:cNvGrpSpPr>
                <p:nvPr/>
              </p:nvGrpSpPr>
              <p:grpSpPr bwMode="auto">
                <a:xfrm>
                  <a:off x="3042" y="2733"/>
                  <a:ext cx="714" cy="672"/>
                  <a:chOff x="2004" y="885"/>
                  <a:chExt cx="714" cy="672"/>
                </a:xfrm>
              </p:grpSpPr>
              <p:sp>
                <p:nvSpPr>
                  <p:cNvPr id="60579" name="Freeform 94"/>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580" name="Freeform 95"/>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81" name="Oval 96"/>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582" name="Freeform 97"/>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583" name="Freeform 98"/>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84" name="Freeform 99"/>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85" name="Freeform 100"/>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586" name="Freeform 101"/>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87" name="Freeform 102"/>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487" name="Freeform 103"/>
                  <p:cNvSpPr>
                    <a:spLocks/>
                  </p:cNvSpPr>
                  <p:nvPr/>
                </p:nvSpPr>
                <p:spPr bwMode="auto">
                  <a:xfrm>
                    <a:off x="2069" y="1024"/>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589" name="Line 104"/>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32" name="Group 105"/>
              <p:cNvGrpSpPr>
                <a:grpSpLocks/>
              </p:cNvGrpSpPr>
              <p:nvPr/>
            </p:nvGrpSpPr>
            <p:grpSpPr bwMode="auto">
              <a:xfrm>
                <a:off x="384" y="1824"/>
                <a:ext cx="576" cy="480"/>
                <a:chOff x="2967" y="2733"/>
                <a:chExt cx="789" cy="870"/>
              </a:xfrm>
            </p:grpSpPr>
            <p:grpSp>
              <p:nvGrpSpPr>
                <p:cNvPr id="60550" name="Group 106"/>
                <p:cNvGrpSpPr>
                  <a:grpSpLocks/>
                </p:cNvGrpSpPr>
                <p:nvPr/>
              </p:nvGrpSpPr>
              <p:grpSpPr bwMode="auto">
                <a:xfrm>
                  <a:off x="2967" y="3191"/>
                  <a:ext cx="763" cy="412"/>
                  <a:chOff x="1929" y="1343"/>
                  <a:chExt cx="763" cy="412"/>
                </a:xfrm>
              </p:grpSpPr>
              <p:sp>
                <p:nvSpPr>
                  <p:cNvPr id="60563" name="Freeform 107"/>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64" name="Freeform 108"/>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65" name="Freeform 109"/>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66" name="Freeform 110"/>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67" name="Freeform 111"/>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568" name="Freeform 112"/>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569" name="Line 113"/>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70" name="Line 114"/>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71" name="Freeform 115"/>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572" name="Line 116"/>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73" name="Line 117"/>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74" name="Line 118"/>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75" name="Line 119"/>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76" name="Freeform 120"/>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551" name="Group 121"/>
                <p:cNvGrpSpPr>
                  <a:grpSpLocks/>
                </p:cNvGrpSpPr>
                <p:nvPr/>
              </p:nvGrpSpPr>
              <p:grpSpPr bwMode="auto">
                <a:xfrm>
                  <a:off x="3042" y="2733"/>
                  <a:ext cx="714" cy="672"/>
                  <a:chOff x="2004" y="885"/>
                  <a:chExt cx="714" cy="672"/>
                </a:xfrm>
              </p:grpSpPr>
              <p:sp>
                <p:nvSpPr>
                  <p:cNvPr id="60552" name="Freeform 122"/>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553" name="Freeform 123"/>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54" name="Oval 124"/>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555" name="Freeform 125"/>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556" name="Freeform 126"/>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57" name="Freeform 127"/>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58" name="Freeform 128"/>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559" name="Freeform 129"/>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60" name="Freeform 130"/>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515" name="Freeform 131"/>
                  <p:cNvSpPr>
                    <a:spLocks/>
                  </p:cNvSpPr>
                  <p:nvPr/>
                </p:nvSpPr>
                <p:spPr bwMode="auto">
                  <a:xfrm>
                    <a:off x="2069" y="1024"/>
                    <a:ext cx="370"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562" name="Line 132"/>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0433" name="Line 133"/>
              <p:cNvSpPr>
                <a:spLocks noChangeShapeType="1"/>
              </p:cNvSpPr>
              <p:nvPr/>
            </p:nvSpPr>
            <p:spPr bwMode="auto">
              <a:xfrm flipV="1">
                <a:off x="912" y="120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34" name="Group 134"/>
              <p:cNvGrpSpPr>
                <a:grpSpLocks/>
              </p:cNvGrpSpPr>
              <p:nvPr/>
            </p:nvGrpSpPr>
            <p:grpSpPr bwMode="auto">
              <a:xfrm>
                <a:off x="4176" y="1776"/>
                <a:ext cx="576" cy="480"/>
                <a:chOff x="2967" y="2733"/>
                <a:chExt cx="789" cy="870"/>
              </a:xfrm>
            </p:grpSpPr>
            <p:grpSp>
              <p:nvGrpSpPr>
                <p:cNvPr id="60523" name="Group 135"/>
                <p:cNvGrpSpPr>
                  <a:grpSpLocks/>
                </p:cNvGrpSpPr>
                <p:nvPr/>
              </p:nvGrpSpPr>
              <p:grpSpPr bwMode="auto">
                <a:xfrm>
                  <a:off x="2967" y="3191"/>
                  <a:ext cx="763" cy="412"/>
                  <a:chOff x="1929" y="1343"/>
                  <a:chExt cx="763" cy="412"/>
                </a:xfrm>
              </p:grpSpPr>
              <p:sp>
                <p:nvSpPr>
                  <p:cNvPr id="60536" name="Freeform 136"/>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7" name="Freeform 137"/>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8" name="Freeform 138"/>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9" name="Freeform 139"/>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40" name="Freeform 140"/>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541" name="Freeform 141"/>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542" name="Line 142"/>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43" name="Line 143"/>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44" name="Freeform 144"/>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545" name="Line 145"/>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46" name="Line 146"/>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47" name="Line 147"/>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48" name="Line 148"/>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49" name="Freeform 149"/>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524" name="Group 150"/>
                <p:cNvGrpSpPr>
                  <a:grpSpLocks/>
                </p:cNvGrpSpPr>
                <p:nvPr/>
              </p:nvGrpSpPr>
              <p:grpSpPr bwMode="auto">
                <a:xfrm>
                  <a:off x="3042" y="2733"/>
                  <a:ext cx="714" cy="672"/>
                  <a:chOff x="2004" y="885"/>
                  <a:chExt cx="714" cy="672"/>
                </a:xfrm>
              </p:grpSpPr>
              <p:sp>
                <p:nvSpPr>
                  <p:cNvPr id="60525" name="Freeform 151"/>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526" name="Freeform 152"/>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27" name="Oval 153"/>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528" name="Freeform 154"/>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529" name="Freeform 155"/>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0" name="Freeform 156"/>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1" name="Freeform 157"/>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532" name="Freeform 158"/>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33" name="Freeform 159"/>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544" name="Freeform 160"/>
                  <p:cNvSpPr>
                    <a:spLocks/>
                  </p:cNvSpPr>
                  <p:nvPr/>
                </p:nvSpPr>
                <p:spPr bwMode="auto">
                  <a:xfrm>
                    <a:off x="2070" y="1023"/>
                    <a:ext cx="371"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535" name="Line 161"/>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35" name="Group 162"/>
              <p:cNvGrpSpPr>
                <a:grpSpLocks/>
              </p:cNvGrpSpPr>
              <p:nvPr/>
            </p:nvGrpSpPr>
            <p:grpSpPr bwMode="auto">
              <a:xfrm>
                <a:off x="3936" y="720"/>
                <a:ext cx="576" cy="480"/>
                <a:chOff x="2967" y="2733"/>
                <a:chExt cx="789" cy="870"/>
              </a:xfrm>
            </p:grpSpPr>
            <p:grpSp>
              <p:nvGrpSpPr>
                <p:cNvPr id="60496" name="Group 163"/>
                <p:cNvGrpSpPr>
                  <a:grpSpLocks/>
                </p:cNvGrpSpPr>
                <p:nvPr/>
              </p:nvGrpSpPr>
              <p:grpSpPr bwMode="auto">
                <a:xfrm>
                  <a:off x="2967" y="3191"/>
                  <a:ext cx="763" cy="412"/>
                  <a:chOff x="1929" y="1343"/>
                  <a:chExt cx="763" cy="412"/>
                </a:xfrm>
              </p:grpSpPr>
              <p:sp>
                <p:nvSpPr>
                  <p:cNvPr id="60509" name="Freeform 164"/>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10" name="Freeform 165"/>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11" name="Freeform 166"/>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12" name="Freeform 167"/>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13" name="Freeform 168"/>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514" name="Freeform 169"/>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515" name="Line 170"/>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16" name="Line 171"/>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517" name="Freeform 172"/>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518" name="Line 173"/>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19" name="Line 174"/>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20" name="Line 175"/>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21" name="Line 176"/>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522" name="Freeform 177"/>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497" name="Group 178"/>
                <p:cNvGrpSpPr>
                  <a:grpSpLocks/>
                </p:cNvGrpSpPr>
                <p:nvPr/>
              </p:nvGrpSpPr>
              <p:grpSpPr bwMode="auto">
                <a:xfrm>
                  <a:off x="3042" y="2733"/>
                  <a:ext cx="714" cy="672"/>
                  <a:chOff x="2004" y="885"/>
                  <a:chExt cx="714" cy="672"/>
                </a:xfrm>
              </p:grpSpPr>
              <p:sp>
                <p:nvSpPr>
                  <p:cNvPr id="60498" name="Freeform 179"/>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499" name="Freeform 180"/>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500" name="Oval 181"/>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501" name="Freeform 182"/>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502" name="Freeform 183"/>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03" name="Freeform 184"/>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04" name="Freeform 185"/>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505" name="Freeform 186"/>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506" name="Freeform 187"/>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572" name="Freeform 188"/>
                  <p:cNvSpPr>
                    <a:spLocks/>
                  </p:cNvSpPr>
                  <p:nvPr/>
                </p:nvSpPr>
                <p:spPr bwMode="auto">
                  <a:xfrm>
                    <a:off x="2069"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508" name="Line 189"/>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36" name="Group 190"/>
              <p:cNvGrpSpPr>
                <a:grpSpLocks/>
              </p:cNvGrpSpPr>
              <p:nvPr/>
            </p:nvGrpSpPr>
            <p:grpSpPr bwMode="auto">
              <a:xfrm>
                <a:off x="2976" y="768"/>
                <a:ext cx="576" cy="480"/>
                <a:chOff x="2967" y="2733"/>
                <a:chExt cx="789" cy="870"/>
              </a:xfrm>
            </p:grpSpPr>
            <p:grpSp>
              <p:nvGrpSpPr>
                <p:cNvPr id="60469" name="Group 191"/>
                <p:cNvGrpSpPr>
                  <a:grpSpLocks/>
                </p:cNvGrpSpPr>
                <p:nvPr/>
              </p:nvGrpSpPr>
              <p:grpSpPr bwMode="auto">
                <a:xfrm>
                  <a:off x="2967" y="3191"/>
                  <a:ext cx="763" cy="412"/>
                  <a:chOff x="1929" y="1343"/>
                  <a:chExt cx="763" cy="412"/>
                </a:xfrm>
              </p:grpSpPr>
              <p:sp>
                <p:nvSpPr>
                  <p:cNvPr id="60482" name="Freeform 192"/>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83" name="Freeform 193"/>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84" name="Freeform 194"/>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85" name="Freeform 195"/>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486" name="Freeform 196"/>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87" name="Freeform 197"/>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488" name="Line 198"/>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489" name="Line 199"/>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490" name="Freeform 200"/>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491" name="Line 201"/>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92" name="Line 202"/>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93" name="Line 203"/>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94" name="Line 204"/>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95" name="Freeform 205"/>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470" name="Group 206"/>
                <p:cNvGrpSpPr>
                  <a:grpSpLocks/>
                </p:cNvGrpSpPr>
                <p:nvPr/>
              </p:nvGrpSpPr>
              <p:grpSpPr bwMode="auto">
                <a:xfrm>
                  <a:off x="3042" y="2733"/>
                  <a:ext cx="714" cy="672"/>
                  <a:chOff x="2004" y="885"/>
                  <a:chExt cx="714" cy="672"/>
                </a:xfrm>
              </p:grpSpPr>
              <p:sp>
                <p:nvSpPr>
                  <p:cNvPr id="60471" name="Freeform 207"/>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472" name="Freeform 208"/>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473" name="Oval 209"/>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474" name="Freeform 210"/>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475" name="Freeform 211"/>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76" name="Freeform 212"/>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77" name="Freeform 213"/>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478" name="Freeform 214"/>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79" name="Freeform 215"/>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600" name="Freeform 216"/>
                  <p:cNvSpPr>
                    <a:spLocks/>
                  </p:cNvSpPr>
                  <p:nvPr/>
                </p:nvSpPr>
                <p:spPr bwMode="auto">
                  <a:xfrm>
                    <a:off x="2070" y="1023"/>
                    <a:ext cx="371"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481" name="Line 217"/>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37" name="Group 218"/>
              <p:cNvGrpSpPr>
                <a:grpSpLocks/>
              </p:cNvGrpSpPr>
              <p:nvPr/>
            </p:nvGrpSpPr>
            <p:grpSpPr bwMode="auto">
              <a:xfrm>
                <a:off x="1968" y="720"/>
                <a:ext cx="576" cy="480"/>
                <a:chOff x="2967" y="2733"/>
                <a:chExt cx="789" cy="870"/>
              </a:xfrm>
            </p:grpSpPr>
            <p:grpSp>
              <p:nvGrpSpPr>
                <p:cNvPr id="60442" name="Group 219"/>
                <p:cNvGrpSpPr>
                  <a:grpSpLocks/>
                </p:cNvGrpSpPr>
                <p:nvPr/>
              </p:nvGrpSpPr>
              <p:grpSpPr bwMode="auto">
                <a:xfrm>
                  <a:off x="2967" y="3191"/>
                  <a:ext cx="763" cy="412"/>
                  <a:chOff x="1929" y="1343"/>
                  <a:chExt cx="763" cy="412"/>
                </a:xfrm>
              </p:grpSpPr>
              <p:sp>
                <p:nvSpPr>
                  <p:cNvPr id="60455" name="Freeform 220"/>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56" name="Freeform 221"/>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57" name="Freeform 222"/>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58" name="Freeform 223"/>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459" name="Freeform 224"/>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60" name="Freeform 225"/>
                  <p:cNvSpPr>
                    <a:spLocks/>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sp>
                <p:nvSpPr>
                  <p:cNvPr id="60461" name="Line 226"/>
                  <p:cNvSpPr>
                    <a:spLocks noChangeShapeType="1"/>
                  </p:cNvSpPr>
                  <p:nvPr/>
                </p:nvSpPr>
                <p:spPr bwMode="auto">
                  <a:xfrm>
                    <a:off x="2207" y="1600"/>
                    <a:ext cx="153" cy="38"/>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462" name="Line 227"/>
                  <p:cNvSpPr>
                    <a:spLocks noChangeShapeType="1"/>
                  </p:cNvSpPr>
                  <p:nvPr/>
                </p:nvSpPr>
                <p:spPr bwMode="auto">
                  <a:xfrm>
                    <a:off x="2337" y="1678"/>
                    <a:ext cx="29" cy="6"/>
                  </a:xfrm>
                  <a:prstGeom prst="line">
                    <a:avLst/>
                  </a:prstGeom>
                  <a:noFill/>
                  <a:ln w="19050">
                    <a:solidFill>
                      <a:srgbClr val="D60093"/>
                    </a:solidFill>
                    <a:round/>
                    <a:headEnd/>
                    <a:tailEnd/>
                  </a:ln>
                  <a:extLst>
                    <a:ext uri="{909E8E84-426E-40DD-AFC4-6F175D3DCCD1}">
                      <a14:hiddenFill xmlns:a14="http://schemas.microsoft.com/office/drawing/2010/main">
                        <a:noFill/>
                      </a14:hiddenFill>
                    </a:ext>
                  </a:extLst>
                </p:spPr>
                <p:txBody>
                  <a:bodyPr wrap="none" tIns="27432" bIns="27432" anchor="ctr">
                    <a:spAutoFit/>
                  </a:bodyPr>
                  <a:lstStyle/>
                  <a:p>
                    <a:endParaRPr lang="zh-CN" altLang="en-US"/>
                  </a:p>
                </p:txBody>
              </p:sp>
              <p:sp>
                <p:nvSpPr>
                  <p:cNvPr id="60463" name="Freeform 228"/>
                  <p:cNvSpPr>
                    <a:spLocks/>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xtLst>
                    <a:ext uri="{91240B29-F687-4F45-9708-019B960494DF}">
                      <a14:hiddenLine xmlns:a14="http://schemas.microsoft.com/office/drawing/2010/main" w="19050">
                        <a:solidFill>
                          <a:srgbClr val="000000"/>
                        </a:solidFill>
                        <a:round/>
                        <a:headEnd/>
                        <a:tailEnd/>
                      </a14:hiddenLine>
                    </a:ext>
                  </a:extLst>
                </p:spPr>
                <p:txBody>
                  <a:bodyPr tIns="27432" bIns="27432" anchor="ctr">
                    <a:spAutoFit/>
                  </a:bodyPr>
                  <a:lstStyle/>
                  <a:p>
                    <a:endParaRPr lang="zh-CN" altLang="en-US"/>
                  </a:p>
                </p:txBody>
              </p:sp>
              <p:sp>
                <p:nvSpPr>
                  <p:cNvPr id="60464" name="Line 229"/>
                  <p:cNvSpPr>
                    <a:spLocks noChangeShapeType="1"/>
                  </p:cNvSpPr>
                  <p:nvPr/>
                </p:nvSpPr>
                <p:spPr bwMode="auto">
                  <a:xfrm>
                    <a:off x="1942" y="1503"/>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65" name="Line 230"/>
                  <p:cNvSpPr>
                    <a:spLocks noChangeShapeType="1"/>
                  </p:cNvSpPr>
                  <p:nvPr/>
                </p:nvSpPr>
                <p:spPr bwMode="auto">
                  <a:xfrm>
                    <a:off x="1942" y="1525"/>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66" name="Line 231"/>
                  <p:cNvSpPr>
                    <a:spLocks noChangeShapeType="1"/>
                  </p:cNvSpPr>
                  <p:nvPr/>
                </p:nvSpPr>
                <p:spPr bwMode="auto">
                  <a:xfrm>
                    <a:off x="1942" y="1548"/>
                    <a:ext cx="202" cy="57"/>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67" name="Line 232"/>
                  <p:cNvSpPr>
                    <a:spLocks noChangeShapeType="1"/>
                  </p:cNvSpPr>
                  <p:nvPr/>
                </p:nvSpPr>
                <p:spPr bwMode="auto">
                  <a:xfrm>
                    <a:off x="1942" y="1570"/>
                    <a:ext cx="202" cy="56"/>
                  </a:xfrm>
                  <a:prstGeom prst="line">
                    <a:avLst/>
                  </a:prstGeom>
                  <a:noFill/>
                  <a:ln w="6350">
                    <a:solidFill>
                      <a:srgbClr val="777777"/>
                    </a:solidFill>
                    <a:round/>
                    <a:headEnd/>
                    <a:tailEnd/>
                  </a:ln>
                  <a:extLst>
                    <a:ext uri="{909E8E84-426E-40DD-AFC4-6F175D3DCCD1}">
                      <a14:hiddenFill xmlns:a14="http://schemas.microsoft.com/office/drawing/2010/main">
                        <a:noFill/>
                      </a14:hiddenFill>
                    </a:ext>
                  </a:extLst>
                </p:spPr>
                <p:txBody>
                  <a:bodyPr tIns="27432" bIns="27432" anchor="ctr">
                    <a:spAutoFit/>
                  </a:bodyPr>
                  <a:lstStyle/>
                  <a:p>
                    <a:endParaRPr lang="zh-CN" altLang="en-US"/>
                  </a:p>
                </p:txBody>
              </p:sp>
              <p:sp>
                <p:nvSpPr>
                  <p:cNvPr id="60468" name="Freeform 233"/>
                  <p:cNvSpPr>
                    <a:spLocks/>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tIns="27432" bIns="27432" anchor="ctr">
                    <a:spAutoFit/>
                  </a:bodyPr>
                  <a:lstStyle/>
                  <a:p>
                    <a:endParaRPr lang="zh-CN" altLang="en-US"/>
                  </a:p>
                </p:txBody>
              </p:sp>
            </p:grpSp>
            <p:grpSp>
              <p:nvGrpSpPr>
                <p:cNvPr id="60443" name="Group 234"/>
                <p:cNvGrpSpPr>
                  <a:grpSpLocks/>
                </p:cNvGrpSpPr>
                <p:nvPr/>
              </p:nvGrpSpPr>
              <p:grpSpPr bwMode="auto">
                <a:xfrm>
                  <a:off x="3042" y="2733"/>
                  <a:ext cx="714" cy="672"/>
                  <a:chOff x="2004" y="885"/>
                  <a:chExt cx="714" cy="672"/>
                </a:xfrm>
              </p:grpSpPr>
              <p:sp>
                <p:nvSpPr>
                  <p:cNvPr id="60444" name="Freeform 235"/>
                  <p:cNvSpPr>
                    <a:spLocks/>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a:solidFill>
                      <a:srgbClr val="000000"/>
                    </a:solidFill>
                    <a:round/>
                    <a:headEnd/>
                    <a:tailEnd/>
                  </a:ln>
                </p:spPr>
                <p:txBody>
                  <a:bodyPr/>
                  <a:lstStyle/>
                  <a:p>
                    <a:endParaRPr lang="zh-CN" altLang="en-US"/>
                  </a:p>
                </p:txBody>
              </p:sp>
              <p:sp>
                <p:nvSpPr>
                  <p:cNvPr id="60445" name="Freeform 236"/>
                  <p:cNvSpPr>
                    <a:spLocks/>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p>
                    <a:endParaRPr lang="zh-CN" altLang="en-US"/>
                  </a:p>
                </p:txBody>
              </p:sp>
              <p:sp>
                <p:nvSpPr>
                  <p:cNvPr id="60446" name="Oval 237"/>
                  <p:cNvSpPr>
                    <a:spLocks noChangeArrowheads="1"/>
                  </p:cNvSpPr>
                  <p:nvPr/>
                </p:nvSpPr>
                <p:spPr bwMode="auto">
                  <a:xfrm>
                    <a:off x="2199" y="1378"/>
                    <a:ext cx="280" cy="112"/>
                  </a:xfrm>
                  <a:prstGeom prst="ellipse">
                    <a:avLst/>
                  </a:prstGeom>
                  <a:solidFill>
                    <a:srgbClr val="B2B2B2"/>
                  </a:solidFill>
                  <a:ln w="3175" cap="rnd">
                    <a:solidFill>
                      <a:schemeClr val="tx1"/>
                    </a:solidFill>
                    <a:round/>
                    <a:headEnd/>
                    <a:tailEnd/>
                  </a:ln>
                </p:spPr>
                <p:txBody>
                  <a:bodyPr/>
                  <a:lstStyle/>
                  <a:p>
                    <a:endParaRPr lang="zh-CN" altLang="en-US"/>
                  </a:p>
                </p:txBody>
              </p:sp>
              <p:sp>
                <p:nvSpPr>
                  <p:cNvPr id="60447" name="Freeform 238"/>
                  <p:cNvSpPr>
                    <a:spLocks/>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a:solidFill>
                      <a:schemeClr val="tx1"/>
                    </a:solidFill>
                    <a:round/>
                    <a:headEnd/>
                    <a:tailEnd/>
                  </a:ln>
                </p:spPr>
                <p:txBody>
                  <a:bodyPr/>
                  <a:lstStyle/>
                  <a:p>
                    <a:endParaRPr lang="zh-CN" altLang="en-US"/>
                  </a:p>
                </p:txBody>
              </p:sp>
              <p:sp>
                <p:nvSpPr>
                  <p:cNvPr id="60448" name="Freeform 239"/>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49" name="Freeform 240"/>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50" name="Freeform 241"/>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chemeClr val="bg1"/>
                  </a:solidFill>
                  <a:ln w="3175" cap="rnd">
                    <a:solidFill>
                      <a:schemeClr val="tx1"/>
                    </a:solidFill>
                    <a:round/>
                    <a:headEnd/>
                    <a:tailEnd/>
                  </a:ln>
                </p:spPr>
                <p:txBody>
                  <a:bodyPr/>
                  <a:lstStyle/>
                  <a:p>
                    <a:endParaRPr lang="zh-CN" altLang="en-US"/>
                  </a:p>
                </p:txBody>
              </p:sp>
              <p:sp>
                <p:nvSpPr>
                  <p:cNvPr id="60451" name="Freeform 242"/>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p>
                    <a:endParaRPr lang="zh-CN" altLang="en-US"/>
                  </a:p>
                </p:txBody>
              </p:sp>
              <p:sp>
                <p:nvSpPr>
                  <p:cNvPr id="60452" name="Freeform 243"/>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6350" cap="rnd">
                    <a:solidFill>
                      <a:srgbClr val="808080"/>
                    </a:solidFill>
                    <a:round/>
                    <a:headEnd/>
                    <a:tailEnd/>
                  </a:ln>
                </p:spPr>
                <p:txBody>
                  <a:bodyPr/>
                  <a:lstStyle/>
                  <a:p>
                    <a:endParaRPr lang="zh-CN" altLang="en-US"/>
                  </a:p>
                </p:txBody>
              </p:sp>
              <p:sp>
                <p:nvSpPr>
                  <p:cNvPr id="272628" name="Freeform 244"/>
                  <p:cNvSpPr>
                    <a:spLocks/>
                  </p:cNvSpPr>
                  <p:nvPr/>
                </p:nvSpPr>
                <p:spPr bwMode="auto">
                  <a:xfrm>
                    <a:off x="2069" y="1023"/>
                    <a:ext cx="373" cy="39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6350" cap="flat" cmpd="sng">
                    <a:solidFill>
                      <a:srgbClr val="777777"/>
                    </a:solidFill>
                    <a:prstDash val="solid"/>
                    <a:round/>
                    <a:headEnd type="none" w="med" len="med"/>
                    <a:tailEnd type="none" w="med" len="med"/>
                  </a:ln>
                  <a:effectLst>
                    <a:outerShdw dist="17961" dir="2700000" algn="ctr" rotWithShape="0">
                      <a:schemeClr val="bg1"/>
                    </a:outerShdw>
                  </a:effectLst>
                </p:spPr>
                <p:txBody>
                  <a:bodyPr wrap="none" anchor="ctr"/>
                  <a:lstStyle/>
                  <a:p>
                    <a:pPr>
                      <a:defRPr/>
                    </a:pPr>
                    <a:endParaRPr lang="zh-CN" altLang="en-US"/>
                  </a:p>
                </p:txBody>
              </p:sp>
              <p:sp>
                <p:nvSpPr>
                  <p:cNvPr id="60454" name="Line 245"/>
                  <p:cNvSpPr>
                    <a:spLocks noChangeShapeType="1"/>
                  </p:cNvSpPr>
                  <p:nvPr/>
                </p:nvSpPr>
                <p:spPr bwMode="auto">
                  <a:xfrm>
                    <a:off x="2102" y="1056"/>
                    <a:ext cx="0" cy="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0438" name="Line 246"/>
              <p:cNvSpPr>
                <a:spLocks noChangeShapeType="1"/>
              </p:cNvSpPr>
              <p:nvPr/>
            </p:nvSpPr>
            <p:spPr bwMode="auto">
              <a:xfrm>
                <a:off x="2256"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Line 247"/>
              <p:cNvSpPr>
                <a:spLocks noChangeShapeType="1"/>
              </p:cNvSpPr>
              <p:nvPr/>
            </p:nvSpPr>
            <p:spPr bwMode="auto">
              <a:xfrm flipV="1">
                <a:off x="4320"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248"/>
              <p:cNvSpPr>
                <a:spLocks noChangeShapeType="1"/>
              </p:cNvSpPr>
              <p:nvPr/>
            </p:nvSpPr>
            <p:spPr bwMode="auto">
              <a:xfrm>
                <a:off x="3216"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Line 249"/>
              <p:cNvSpPr>
                <a:spLocks noChangeShapeType="1"/>
              </p:cNvSpPr>
              <p:nvPr/>
            </p:nvSpPr>
            <p:spPr bwMode="auto">
              <a:xfrm>
                <a:off x="4224" y="124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AutoShape 252"/>
            <p:cNvSpPr>
              <a:spLocks noChangeArrowheads="1"/>
            </p:cNvSpPr>
            <p:nvPr/>
          </p:nvSpPr>
          <p:spPr bwMode="auto">
            <a:xfrm>
              <a:off x="4286" y="1661"/>
              <a:ext cx="1270" cy="363"/>
            </a:xfrm>
            <a:prstGeom prst="wedgeRoundRectCallout">
              <a:avLst>
                <a:gd name="adj1" fmla="val -40315"/>
                <a:gd name="adj2" fmla="val 99861"/>
                <a:gd name="adj3" fmla="val 16667"/>
              </a:avLst>
            </a:prstGeom>
            <a:solidFill>
              <a:srgbClr val="E1F57B"/>
            </a:solidFill>
            <a:ln w="9525">
              <a:solidFill>
                <a:schemeClr val="tx1"/>
              </a:solidFill>
              <a:miter lim="800000"/>
              <a:headEnd/>
              <a:tailEnd/>
            </a:ln>
          </p:spPr>
          <p:txBody>
            <a:bodyPr/>
            <a:lstStyle/>
            <a:p>
              <a:r>
                <a:rPr lang="zh-CN" altLang="en-US" b="1"/>
                <a:t>网络工作站</a:t>
              </a:r>
            </a:p>
          </p:txBody>
        </p:sp>
      </p:grpSp>
    </p:spTree>
    <p:extLst>
      <p:ext uri="{BB962C8B-B14F-4D97-AF65-F5344CB8AC3E}">
        <p14:creationId xmlns:p14="http://schemas.microsoft.com/office/powerpoint/2010/main" val="354008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repe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429000"/>
            <a:ext cx="820737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2"/>
          <p:cNvSpPr>
            <a:spLocks noGrp="1" noChangeArrowheads="1"/>
          </p:cNvSpPr>
          <p:nvPr>
            <p:ph type="title"/>
          </p:nvPr>
        </p:nvSpPr>
        <p:spPr/>
        <p:txBody>
          <a:bodyPr/>
          <a:lstStyle/>
          <a:p>
            <a:r>
              <a:rPr lang="en-US" altLang="zh-CN">
                <a:latin typeface="宋体" pitchFamily="2" charset="-122"/>
              </a:rPr>
              <a:t>4)</a:t>
            </a:r>
            <a:r>
              <a:rPr lang="zh-CN" altLang="en-US">
                <a:latin typeface="宋体" pitchFamily="2" charset="-122"/>
              </a:rPr>
              <a:t>中继器（</a:t>
            </a:r>
            <a:r>
              <a:rPr lang="en-US" altLang="zh-CN"/>
              <a:t>Repeater</a:t>
            </a:r>
            <a:r>
              <a:rPr lang="zh-CN" altLang="en-US">
                <a:latin typeface="宋体" pitchFamily="2" charset="-122"/>
              </a:rPr>
              <a:t>）</a:t>
            </a:r>
          </a:p>
        </p:txBody>
      </p:sp>
      <p:sp>
        <p:nvSpPr>
          <p:cNvPr id="61444" name="Rectangle 5"/>
          <p:cNvSpPr>
            <a:spLocks noChangeArrowheads="1"/>
          </p:cNvSpPr>
          <p:nvPr/>
        </p:nvSpPr>
        <p:spPr bwMode="auto">
          <a:xfrm>
            <a:off x="395288" y="1628775"/>
            <a:ext cx="850741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主要作用是加强信号和整形信号，以延长传输距离。</a:t>
            </a:r>
          </a:p>
        </p:txBody>
      </p:sp>
    </p:spTree>
    <p:extLst>
      <p:ext uri="{BB962C8B-B14F-4D97-AF65-F5344CB8AC3E}">
        <p14:creationId xmlns:p14="http://schemas.microsoft.com/office/powerpoint/2010/main" val="276652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0" y="2808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b="16924"/>
          <a:stretch>
            <a:fillRect/>
          </a:stretch>
        </p:blipFill>
        <p:spPr bwMode="auto">
          <a:xfrm>
            <a:off x="0" y="0"/>
            <a:ext cx="91440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6"/>
          <p:cNvSpPr>
            <a:spLocks noChangeArrowheads="1"/>
          </p:cNvSpPr>
          <p:nvPr/>
        </p:nvSpPr>
        <p:spPr bwMode="auto">
          <a:xfrm>
            <a:off x="179388" y="3688834"/>
            <a:ext cx="8730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ltLang="zh-CN" dirty="0">
                <a:latin typeface="Times New Roman" pitchFamily="18" charset="0"/>
                <a:ea typeface="汉仪书宋一简"/>
                <a:cs typeface="汉仪书宋一简"/>
              </a:rPr>
              <a:t>           </a:t>
            </a:r>
            <a:r>
              <a:rPr lang="zh-CN" altLang="en-US" dirty="0">
                <a:latin typeface="Times New Roman" pitchFamily="18" charset="0"/>
                <a:ea typeface="汉仪书宋一简"/>
                <a:cs typeface="汉仪书宋一简"/>
              </a:rPr>
              <a:t>双绞线中继器</a:t>
            </a:r>
            <a:r>
              <a:rPr lang="zh-CN" altLang="en-US" dirty="0">
                <a:ea typeface="汉仪书宋一简"/>
                <a:cs typeface="汉仪书宋一简"/>
              </a:rPr>
              <a:t>                                  </a:t>
            </a:r>
            <a:r>
              <a:rPr lang="zh-CN" altLang="en-US" dirty="0">
                <a:latin typeface="Times New Roman" pitchFamily="18" charset="0"/>
                <a:ea typeface="汉仪书宋一简"/>
                <a:cs typeface="汉仪书宋一简"/>
              </a:rPr>
              <a:t>光纤中继器</a:t>
            </a:r>
            <a:r>
              <a:rPr lang="zh-CN" altLang="en-US" dirty="0">
                <a:ea typeface="汉仪书宋一简"/>
                <a:cs typeface="汉仪书宋一简"/>
              </a:rPr>
              <a:t>                                     </a:t>
            </a:r>
            <a:r>
              <a:rPr lang="zh-CN" altLang="en-US" dirty="0">
                <a:latin typeface="Times New Roman" pitchFamily="18" charset="0"/>
                <a:ea typeface="汉仪书宋一简"/>
                <a:cs typeface="汉仪书宋一简"/>
              </a:rPr>
              <a:t>一种远程中继器</a:t>
            </a:r>
            <a:endParaRPr lang="zh-CN" altLang="en-US" dirty="0">
              <a:latin typeface="Times New Roman" pitchFamily="18" charset="0"/>
            </a:endParaRPr>
          </a:p>
        </p:txBody>
      </p:sp>
    </p:spTree>
    <p:extLst>
      <p:ext uri="{BB962C8B-B14F-4D97-AF65-F5344CB8AC3E}">
        <p14:creationId xmlns:p14="http://schemas.microsoft.com/office/powerpoint/2010/main" val="388164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a:latin typeface="宋体" pitchFamily="2" charset="-122"/>
              </a:rPr>
              <a:t>5)</a:t>
            </a:r>
            <a:r>
              <a:rPr lang="zh-CN" altLang="en-US">
                <a:latin typeface="宋体" pitchFamily="2" charset="-122"/>
              </a:rPr>
              <a:t>桥接器（</a:t>
            </a:r>
            <a:r>
              <a:rPr lang="en-US" altLang="zh-CN"/>
              <a:t>Bridge</a:t>
            </a:r>
            <a:r>
              <a:rPr lang="zh-CN" altLang="en-US">
                <a:latin typeface="宋体" pitchFamily="2" charset="-122"/>
              </a:rPr>
              <a:t>）</a:t>
            </a:r>
            <a:r>
              <a:rPr lang="zh-CN" altLang="en-US"/>
              <a:t> </a:t>
            </a:r>
          </a:p>
        </p:txBody>
      </p:sp>
      <p:pic>
        <p:nvPicPr>
          <p:cNvPr id="63491" name="Picture 896" descr="b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573463"/>
            <a:ext cx="842486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897"/>
          <p:cNvSpPr>
            <a:spLocks noChangeArrowheads="1"/>
          </p:cNvSpPr>
          <p:nvPr/>
        </p:nvSpPr>
        <p:spPr bwMode="auto">
          <a:xfrm>
            <a:off x="468313" y="1773238"/>
            <a:ext cx="8507412"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桥接器也称网桥。用来连接若干个网络，这些网络一般运行相同的通信协议。</a:t>
            </a:r>
          </a:p>
        </p:txBody>
      </p:sp>
    </p:spTree>
    <p:extLst>
      <p:ext uri="{BB962C8B-B14F-4D97-AF65-F5344CB8AC3E}">
        <p14:creationId xmlns:p14="http://schemas.microsoft.com/office/powerpoint/2010/main" val="162075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0" y="2932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64515" name="Picture 4" descr="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6"/>
          <p:cNvSpPr>
            <a:spLocks noChangeArrowheads="1"/>
          </p:cNvSpPr>
          <p:nvPr/>
        </p:nvSpPr>
        <p:spPr bwMode="auto">
          <a:xfrm>
            <a:off x="179388" y="3688834"/>
            <a:ext cx="84343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ltLang="zh-CN" dirty="0">
                <a:latin typeface="Times New Roman" pitchFamily="18" charset="0"/>
                <a:ea typeface="汉仪书宋一简"/>
                <a:cs typeface="汉仪书宋一简"/>
              </a:rPr>
              <a:t>     VCOM-MUX4/8E1</a:t>
            </a:r>
            <a:r>
              <a:rPr lang="zh-CN" altLang="en-US" dirty="0">
                <a:latin typeface="Times New Roman" pitchFamily="18" charset="0"/>
                <a:ea typeface="汉仪书宋一简"/>
                <a:cs typeface="汉仪书宋一简"/>
              </a:rPr>
              <a:t>以太网网桥</a:t>
            </a:r>
            <a:r>
              <a:rPr lang="zh-CN" altLang="en-US" dirty="0">
                <a:ea typeface="汉仪书宋一简"/>
                <a:cs typeface="汉仪书宋一简"/>
              </a:rPr>
              <a:t>                                                      </a:t>
            </a:r>
            <a:r>
              <a:rPr lang="en-US" altLang="zh-CN" dirty="0">
                <a:latin typeface="Times New Roman" pitchFamily="18" charset="0"/>
                <a:ea typeface="汉仪书宋一简"/>
                <a:cs typeface="汉仪书宋一简"/>
              </a:rPr>
              <a:t>SL2014 FE1-4Eth</a:t>
            </a:r>
            <a:r>
              <a:rPr lang="zh-CN" altLang="en-US" dirty="0">
                <a:latin typeface="Times New Roman" pitchFamily="18" charset="0"/>
                <a:ea typeface="汉仪书宋一简"/>
                <a:cs typeface="汉仪书宋一简"/>
              </a:rPr>
              <a:t>网桥</a:t>
            </a:r>
            <a:endParaRPr lang="zh-CN" altLang="en-US" dirty="0">
              <a:latin typeface="Times New Roman" pitchFamily="18" charset="0"/>
            </a:endParaRPr>
          </a:p>
        </p:txBody>
      </p:sp>
    </p:spTree>
    <p:extLst>
      <p:ext uri="{BB962C8B-B14F-4D97-AF65-F5344CB8AC3E}">
        <p14:creationId xmlns:p14="http://schemas.microsoft.com/office/powerpoint/2010/main" val="3690492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a:latin typeface="宋体" pitchFamily="2" charset="-122"/>
              </a:rPr>
              <a:t>6)</a:t>
            </a:r>
            <a:r>
              <a:rPr lang="zh-CN" altLang="en-US">
                <a:latin typeface="宋体" pitchFamily="2" charset="-122"/>
              </a:rPr>
              <a:t>路由器（</a:t>
            </a:r>
            <a:r>
              <a:rPr lang="en-US" altLang="zh-CN"/>
              <a:t>Router</a:t>
            </a:r>
            <a:r>
              <a:rPr lang="zh-CN" altLang="en-US">
                <a:latin typeface="宋体" pitchFamily="2" charset="-122"/>
              </a:rPr>
              <a:t>）</a:t>
            </a:r>
            <a:r>
              <a:rPr lang="zh-CN" altLang="en-US"/>
              <a:t> </a:t>
            </a:r>
          </a:p>
        </p:txBody>
      </p:sp>
      <p:pic>
        <p:nvPicPr>
          <p:cNvPr id="65539" name="Picture 5" descr="ro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924175"/>
            <a:ext cx="8496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6"/>
          <p:cNvSpPr>
            <a:spLocks noChangeArrowheads="1"/>
          </p:cNvSpPr>
          <p:nvPr/>
        </p:nvSpPr>
        <p:spPr bwMode="auto">
          <a:xfrm>
            <a:off x="457200" y="1524000"/>
            <a:ext cx="8507413"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用于连接多个运行不同协议的网络。主要功能是路由选择。</a:t>
            </a:r>
          </a:p>
        </p:txBody>
      </p:sp>
    </p:spTree>
    <p:extLst>
      <p:ext uri="{BB962C8B-B14F-4D97-AF65-F5344CB8AC3E}">
        <p14:creationId xmlns:p14="http://schemas.microsoft.com/office/powerpoint/2010/main" val="30544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CB125-F03E-4C0D-887F-D95148AB381E}"/>
              </a:ext>
            </a:extLst>
          </p:cNvPr>
          <p:cNvSpPr>
            <a:spLocks noGrp="1"/>
          </p:cNvSpPr>
          <p:nvPr>
            <p:ph type="title"/>
          </p:nvPr>
        </p:nvSpPr>
        <p:spPr>
          <a:xfrm>
            <a:off x="457200" y="2564904"/>
            <a:ext cx="8229600" cy="1143000"/>
          </a:xfrm>
        </p:spPr>
        <p:txBody>
          <a:bodyPr/>
          <a:lstStyle/>
          <a:p>
            <a:r>
              <a:rPr lang="en-US" altLang="zh-CN" dirty="0"/>
              <a:t>6.1</a:t>
            </a:r>
            <a:r>
              <a:rPr lang="zh-CN" altLang="en-US" dirty="0"/>
              <a:t>计算机网络基础</a:t>
            </a:r>
          </a:p>
        </p:txBody>
      </p:sp>
    </p:spTree>
    <p:extLst>
      <p:ext uri="{BB962C8B-B14F-4D97-AF65-F5344CB8AC3E}">
        <p14:creationId xmlns:p14="http://schemas.microsoft.com/office/powerpoint/2010/main" val="623050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descr="ROU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879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0"/>
            <a:ext cx="43561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6"/>
          <p:cNvSpPr>
            <a:spLocks noChangeArrowheads="1"/>
          </p:cNvSpPr>
          <p:nvPr/>
        </p:nvSpPr>
        <p:spPr bwMode="auto">
          <a:xfrm>
            <a:off x="977900" y="2949575"/>
            <a:ext cx="26162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endParaRPr lang="zh-CN" altLang="en-US"/>
          </a:p>
        </p:txBody>
      </p:sp>
      <p:sp>
        <p:nvSpPr>
          <p:cNvPr id="66565" name="Rectangle 8"/>
          <p:cNvSpPr>
            <a:spLocks noChangeArrowheads="1"/>
          </p:cNvSpPr>
          <p:nvPr/>
        </p:nvSpPr>
        <p:spPr bwMode="auto">
          <a:xfrm>
            <a:off x="977900" y="2949575"/>
            <a:ext cx="26177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endParaRPr lang="zh-CN" altLang="en-US"/>
          </a:p>
        </p:txBody>
      </p:sp>
      <p:graphicFrame>
        <p:nvGraphicFramePr>
          <p:cNvPr id="304146" name="Group 18"/>
          <p:cNvGraphicFramePr>
            <a:graphicFrameLocks noGrp="1"/>
          </p:cNvGraphicFramePr>
          <p:nvPr/>
        </p:nvGraphicFramePr>
        <p:xfrm>
          <a:off x="1042988" y="2781300"/>
          <a:ext cx="7127875" cy="958850"/>
        </p:xfrm>
        <a:graphic>
          <a:graphicData uri="http://schemas.openxmlformats.org/drawingml/2006/table">
            <a:tbl>
              <a:tblPr/>
              <a:tblGrid>
                <a:gridCol w="3562350">
                  <a:extLst>
                    <a:ext uri="{9D8B030D-6E8A-4147-A177-3AD203B41FA5}">
                      <a16:colId xmlns:a16="http://schemas.microsoft.com/office/drawing/2014/main" val="20000"/>
                    </a:ext>
                  </a:extLst>
                </a:gridCol>
                <a:gridCol w="3565525">
                  <a:extLst>
                    <a:ext uri="{9D8B030D-6E8A-4147-A177-3AD203B41FA5}">
                      <a16:colId xmlns:a16="http://schemas.microsoft.com/office/drawing/2014/main" val="20001"/>
                    </a:ext>
                  </a:extLst>
                </a:gridCol>
              </a:tblGrid>
              <a:tr h="958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汉仪书宋一简" charset="-122"/>
                        </a:rPr>
                        <a:t>H3C ER2100</a:t>
                      </a:r>
                      <a:r>
                        <a:rPr kumimoji="1" lang="zh-CN" altLang="en-US" sz="2400" b="0" i="0" u="none" strike="noStrike" cap="none" normalizeH="0" baseline="0">
                          <a:ln>
                            <a:noFill/>
                          </a:ln>
                          <a:solidFill>
                            <a:schemeClr val="tx1"/>
                          </a:solidFill>
                          <a:effectLst/>
                          <a:latin typeface="Times New Roman" pitchFamily="18" charset="0"/>
                          <a:ea typeface="汉仪书宋一简" charset="-122"/>
                        </a:rPr>
                        <a:t>路由器</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anchor="b"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汉仪书宋一简" charset="-122"/>
                        </a:rPr>
                        <a:t>    Cisco 2821</a:t>
                      </a:r>
                      <a:r>
                        <a:rPr kumimoji="1" lang="zh-CN" altLang="en-US" sz="2400" b="0" i="0" u="none" strike="noStrike" cap="none" normalizeH="0" baseline="0">
                          <a:ln>
                            <a:noFill/>
                          </a:ln>
                          <a:solidFill>
                            <a:schemeClr val="tx1"/>
                          </a:solidFill>
                          <a:effectLst/>
                          <a:latin typeface="Times New Roman" pitchFamily="18" charset="0"/>
                          <a:ea typeface="汉仪书宋一简" charset="-122"/>
                        </a:rPr>
                        <a:t>路由器</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anchor="b"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3700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a:latin typeface="宋体" pitchFamily="2" charset="-122"/>
              </a:rPr>
              <a:t>7)</a:t>
            </a:r>
            <a:r>
              <a:rPr lang="zh-CN" altLang="en-US">
                <a:latin typeface="宋体" pitchFamily="2" charset="-122"/>
              </a:rPr>
              <a:t>网关（</a:t>
            </a:r>
            <a:r>
              <a:rPr lang="en-US" altLang="zh-CN"/>
              <a:t>Gateway</a:t>
            </a:r>
            <a:r>
              <a:rPr lang="zh-CN" altLang="en-US">
                <a:latin typeface="宋体" pitchFamily="2" charset="-122"/>
              </a:rPr>
              <a:t>）</a:t>
            </a:r>
            <a:r>
              <a:rPr lang="zh-CN" altLang="en-US"/>
              <a:t> </a:t>
            </a:r>
          </a:p>
        </p:txBody>
      </p:sp>
      <p:sp>
        <p:nvSpPr>
          <p:cNvPr id="67587" name="Rectangle 3"/>
          <p:cNvSpPr>
            <a:spLocks noGrp="1" noChangeArrowheads="1"/>
          </p:cNvSpPr>
          <p:nvPr>
            <p:ph type="body" idx="1"/>
          </p:nvPr>
        </p:nvSpPr>
        <p:spPr>
          <a:xfrm>
            <a:off x="457200" y="1524000"/>
            <a:ext cx="8421688" cy="1689100"/>
          </a:xfrm>
        </p:spPr>
        <p:txBody>
          <a:bodyPr/>
          <a:lstStyle/>
          <a:p>
            <a:pPr marL="609600" indent="-609600"/>
            <a:endParaRPr lang="zh-CN" altLang="en-US" noProof="1">
              <a:latin typeface="宋体" pitchFamily="2" charset="-122"/>
            </a:endParaRPr>
          </a:p>
          <a:p>
            <a:pPr marL="609600" indent="-609600">
              <a:buSzPct val="90000"/>
              <a:buFont typeface="Wingdings" pitchFamily="2" charset="2"/>
              <a:buNone/>
            </a:pPr>
            <a:endParaRPr lang="en-US" altLang="zh-CN"/>
          </a:p>
        </p:txBody>
      </p:sp>
      <p:pic>
        <p:nvPicPr>
          <p:cNvPr id="67588" name="Picture 5" descr="ga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573463"/>
            <a:ext cx="799147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Rectangle 6"/>
          <p:cNvSpPr>
            <a:spLocks noChangeArrowheads="1"/>
          </p:cNvSpPr>
          <p:nvPr/>
        </p:nvSpPr>
        <p:spPr bwMode="auto">
          <a:xfrm>
            <a:off x="468313" y="1484313"/>
            <a:ext cx="85074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latin typeface="宋体" pitchFamily="2" charset="-122"/>
              </a:rPr>
              <a:t>网关可以互连不同体系结构的网络，</a:t>
            </a:r>
            <a:r>
              <a:rPr lang="zh-CN" altLang="en-US" sz="3200" b="1" noProof="1">
                <a:solidFill>
                  <a:schemeClr val="tx2"/>
                </a:solidFill>
                <a:latin typeface="宋体" pitchFamily="2" charset="-122"/>
              </a:rPr>
              <a:t>主要用来进行高层协议之间的转换。</a:t>
            </a:r>
            <a:endParaRPr lang="zh-CN" altLang="en-US" sz="3200" b="1">
              <a:solidFill>
                <a:schemeClr val="tx2"/>
              </a:solidFill>
              <a:latin typeface="宋体" pitchFamily="2" charset="-122"/>
            </a:endParaRPr>
          </a:p>
          <a:p>
            <a:pPr marL="609600" indent="-609600" algn="l">
              <a:spcBef>
                <a:spcPct val="20000"/>
              </a:spcBef>
              <a:buClr>
                <a:schemeClr val="folHlink"/>
              </a:buClr>
              <a:buFont typeface="Wingdings" pitchFamily="2" charset="2"/>
              <a:buChar char="è"/>
            </a:pPr>
            <a:r>
              <a:rPr lang="zh-CN" altLang="en-US" sz="3200" b="1">
                <a:solidFill>
                  <a:schemeClr val="tx2"/>
                </a:solidFill>
                <a:latin typeface="宋体" pitchFamily="2" charset="-122"/>
              </a:rPr>
              <a:t>网关比网桥</a:t>
            </a:r>
            <a:r>
              <a:rPr lang="en-US" altLang="zh-CN" sz="3200" b="1">
                <a:solidFill>
                  <a:schemeClr val="tx2"/>
                </a:solidFill>
                <a:latin typeface="宋体" pitchFamily="2" charset="-122"/>
              </a:rPr>
              <a:t>/</a:t>
            </a:r>
            <a:r>
              <a:rPr lang="zh-CN" altLang="en-US" sz="3200" b="1">
                <a:solidFill>
                  <a:schemeClr val="tx2"/>
                </a:solidFill>
                <a:latin typeface="宋体" pitchFamily="2" charset="-122"/>
              </a:rPr>
              <a:t>路由器的功能更加强大。</a:t>
            </a:r>
          </a:p>
        </p:txBody>
      </p:sp>
    </p:spTree>
    <p:extLst>
      <p:ext uri="{BB962C8B-B14F-4D97-AF65-F5344CB8AC3E}">
        <p14:creationId xmlns:p14="http://schemas.microsoft.com/office/powerpoint/2010/main" val="280628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Oval 5"/>
          <p:cNvSpPr>
            <a:spLocks noChangeArrowheads="1"/>
          </p:cNvSpPr>
          <p:nvPr/>
        </p:nvSpPr>
        <p:spPr bwMode="auto">
          <a:xfrm>
            <a:off x="3492500" y="2997200"/>
            <a:ext cx="2592388" cy="1295400"/>
          </a:xfrm>
          <a:prstGeom prst="ellipse">
            <a:avLst/>
          </a:prstGeom>
          <a:solidFill>
            <a:srgbClr val="FFE471"/>
          </a:solidFill>
          <a:ln w="38100" cmpd="dbl">
            <a:solidFill>
              <a:schemeClr val="folHlink"/>
            </a:solidFill>
            <a:miter lim="800000"/>
            <a:headEnd/>
            <a:tailEnd/>
          </a:ln>
        </p:spPr>
        <p:txBody>
          <a:bodyPr wrap="none" anchor="ctr"/>
          <a:lstStyle/>
          <a:p>
            <a:endParaRPr lang="zh-CN" altLang="en-US"/>
          </a:p>
        </p:txBody>
      </p:sp>
      <p:sp>
        <p:nvSpPr>
          <p:cNvPr id="68611" name="Rectangle 2"/>
          <p:cNvSpPr>
            <a:spLocks noGrp="1" noChangeArrowheads="1"/>
          </p:cNvSpPr>
          <p:nvPr>
            <p:ph type="title"/>
          </p:nvPr>
        </p:nvSpPr>
        <p:spPr/>
        <p:txBody>
          <a:bodyPr/>
          <a:lstStyle/>
          <a:p>
            <a:r>
              <a:rPr lang="en-US" altLang="zh-CN">
                <a:latin typeface="宋体" pitchFamily="2" charset="-122"/>
              </a:rPr>
              <a:t>8)</a:t>
            </a:r>
            <a:r>
              <a:rPr lang="zh-CN" altLang="en-US">
                <a:latin typeface="宋体" pitchFamily="2" charset="-122"/>
              </a:rPr>
              <a:t>交换机（</a:t>
            </a:r>
            <a:r>
              <a:rPr lang="en-US" altLang="zh-CN"/>
              <a:t>Switch</a:t>
            </a:r>
            <a:r>
              <a:rPr lang="zh-CN" altLang="en-US">
                <a:latin typeface="宋体" pitchFamily="2" charset="-122"/>
              </a:rPr>
              <a:t>）</a:t>
            </a:r>
            <a:r>
              <a:rPr lang="zh-CN" altLang="en-US"/>
              <a:t> </a:t>
            </a:r>
          </a:p>
        </p:txBody>
      </p:sp>
      <p:pic>
        <p:nvPicPr>
          <p:cNvPr id="68612" name="Picture 4" descr="Drawing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313" y="3068638"/>
            <a:ext cx="8351837"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6"/>
          <p:cNvSpPr>
            <a:spLocks noChangeArrowheads="1"/>
          </p:cNvSpPr>
          <p:nvPr/>
        </p:nvSpPr>
        <p:spPr bwMode="auto">
          <a:xfrm>
            <a:off x="611188" y="1341438"/>
            <a:ext cx="8353425"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交换机是一种基于网卡硬件地址和机器逻辑地址识别、能完成封装转发数据包功能的网络设备。</a:t>
            </a:r>
          </a:p>
        </p:txBody>
      </p:sp>
    </p:spTree>
    <p:extLst>
      <p:ext uri="{BB962C8B-B14F-4D97-AF65-F5344CB8AC3E}">
        <p14:creationId xmlns:p14="http://schemas.microsoft.com/office/powerpoint/2010/main" val="404410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Oval 5"/>
          <p:cNvSpPr>
            <a:spLocks noChangeArrowheads="1"/>
          </p:cNvSpPr>
          <p:nvPr/>
        </p:nvSpPr>
        <p:spPr bwMode="auto">
          <a:xfrm>
            <a:off x="2555875" y="3789363"/>
            <a:ext cx="2160588" cy="935037"/>
          </a:xfrm>
          <a:prstGeom prst="ellipse">
            <a:avLst/>
          </a:prstGeom>
          <a:solidFill>
            <a:srgbClr val="FFE471"/>
          </a:solidFill>
          <a:ln w="38100" cmpd="dbl">
            <a:solidFill>
              <a:schemeClr val="folHlink"/>
            </a:solidFill>
            <a:miter lim="800000"/>
            <a:headEnd/>
            <a:tailEnd/>
          </a:ln>
        </p:spPr>
        <p:txBody>
          <a:bodyPr wrap="none" anchor="ctr"/>
          <a:lstStyle/>
          <a:p>
            <a:endParaRPr lang="zh-CN" altLang="en-US"/>
          </a:p>
        </p:txBody>
      </p:sp>
      <p:sp>
        <p:nvSpPr>
          <p:cNvPr id="69635" name="Rectangle 2"/>
          <p:cNvSpPr>
            <a:spLocks noGrp="1" noChangeArrowheads="1"/>
          </p:cNvSpPr>
          <p:nvPr>
            <p:ph type="title"/>
          </p:nvPr>
        </p:nvSpPr>
        <p:spPr/>
        <p:txBody>
          <a:bodyPr/>
          <a:lstStyle/>
          <a:p>
            <a:r>
              <a:rPr lang="en-US" altLang="zh-CN">
                <a:latin typeface="宋体" pitchFamily="2" charset="-122"/>
              </a:rPr>
              <a:t>9)</a:t>
            </a:r>
            <a:r>
              <a:rPr lang="zh-CN" altLang="en-US">
                <a:latin typeface="宋体" pitchFamily="2" charset="-122"/>
              </a:rPr>
              <a:t>集线器（</a:t>
            </a:r>
            <a:r>
              <a:rPr lang="en-US" altLang="zh-CN"/>
              <a:t>HUB</a:t>
            </a:r>
            <a:r>
              <a:rPr lang="zh-CN" altLang="en-US">
                <a:latin typeface="宋体" pitchFamily="2" charset="-122"/>
              </a:rPr>
              <a:t>）</a:t>
            </a:r>
            <a:r>
              <a:rPr lang="zh-CN" altLang="en-US"/>
              <a:t> </a:t>
            </a:r>
          </a:p>
        </p:txBody>
      </p:sp>
      <p:pic>
        <p:nvPicPr>
          <p:cNvPr id="69636" name="Picture 4" descr="Drawing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313" y="2420938"/>
            <a:ext cx="82804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6"/>
          <p:cNvSpPr>
            <a:spLocks noChangeArrowheads="1"/>
          </p:cNvSpPr>
          <p:nvPr/>
        </p:nvSpPr>
        <p:spPr bwMode="auto">
          <a:xfrm>
            <a:off x="468313" y="1700213"/>
            <a:ext cx="850741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Clr>
                <a:schemeClr val="folHlink"/>
              </a:buClr>
              <a:buFont typeface="Wingdings" pitchFamily="2" charset="2"/>
              <a:buChar char="è"/>
            </a:pPr>
            <a:r>
              <a:rPr lang="zh-CN" altLang="en-US" sz="3200" b="1">
                <a:solidFill>
                  <a:schemeClr val="tx2"/>
                </a:solidFill>
              </a:rPr>
              <a:t>用来集中连接网络系统中各种设备。</a:t>
            </a:r>
          </a:p>
        </p:txBody>
      </p:sp>
    </p:spTree>
    <p:extLst>
      <p:ext uri="{BB962C8B-B14F-4D97-AF65-F5344CB8AC3E}">
        <p14:creationId xmlns:p14="http://schemas.microsoft.com/office/powerpoint/2010/main" val="215176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ChangeArrowheads="1"/>
          </p:cNvSpPr>
          <p:nvPr/>
        </p:nvSpPr>
        <p:spPr bwMode="auto">
          <a:xfrm>
            <a:off x="0" y="3005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l="1950" t="7143" r="2489" b="4762"/>
          <a:stretch>
            <a:fillRect/>
          </a:stretch>
        </p:blipFill>
        <p:spPr bwMode="auto">
          <a:xfrm>
            <a:off x="1271588" y="260648"/>
            <a:ext cx="5148263"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6"/>
          <p:cNvSpPr>
            <a:spLocks noChangeArrowheads="1"/>
          </p:cNvSpPr>
          <p:nvPr/>
        </p:nvSpPr>
        <p:spPr bwMode="auto">
          <a:xfrm>
            <a:off x="3428206" y="2646136"/>
            <a:ext cx="178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Times New Roman" pitchFamily="18" charset="0"/>
                <a:ea typeface="汉仪书宋一简"/>
                <a:cs typeface="汉仪书宋一简"/>
              </a:rPr>
              <a:t> 16</a:t>
            </a:r>
            <a:r>
              <a:rPr lang="zh-CN" altLang="en-US" dirty="0">
                <a:latin typeface="Times New Roman" pitchFamily="18" charset="0"/>
                <a:ea typeface="汉仪书宋一简"/>
                <a:cs typeface="汉仪书宋一简"/>
              </a:rPr>
              <a:t>口集线器</a:t>
            </a:r>
            <a:endParaRPr lang="zh-CN" altLang="en-US" dirty="0">
              <a:latin typeface="Times New Roman" pitchFamily="18" charset="0"/>
            </a:endParaRPr>
          </a:p>
        </p:txBody>
      </p:sp>
      <p:sp>
        <p:nvSpPr>
          <p:cNvPr id="70661" name="Rectangle 8"/>
          <p:cNvSpPr>
            <a:spLocks noChangeArrowheads="1"/>
          </p:cNvSpPr>
          <p:nvPr/>
        </p:nvSpPr>
        <p:spPr bwMode="auto">
          <a:xfrm>
            <a:off x="0" y="2867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7066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381" y="3501008"/>
            <a:ext cx="4681538"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9"/>
          <p:cNvSpPr>
            <a:spLocks noChangeArrowheads="1"/>
          </p:cNvSpPr>
          <p:nvPr/>
        </p:nvSpPr>
        <p:spPr bwMode="auto">
          <a:xfrm>
            <a:off x="6419851" y="5144616"/>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Times New Roman" pitchFamily="18" charset="0"/>
                <a:ea typeface="汉仪书宋一简"/>
                <a:cs typeface="汉仪书宋一简"/>
              </a:rPr>
              <a:t>16</a:t>
            </a:r>
            <a:r>
              <a:rPr lang="zh-CN" altLang="en-US" dirty="0">
                <a:latin typeface="Times New Roman" pitchFamily="18" charset="0"/>
                <a:ea typeface="汉仪书宋一简"/>
                <a:cs typeface="汉仪书宋一简"/>
              </a:rPr>
              <a:t>口交换机</a:t>
            </a:r>
            <a:endParaRPr lang="zh-CN" altLang="en-US" dirty="0">
              <a:latin typeface="Times New Roman" pitchFamily="18" charset="0"/>
            </a:endParaRPr>
          </a:p>
        </p:txBody>
      </p:sp>
    </p:spTree>
    <p:extLst>
      <p:ext uri="{BB962C8B-B14F-4D97-AF65-F5344CB8AC3E}">
        <p14:creationId xmlns:p14="http://schemas.microsoft.com/office/powerpoint/2010/main" val="246646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dirty="0">
                <a:latin typeface="华文行楷" pitchFamily="2" charset="-122"/>
              </a:rPr>
              <a:t>网络传输介质</a:t>
            </a:r>
          </a:p>
        </p:txBody>
      </p:sp>
      <p:grpSp>
        <p:nvGrpSpPr>
          <p:cNvPr id="71683" name="Group 3"/>
          <p:cNvGrpSpPr>
            <a:grpSpLocks/>
          </p:cNvGrpSpPr>
          <p:nvPr/>
        </p:nvGrpSpPr>
        <p:grpSpPr bwMode="auto">
          <a:xfrm>
            <a:off x="2071688" y="1571625"/>
            <a:ext cx="5688012" cy="4375150"/>
            <a:chOff x="567" y="663"/>
            <a:chExt cx="3492" cy="3054"/>
          </a:xfrm>
        </p:grpSpPr>
        <p:grpSp>
          <p:nvGrpSpPr>
            <p:cNvPr id="71684" name="Group 4"/>
            <p:cNvGrpSpPr>
              <a:grpSpLocks/>
            </p:cNvGrpSpPr>
            <p:nvPr/>
          </p:nvGrpSpPr>
          <p:grpSpPr bwMode="auto">
            <a:xfrm>
              <a:off x="2336" y="1207"/>
              <a:ext cx="1723" cy="1149"/>
              <a:chOff x="2336" y="1207"/>
              <a:chExt cx="1723" cy="1149"/>
            </a:xfrm>
          </p:grpSpPr>
          <p:sp>
            <p:nvSpPr>
              <p:cNvPr id="71699" name="Text Box 5"/>
              <p:cNvSpPr txBox="1">
                <a:spLocks noChangeArrowheads="1"/>
              </p:cNvSpPr>
              <p:nvPr/>
            </p:nvSpPr>
            <p:spPr bwMode="auto">
              <a:xfrm>
                <a:off x="3061" y="1207"/>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双绞线</a:t>
                </a:r>
              </a:p>
            </p:txBody>
          </p:sp>
          <p:sp>
            <p:nvSpPr>
              <p:cNvPr id="71700" name="Text Box 6"/>
              <p:cNvSpPr txBox="1">
                <a:spLocks noChangeArrowheads="1"/>
              </p:cNvSpPr>
              <p:nvPr/>
            </p:nvSpPr>
            <p:spPr bwMode="auto">
              <a:xfrm>
                <a:off x="3061" y="1616"/>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同轴电缆</a:t>
                </a:r>
              </a:p>
            </p:txBody>
          </p:sp>
          <p:sp>
            <p:nvSpPr>
              <p:cNvPr id="71701" name="Text Box 7"/>
              <p:cNvSpPr txBox="1">
                <a:spLocks noChangeArrowheads="1"/>
              </p:cNvSpPr>
              <p:nvPr/>
            </p:nvSpPr>
            <p:spPr bwMode="auto">
              <a:xfrm>
                <a:off x="3061" y="2024"/>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光缆</a:t>
                </a:r>
              </a:p>
            </p:txBody>
          </p:sp>
          <p:sp>
            <p:nvSpPr>
              <p:cNvPr id="71702" name="Line 8"/>
              <p:cNvSpPr>
                <a:spLocks noChangeShapeType="1"/>
              </p:cNvSpPr>
              <p:nvPr/>
            </p:nvSpPr>
            <p:spPr bwMode="auto">
              <a:xfrm>
                <a:off x="2336" y="1344"/>
                <a:ext cx="725"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3" name="Line 9"/>
              <p:cNvSpPr>
                <a:spLocks noChangeShapeType="1"/>
              </p:cNvSpPr>
              <p:nvPr/>
            </p:nvSpPr>
            <p:spPr bwMode="auto">
              <a:xfrm>
                <a:off x="2699" y="1344"/>
                <a:ext cx="0" cy="816"/>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4" name="Line 10"/>
              <p:cNvSpPr>
                <a:spLocks noChangeShapeType="1"/>
              </p:cNvSpPr>
              <p:nvPr/>
            </p:nvSpPr>
            <p:spPr bwMode="auto">
              <a:xfrm>
                <a:off x="2699" y="2160"/>
                <a:ext cx="362"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5" name="Line 11"/>
              <p:cNvSpPr>
                <a:spLocks noChangeShapeType="1"/>
              </p:cNvSpPr>
              <p:nvPr/>
            </p:nvSpPr>
            <p:spPr bwMode="auto">
              <a:xfrm>
                <a:off x="2699" y="1752"/>
                <a:ext cx="362"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1685" name="Group 12"/>
            <p:cNvGrpSpPr>
              <a:grpSpLocks/>
            </p:cNvGrpSpPr>
            <p:nvPr/>
          </p:nvGrpSpPr>
          <p:grpSpPr bwMode="auto">
            <a:xfrm>
              <a:off x="2290" y="2568"/>
              <a:ext cx="1723" cy="1149"/>
              <a:chOff x="2336" y="1207"/>
              <a:chExt cx="1723" cy="1149"/>
            </a:xfrm>
          </p:grpSpPr>
          <p:sp>
            <p:nvSpPr>
              <p:cNvPr id="71692" name="Text Box 13"/>
              <p:cNvSpPr txBox="1">
                <a:spLocks noChangeArrowheads="1"/>
              </p:cNvSpPr>
              <p:nvPr/>
            </p:nvSpPr>
            <p:spPr bwMode="auto">
              <a:xfrm>
                <a:off x="3061" y="1207"/>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微波</a:t>
                </a:r>
              </a:p>
            </p:txBody>
          </p:sp>
          <p:sp>
            <p:nvSpPr>
              <p:cNvPr id="71693" name="Text Box 14"/>
              <p:cNvSpPr txBox="1">
                <a:spLocks noChangeArrowheads="1"/>
              </p:cNvSpPr>
              <p:nvPr/>
            </p:nvSpPr>
            <p:spPr bwMode="auto">
              <a:xfrm>
                <a:off x="3061" y="1616"/>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激光</a:t>
                </a:r>
              </a:p>
            </p:txBody>
          </p:sp>
          <p:sp>
            <p:nvSpPr>
              <p:cNvPr id="71694" name="Text Box 15"/>
              <p:cNvSpPr txBox="1">
                <a:spLocks noChangeArrowheads="1"/>
              </p:cNvSpPr>
              <p:nvPr/>
            </p:nvSpPr>
            <p:spPr bwMode="auto">
              <a:xfrm>
                <a:off x="3061" y="2024"/>
                <a:ext cx="998" cy="332"/>
              </a:xfrm>
              <a:prstGeom prst="rect">
                <a:avLst/>
              </a:prstGeom>
              <a:solidFill>
                <a:srgbClr val="BEF7A1"/>
              </a:solidFill>
              <a:ln w="19050">
                <a:solidFill>
                  <a:srgbClr val="003399"/>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红外线</a:t>
                </a:r>
              </a:p>
            </p:txBody>
          </p:sp>
          <p:sp>
            <p:nvSpPr>
              <p:cNvPr id="71695" name="Line 16"/>
              <p:cNvSpPr>
                <a:spLocks noChangeShapeType="1"/>
              </p:cNvSpPr>
              <p:nvPr/>
            </p:nvSpPr>
            <p:spPr bwMode="auto">
              <a:xfrm>
                <a:off x="2336" y="1344"/>
                <a:ext cx="725"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6" name="Line 17"/>
              <p:cNvSpPr>
                <a:spLocks noChangeShapeType="1"/>
              </p:cNvSpPr>
              <p:nvPr/>
            </p:nvSpPr>
            <p:spPr bwMode="auto">
              <a:xfrm>
                <a:off x="2699" y="1344"/>
                <a:ext cx="0" cy="816"/>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7" name="Line 18"/>
              <p:cNvSpPr>
                <a:spLocks noChangeShapeType="1"/>
              </p:cNvSpPr>
              <p:nvPr/>
            </p:nvSpPr>
            <p:spPr bwMode="auto">
              <a:xfrm>
                <a:off x="2699" y="2160"/>
                <a:ext cx="362"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8" name="Line 19"/>
              <p:cNvSpPr>
                <a:spLocks noChangeShapeType="1"/>
              </p:cNvSpPr>
              <p:nvPr/>
            </p:nvSpPr>
            <p:spPr bwMode="auto">
              <a:xfrm>
                <a:off x="2699" y="1752"/>
                <a:ext cx="362"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1686" name="Group 20"/>
            <p:cNvGrpSpPr>
              <a:grpSpLocks/>
            </p:cNvGrpSpPr>
            <p:nvPr/>
          </p:nvGrpSpPr>
          <p:grpSpPr bwMode="auto">
            <a:xfrm>
              <a:off x="567" y="663"/>
              <a:ext cx="1768" cy="2237"/>
              <a:chOff x="567" y="663"/>
              <a:chExt cx="1768" cy="2237"/>
            </a:xfrm>
          </p:grpSpPr>
          <p:sp>
            <p:nvSpPr>
              <p:cNvPr id="71687" name="Text Box 21"/>
              <p:cNvSpPr txBox="1">
                <a:spLocks noChangeArrowheads="1"/>
              </p:cNvSpPr>
              <p:nvPr/>
            </p:nvSpPr>
            <p:spPr bwMode="auto">
              <a:xfrm>
                <a:off x="975" y="1207"/>
                <a:ext cx="1360" cy="332"/>
              </a:xfrm>
              <a:prstGeom prst="rect">
                <a:avLst/>
              </a:prstGeom>
              <a:noFill/>
              <a:ln w="19050">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有线传输介质</a:t>
                </a:r>
              </a:p>
            </p:txBody>
          </p:sp>
          <p:sp>
            <p:nvSpPr>
              <p:cNvPr id="71688" name="Text Box 22"/>
              <p:cNvSpPr txBox="1">
                <a:spLocks noChangeArrowheads="1"/>
              </p:cNvSpPr>
              <p:nvPr/>
            </p:nvSpPr>
            <p:spPr bwMode="auto">
              <a:xfrm>
                <a:off x="930" y="2568"/>
                <a:ext cx="1360" cy="332"/>
              </a:xfrm>
              <a:prstGeom prst="rect">
                <a:avLst/>
              </a:prstGeom>
              <a:noFill/>
              <a:ln w="19050">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a:solidFill>
                      <a:srgbClr val="003399"/>
                    </a:solidFill>
                    <a:latin typeface="Times New Roman" pitchFamily="18" charset="0"/>
                  </a:rPr>
                  <a:t>无线传输介质</a:t>
                </a:r>
              </a:p>
            </p:txBody>
          </p:sp>
          <p:sp>
            <p:nvSpPr>
              <p:cNvPr id="71689" name="Line 23"/>
              <p:cNvSpPr>
                <a:spLocks noChangeShapeType="1"/>
              </p:cNvSpPr>
              <p:nvPr/>
            </p:nvSpPr>
            <p:spPr bwMode="auto">
              <a:xfrm>
                <a:off x="567" y="663"/>
                <a:ext cx="0" cy="2041"/>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0" name="Line 24"/>
              <p:cNvSpPr>
                <a:spLocks noChangeShapeType="1"/>
              </p:cNvSpPr>
              <p:nvPr/>
            </p:nvSpPr>
            <p:spPr bwMode="auto">
              <a:xfrm>
                <a:off x="567" y="1344"/>
                <a:ext cx="408"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1" name="Line 25"/>
              <p:cNvSpPr>
                <a:spLocks noChangeShapeType="1"/>
              </p:cNvSpPr>
              <p:nvPr/>
            </p:nvSpPr>
            <p:spPr bwMode="auto">
              <a:xfrm>
                <a:off x="567" y="2704"/>
                <a:ext cx="363" cy="0"/>
              </a:xfrm>
              <a:prstGeom prst="line">
                <a:avLst/>
              </a:prstGeom>
              <a:noFill/>
              <a:ln w="19050">
                <a:solidFill>
                  <a:srgbClr val="00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extLst>
      <p:ext uri="{BB962C8B-B14F-4D97-AF65-F5344CB8AC3E}">
        <p14:creationId xmlns:p14="http://schemas.microsoft.com/office/powerpoint/2010/main" val="3522631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a:latin typeface="华文行楷" pitchFamily="2" charset="-122"/>
              </a:rPr>
              <a:t>双绞线</a:t>
            </a:r>
          </a:p>
        </p:txBody>
      </p:sp>
      <p:pic>
        <p:nvPicPr>
          <p:cNvPr id="72707" name="Picture 3" descr="sj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347788"/>
            <a:ext cx="33147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sj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962400"/>
            <a:ext cx="33401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ChangeArrowheads="1"/>
          </p:cNvSpPr>
          <p:nvPr/>
        </p:nvSpPr>
        <p:spPr bwMode="auto">
          <a:xfrm>
            <a:off x="971550" y="1484313"/>
            <a:ext cx="3886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p>
            <a:pPr algn="l"/>
            <a:r>
              <a:rPr lang="zh-CN" altLang="en-US" sz="3200" b="1">
                <a:solidFill>
                  <a:schemeClr val="tx2"/>
                </a:solidFill>
                <a:latin typeface="Times New Roman" pitchFamily="18" charset="0"/>
              </a:rPr>
              <a:t>特点：</a:t>
            </a:r>
          </a:p>
          <a:p>
            <a:pPr algn="l"/>
            <a:r>
              <a:rPr lang="zh-CN" altLang="en-US" sz="3200" b="1">
                <a:solidFill>
                  <a:srgbClr val="000000"/>
                </a:solidFill>
                <a:latin typeface="Times New Roman" pitchFamily="18" charset="0"/>
              </a:rPr>
              <a:t>    </a:t>
            </a:r>
            <a:r>
              <a:rPr lang="zh-CN" altLang="en-US" sz="3200" b="1">
                <a:solidFill>
                  <a:srgbClr val="000000"/>
                </a:solidFill>
                <a:latin typeface="华文新魏" pitchFamily="2" charset="-122"/>
                <a:ea typeface="华文新魏" pitchFamily="2" charset="-122"/>
              </a:rPr>
              <a:t>布线容易、便宜。 </a:t>
            </a:r>
          </a:p>
          <a:p>
            <a:pPr algn="l"/>
            <a:r>
              <a:rPr lang="zh-CN" altLang="en-US" sz="3200" b="1">
                <a:solidFill>
                  <a:srgbClr val="000000"/>
                </a:solidFill>
                <a:latin typeface="华文新魏" pitchFamily="2" charset="-122"/>
                <a:ea typeface="华文新魏" pitchFamily="2" charset="-122"/>
              </a:rPr>
              <a:t>    直接传输距离有限传输速率不是很高。</a:t>
            </a:r>
            <a:endParaRPr lang="zh-CN" altLang="en-US" sz="3200" b="1">
              <a:solidFill>
                <a:srgbClr val="000099"/>
              </a:solidFill>
              <a:latin typeface="华文新魏" pitchFamily="2" charset="-122"/>
              <a:ea typeface="华文新魏" pitchFamily="2" charset="-122"/>
            </a:endParaRPr>
          </a:p>
        </p:txBody>
      </p:sp>
      <p:sp>
        <p:nvSpPr>
          <p:cNvPr id="72710" name="Text Box 6"/>
          <p:cNvSpPr txBox="1">
            <a:spLocks noChangeArrowheads="1"/>
          </p:cNvSpPr>
          <p:nvPr/>
        </p:nvSpPr>
        <p:spPr bwMode="auto">
          <a:xfrm>
            <a:off x="971550" y="3789363"/>
            <a:ext cx="3810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3200" b="1">
                <a:solidFill>
                  <a:srgbClr val="003399"/>
                </a:solidFill>
                <a:latin typeface="Times New Roman" pitchFamily="18" charset="0"/>
              </a:rPr>
              <a:t>适用于：</a:t>
            </a:r>
          </a:p>
          <a:p>
            <a:pPr algn="l" eaLnBrk="1" hangingPunct="1"/>
            <a:r>
              <a:rPr lang="zh-CN" altLang="en-US" sz="3200" b="1">
                <a:solidFill>
                  <a:srgbClr val="003399"/>
                </a:solidFill>
                <a:latin typeface="华文新魏" pitchFamily="2" charset="-122"/>
                <a:ea typeface="华文新魏" pitchFamily="2" charset="-122"/>
              </a:rPr>
              <a:t>   局域网布线。</a:t>
            </a:r>
          </a:p>
        </p:txBody>
      </p:sp>
      <p:sp>
        <p:nvSpPr>
          <p:cNvPr id="72711" name="Text Box 7"/>
          <p:cNvSpPr txBox="1">
            <a:spLocks noChangeArrowheads="1"/>
          </p:cNvSpPr>
          <p:nvPr/>
        </p:nvSpPr>
        <p:spPr bwMode="auto">
          <a:xfrm>
            <a:off x="971550" y="5084763"/>
            <a:ext cx="432117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3200" b="1">
                <a:solidFill>
                  <a:srgbClr val="CC0000"/>
                </a:solidFill>
                <a:latin typeface="Times New Roman" pitchFamily="18" charset="0"/>
              </a:rPr>
              <a:t>性能：</a:t>
            </a:r>
          </a:p>
          <a:p>
            <a:pPr algn="l" eaLnBrk="1" hangingPunct="1"/>
            <a:r>
              <a:rPr lang="zh-CN" altLang="en-US" sz="3200" b="1">
                <a:solidFill>
                  <a:srgbClr val="CC0000"/>
                </a:solidFill>
                <a:latin typeface="华文新魏" pitchFamily="2" charset="-122"/>
                <a:ea typeface="华文新魏" pitchFamily="2" charset="-122"/>
              </a:rPr>
              <a:t>   传输速率：</a:t>
            </a:r>
            <a:r>
              <a:rPr lang="en-US" altLang="zh-CN" sz="3200" b="1">
                <a:solidFill>
                  <a:srgbClr val="CC0000"/>
                </a:solidFill>
                <a:latin typeface="华文新魏" pitchFamily="2" charset="-122"/>
                <a:ea typeface="华文新魏" pitchFamily="2" charset="-122"/>
              </a:rPr>
              <a:t>100Mbps</a:t>
            </a:r>
          </a:p>
          <a:p>
            <a:pPr algn="l" eaLnBrk="1" hangingPunct="1"/>
            <a:r>
              <a:rPr lang="en-US" altLang="zh-CN" sz="3200" b="1">
                <a:solidFill>
                  <a:srgbClr val="CC0000"/>
                </a:solidFill>
                <a:latin typeface="华文新魏" pitchFamily="2" charset="-122"/>
                <a:ea typeface="华文新魏" pitchFamily="2" charset="-122"/>
              </a:rPr>
              <a:t>   </a:t>
            </a:r>
            <a:r>
              <a:rPr lang="zh-CN" altLang="en-US" sz="3200" b="1">
                <a:solidFill>
                  <a:srgbClr val="CC0000"/>
                </a:solidFill>
                <a:latin typeface="华文新魏" pitchFamily="2" charset="-122"/>
                <a:ea typeface="华文新魏" pitchFamily="2" charset="-122"/>
              </a:rPr>
              <a:t>传输距离：</a:t>
            </a:r>
            <a:r>
              <a:rPr lang="en-US" altLang="zh-CN" sz="3200" b="1">
                <a:solidFill>
                  <a:srgbClr val="CC0000"/>
                </a:solidFill>
                <a:latin typeface="华文新魏" pitchFamily="2" charset="-122"/>
                <a:ea typeface="华文新魏" pitchFamily="2" charset="-122"/>
              </a:rPr>
              <a:t>100M</a:t>
            </a:r>
          </a:p>
        </p:txBody>
      </p:sp>
    </p:spTree>
    <p:extLst>
      <p:ext uri="{BB962C8B-B14F-4D97-AF65-F5344CB8AC3E}">
        <p14:creationId xmlns:p14="http://schemas.microsoft.com/office/powerpoint/2010/main" val="3421407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93175"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02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b="1" dirty="0"/>
              <a:t>同轴电缆</a:t>
            </a:r>
          </a:p>
        </p:txBody>
      </p:sp>
      <p:sp>
        <p:nvSpPr>
          <p:cNvPr id="84996" name="Text Box 4"/>
          <p:cNvSpPr txBox="1">
            <a:spLocks noChangeArrowheads="1"/>
          </p:cNvSpPr>
          <p:nvPr/>
        </p:nvSpPr>
        <p:spPr bwMode="auto">
          <a:xfrm>
            <a:off x="1331913" y="3860800"/>
            <a:ext cx="49688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3200" b="1" dirty="0">
                <a:solidFill>
                  <a:srgbClr val="000000"/>
                </a:solidFill>
                <a:latin typeface="Times New Roman" pitchFamily="18" charset="0"/>
              </a:rPr>
              <a:t>适用于：</a:t>
            </a:r>
            <a:br>
              <a:rPr lang="zh-CN" altLang="en-US" sz="3200" b="1" dirty="0">
                <a:solidFill>
                  <a:srgbClr val="000000"/>
                </a:solidFill>
                <a:latin typeface="Times New Roman" pitchFamily="18" charset="0"/>
              </a:rPr>
            </a:br>
            <a:r>
              <a:rPr lang="zh-CN" altLang="en-US" sz="3200" b="1" dirty="0">
                <a:solidFill>
                  <a:srgbClr val="000000"/>
                </a:solidFill>
                <a:latin typeface="Times New Roman" pitchFamily="18" charset="0"/>
              </a:rPr>
              <a:t>    </a:t>
            </a:r>
            <a:r>
              <a:rPr lang="zh-CN" altLang="en-US" sz="3200" b="1" dirty="0">
                <a:solidFill>
                  <a:srgbClr val="000000"/>
                </a:solidFill>
                <a:latin typeface="Times New Roman" pitchFamily="18" charset="0"/>
                <a:ea typeface="华文新魏" pitchFamily="2" charset="-122"/>
              </a:rPr>
              <a:t>较大型的局域网</a:t>
            </a:r>
            <a:r>
              <a:rPr lang="zh-CN" altLang="en-US" sz="3200" b="1" dirty="0">
                <a:solidFill>
                  <a:srgbClr val="000000"/>
                </a:solidFill>
                <a:latin typeface="Times New Roman" pitchFamily="18" charset="0"/>
              </a:rPr>
              <a:t>。</a:t>
            </a:r>
            <a:endParaRPr lang="zh-CN" altLang="en-US" sz="3200" b="1" dirty="0">
              <a:latin typeface="Times New Roman" pitchFamily="18" charset="0"/>
            </a:endParaRPr>
          </a:p>
        </p:txBody>
      </p:sp>
      <p:sp>
        <p:nvSpPr>
          <p:cNvPr id="84997" name="Text Box 5"/>
          <p:cNvSpPr txBox="1">
            <a:spLocks noChangeArrowheads="1"/>
          </p:cNvSpPr>
          <p:nvPr/>
        </p:nvSpPr>
        <p:spPr bwMode="auto">
          <a:xfrm>
            <a:off x="1403350" y="5084763"/>
            <a:ext cx="432117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3200" b="1">
                <a:solidFill>
                  <a:srgbClr val="CC0000"/>
                </a:solidFill>
                <a:latin typeface="Times New Roman" pitchFamily="18" charset="0"/>
              </a:rPr>
              <a:t>性能：</a:t>
            </a:r>
          </a:p>
          <a:p>
            <a:pPr algn="l" eaLnBrk="1" hangingPunct="1"/>
            <a:r>
              <a:rPr lang="zh-CN" altLang="en-US" sz="3200" b="1">
                <a:solidFill>
                  <a:srgbClr val="CC0000"/>
                </a:solidFill>
                <a:latin typeface="华文新魏" pitchFamily="2" charset="-122"/>
                <a:ea typeface="华文新魏" pitchFamily="2" charset="-122"/>
              </a:rPr>
              <a:t>   传输速率：</a:t>
            </a:r>
            <a:r>
              <a:rPr lang="en-US" altLang="zh-CN" sz="3200" b="1">
                <a:solidFill>
                  <a:srgbClr val="CC0000"/>
                </a:solidFill>
                <a:latin typeface="华文新魏" pitchFamily="2" charset="-122"/>
                <a:ea typeface="华文新魏" pitchFamily="2" charset="-122"/>
              </a:rPr>
              <a:t>100Mbps</a:t>
            </a:r>
          </a:p>
          <a:p>
            <a:pPr algn="l" eaLnBrk="1" hangingPunct="1"/>
            <a:r>
              <a:rPr lang="en-US" altLang="zh-CN" sz="3200" b="1">
                <a:solidFill>
                  <a:srgbClr val="CC0000"/>
                </a:solidFill>
                <a:latin typeface="华文新魏" pitchFamily="2" charset="-122"/>
                <a:ea typeface="华文新魏" pitchFamily="2" charset="-122"/>
              </a:rPr>
              <a:t>   </a:t>
            </a:r>
            <a:r>
              <a:rPr lang="zh-CN" altLang="en-US" sz="3200" b="1">
                <a:solidFill>
                  <a:srgbClr val="CC0000"/>
                </a:solidFill>
                <a:latin typeface="华文新魏" pitchFamily="2" charset="-122"/>
                <a:ea typeface="华文新魏" pitchFamily="2" charset="-122"/>
              </a:rPr>
              <a:t>传输距离：</a:t>
            </a:r>
            <a:r>
              <a:rPr lang="en-US" altLang="zh-CN" sz="3200" b="1">
                <a:solidFill>
                  <a:srgbClr val="CC0000"/>
                </a:solidFill>
                <a:latin typeface="华文新魏" pitchFamily="2" charset="-122"/>
                <a:ea typeface="华文新魏" pitchFamily="2" charset="-122"/>
              </a:rPr>
              <a:t>1000M</a:t>
            </a:r>
          </a:p>
        </p:txBody>
      </p:sp>
      <p:pic>
        <p:nvPicPr>
          <p:cNvPr id="6" name="图片 5"/>
          <p:cNvPicPr/>
          <p:nvPr/>
        </p:nvPicPr>
        <p:blipFill>
          <a:blip r:embed="rId2"/>
          <a:srcRect/>
          <a:stretch>
            <a:fillRect/>
          </a:stretch>
        </p:blipFill>
        <p:spPr bwMode="auto">
          <a:xfrm>
            <a:off x="395536" y="1228725"/>
            <a:ext cx="8424936" cy="2632076"/>
          </a:xfrm>
          <a:prstGeom prst="rect">
            <a:avLst/>
          </a:prstGeom>
          <a:noFill/>
          <a:ln w="9525">
            <a:noFill/>
            <a:miter lim="800000"/>
            <a:headEnd/>
            <a:tailEnd/>
          </a:ln>
        </p:spPr>
      </p:pic>
    </p:spTree>
    <p:extLst>
      <p:ext uri="{BB962C8B-B14F-4D97-AF65-F5344CB8AC3E}">
        <p14:creationId xmlns:p14="http://schemas.microsoft.com/office/powerpoint/2010/main" val="386124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b="1" dirty="0"/>
              <a:t>光纤</a:t>
            </a:r>
          </a:p>
        </p:txBody>
      </p:sp>
      <p:pic>
        <p:nvPicPr>
          <p:cNvPr id="86019" name="Picture 3" descr="msotw9_temp0"/>
          <p:cNvPicPr>
            <a:picLocks noChangeAspect="1" noChangeArrowheads="1"/>
          </p:cNvPicPr>
          <p:nvPr/>
        </p:nvPicPr>
        <p:blipFill>
          <a:blip r:embed="rId2" cstate="print">
            <a:lum bright="12000" contrast="30000"/>
            <a:extLst>
              <a:ext uri="{28A0092B-C50C-407E-A947-70E740481C1C}">
                <a14:useLocalDpi xmlns:a14="http://schemas.microsoft.com/office/drawing/2010/main" val="0"/>
              </a:ext>
            </a:extLst>
          </a:blip>
          <a:srcRect/>
          <a:stretch>
            <a:fillRect/>
          </a:stretch>
        </p:blipFill>
        <p:spPr bwMode="auto">
          <a:xfrm>
            <a:off x="1187450" y="1341438"/>
            <a:ext cx="72009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4"/>
          <p:cNvSpPr txBox="1">
            <a:spLocks noChangeArrowheads="1"/>
          </p:cNvSpPr>
          <p:nvPr/>
        </p:nvSpPr>
        <p:spPr bwMode="auto">
          <a:xfrm>
            <a:off x="971550" y="3500438"/>
            <a:ext cx="7864475"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2800" b="1">
                <a:solidFill>
                  <a:srgbClr val="000000"/>
                </a:solidFill>
                <a:latin typeface="Times New Roman" pitchFamily="18" charset="0"/>
              </a:rPr>
              <a:t>特点：</a:t>
            </a:r>
          </a:p>
          <a:p>
            <a:pPr algn="l" eaLnBrk="1" hangingPunct="1"/>
            <a:r>
              <a:rPr lang="zh-CN" altLang="en-US" sz="2800" b="1">
                <a:solidFill>
                  <a:srgbClr val="000000"/>
                </a:solidFill>
                <a:latin typeface="Times New Roman" pitchFamily="18" charset="0"/>
                <a:ea typeface="华文新魏" pitchFamily="2" charset="-122"/>
              </a:rPr>
              <a:t>    </a:t>
            </a:r>
            <a:r>
              <a:rPr lang="zh-CN" altLang="en-US" sz="2800" b="1">
                <a:solidFill>
                  <a:srgbClr val="000000"/>
                </a:solidFill>
                <a:latin typeface="Times New Roman" pitchFamily="18" charset="0"/>
                <a:ea typeface="华文行楷" pitchFamily="2" charset="-122"/>
              </a:rPr>
              <a:t>传输速度快，距离远，不导电，不受电磁干扰，不怕雷电击，很难在外部窃听等。</a:t>
            </a:r>
          </a:p>
          <a:p>
            <a:pPr algn="l" eaLnBrk="1" hangingPunct="1">
              <a:spcBef>
                <a:spcPct val="20000"/>
              </a:spcBef>
            </a:pPr>
            <a:r>
              <a:rPr lang="zh-CN" altLang="en-US" sz="2800" b="1">
                <a:solidFill>
                  <a:srgbClr val="003399"/>
                </a:solidFill>
                <a:latin typeface="Times New Roman" pitchFamily="18" charset="0"/>
              </a:rPr>
              <a:t>适用于：</a:t>
            </a:r>
          </a:p>
          <a:p>
            <a:pPr algn="l" eaLnBrk="1" hangingPunct="1"/>
            <a:r>
              <a:rPr lang="zh-CN" altLang="en-US" sz="2800" b="1">
                <a:solidFill>
                  <a:srgbClr val="003399"/>
                </a:solidFill>
                <a:latin typeface="Times New Roman" pitchFamily="18" charset="0"/>
                <a:ea typeface="华文新魏" pitchFamily="2" charset="-122"/>
              </a:rPr>
              <a:t>    </a:t>
            </a:r>
            <a:r>
              <a:rPr lang="zh-CN" altLang="en-US" sz="2800" b="1">
                <a:solidFill>
                  <a:srgbClr val="003399"/>
                </a:solidFill>
                <a:latin typeface="Times New Roman" pitchFamily="18" charset="0"/>
                <a:ea typeface="华文行楷" pitchFamily="2" charset="-122"/>
              </a:rPr>
              <a:t>长距离；信息量大；要求高度安全的场合。</a:t>
            </a:r>
          </a:p>
          <a:p>
            <a:pPr algn="l" eaLnBrk="1" hangingPunct="1"/>
            <a:r>
              <a:rPr lang="zh-CN" altLang="en-US" sz="2800" b="1">
                <a:solidFill>
                  <a:srgbClr val="CC0000"/>
                </a:solidFill>
                <a:latin typeface="Times New Roman" pitchFamily="18" charset="0"/>
              </a:rPr>
              <a:t>性能：</a:t>
            </a:r>
          </a:p>
          <a:p>
            <a:pPr algn="l" eaLnBrk="1" hangingPunct="1"/>
            <a:r>
              <a:rPr lang="zh-CN" altLang="en-US" sz="2800" b="1">
                <a:solidFill>
                  <a:srgbClr val="CC0000"/>
                </a:solidFill>
                <a:latin typeface="Times New Roman" pitchFamily="18" charset="0"/>
              </a:rPr>
              <a:t>   </a:t>
            </a:r>
            <a:r>
              <a:rPr lang="zh-CN" altLang="en-US" sz="2800" b="1">
                <a:solidFill>
                  <a:srgbClr val="CC0000"/>
                </a:solidFill>
                <a:latin typeface="华文行楷" pitchFamily="2" charset="-122"/>
                <a:ea typeface="华文行楷" pitchFamily="2" charset="-122"/>
              </a:rPr>
              <a:t>传输速率：</a:t>
            </a:r>
            <a:r>
              <a:rPr lang="en-US" altLang="zh-CN" sz="2800" b="1">
                <a:solidFill>
                  <a:srgbClr val="CC0000"/>
                </a:solidFill>
                <a:latin typeface="华文行楷" pitchFamily="2" charset="-122"/>
                <a:ea typeface="华文行楷" pitchFamily="2" charset="-122"/>
              </a:rPr>
              <a:t>1000Mbps</a:t>
            </a:r>
            <a:r>
              <a:rPr lang="zh-CN" altLang="en-US" sz="2800" b="1">
                <a:solidFill>
                  <a:srgbClr val="CC0000"/>
                </a:solidFill>
                <a:latin typeface="华文行楷" pitchFamily="2" charset="-122"/>
                <a:ea typeface="华文行楷" pitchFamily="2" charset="-122"/>
              </a:rPr>
              <a:t>。 传输距离：</a:t>
            </a:r>
            <a:r>
              <a:rPr lang="en-US" altLang="zh-CN" sz="2800" b="1">
                <a:solidFill>
                  <a:srgbClr val="CC0000"/>
                </a:solidFill>
                <a:latin typeface="华文行楷" pitchFamily="2" charset="-122"/>
                <a:ea typeface="华文行楷" pitchFamily="2" charset="-122"/>
              </a:rPr>
              <a:t>10000M</a:t>
            </a:r>
            <a:r>
              <a:rPr lang="en-US" altLang="zh-CN" sz="2800" b="1">
                <a:solidFill>
                  <a:srgbClr val="990000"/>
                </a:solidFill>
                <a:latin typeface="Times New Roman" pitchFamily="18" charset="0"/>
              </a:rPr>
              <a:t> </a:t>
            </a:r>
          </a:p>
        </p:txBody>
      </p:sp>
    </p:spTree>
    <p:extLst>
      <p:ext uri="{BB962C8B-B14F-4D97-AF65-F5344CB8AC3E}">
        <p14:creationId xmlns:p14="http://schemas.microsoft.com/office/powerpoint/2010/main" val="408336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计算机网络产生与发展</a:t>
            </a:r>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60</a:t>
            </a:r>
            <a:r>
              <a:rPr lang="zh-CN" altLang="en-US" dirty="0"/>
              <a:t>年代：面向终端分布的计算机系统</a:t>
            </a:r>
            <a:endParaRPr lang="en-US" altLang="zh-CN" dirty="0"/>
          </a:p>
          <a:p>
            <a:r>
              <a:rPr lang="en-US" altLang="zh-CN" dirty="0"/>
              <a:t>20</a:t>
            </a:r>
            <a:r>
              <a:rPr lang="zh-CN" altLang="en-US" dirty="0"/>
              <a:t>世纪</a:t>
            </a:r>
            <a:r>
              <a:rPr lang="en-US" altLang="zh-CN" dirty="0"/>
              <a:t>70</a:t>
            </a:r>
            <a:r>
              <a:rPr lang="zh-CN" altLang="en-US" dirty="0"/>
              <a:t>年代：分组交换数据网</a:t>
            </a:r>
            <a:endParaRPr lang="en-US" altLang="zh-CN" dirty="0"/>
          </a:p>
          <a:p>
            <a:r>
              <a:rPr lang="en-US" altLang="zh-CN" dirty="0"/>
              <a:t>20</a:t>
            </a:r>
            <a:r>
              <a:rPr lang="zh-CN" altLang="en-US" dirty="0"/>
              <a:t>世纪</a:t>
            </a:r>
            <a:r>
              <a:rPr lang="en-US" altLang="zh-CN" dirty="0"/>
              <a:t>80</a:t>
            </a:r>
            <a:r>
              <a:rPr lang="zh-CN" altLang="en-US" dirty="0"/>
              <a:t>年代：局域网</a:t>
            </a:r>
            <a:endParaRPr lang="en-US" altLang="zh-CN" dirty="0"/>
          </a:p>
          <a:p>
            <a:r>
              <a:rPr lang="en-US" altLang="zh-CN" dirty="0"/>
              <a:t>20</a:t>
            </a:r>
            <a:r>
              <a:rPr lang="zh-CN" altLang="en-US" dirty="0"/>
              <a:t>世纪</a:t>
            </a:r>
            <a:r>
              <a:rPr lang="en-US" altLang="zh-CN" dirty="0"/>
              <a:t>90</a:t>
            </a:r>
            <a:r>
              <a:rPr lang="zh-CN" altLang="en-US" dirty="0"/>
              <a:t>年代：现代网络技术</a:t>
            </a:r>
          </a:p>
        </p:txBody>
      </p:sp>
    </p:spTree>
    <p:extLst>
      <p:ext uri="{BB962C8B-B14F-4D97-AF65-F5344CB8AC3E}">
        <p14:creationId xmlns:p14="http://schemas.microsoft.com/office/powerpoint/2010/main" val="3914617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a:t>光线在光纤中的折射 </a:t>
            </a:r>
          </a:p>
        </p:txBody>
      </p:sp>
      <p:sp>
        <p:nvSpPr>
          <p:cNvPr id="87043" name="Arc 3"/>
          <p:cNvSpPr>
            <a:spLocks/>
          </p:cNvSpPr>
          <p:nvPr/>
        </p:nvSpPr>
        <p:spPr bwMode="auto">
          <a:xfrm rot="9720000">
            <a:off x="2987675" y="4030663"/>
            <a:ext cx="96838" cy="79375"/>
          </a:xfrm>
          <a:custGeom>
            <a:avLst/>
            <a:gdLst>
              <a:gd name="T0" fmla="*/ 0 w 21600"/>
              <a:gd name="T1" fmla="*/ 0 h 21600"/>
              <a:gd name="T2" fmla="*/ 39121336 w 21600"/>
              <a:gd name="T3" fmla="*/ 14474515 h 21600"/>
              <a:gd name="T4" fmla="*/ 0 w 21600"/>
              <a:gd name="T5" fmla="*/ 144745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7044" name="Group 4"/>
          <p:cNvGrpSpPr>
            <a:grpSpLocks/>
          </p:cNvGrpSpPr>
          <p:nvPr/>
        </p:nvGrpSpPr>
        <p:grpSpPr bwMode="auto">
          <a:xfrm>
            <a:off x="2511425" y="3211513"/>
            <a:ext cx="2944813" cy="488950"/>
            <a:chOff x="292" y="1032"/>
            <a:chExt cx="1732" cy="216"/>
          </a:xfrm>
        </p:grpSpPr>
        <p:grpSp>
          <p:nvGrpSpPr>
            <p:cNvPr id="87081" name="Group 5"/>
            <p:cNvGrpSpPr>
              <a:grpSpLocks/>
            </p:cNvGrpSpPr>
            <p:nvPr/>
          </p:nvGrpSpPr>
          <p:grpSpPr bwMode="auto">
            <a:xfrm>
              <a:off x="292" y="1032"/>
              <a:ext cx="1732" cy="216"/>
              <a:chOff x="292" y="1032"/>
              <a:chExt cx="1732" cy="216"/>
            </a:xfrm>
          </p:grpSpPr>
          <p:sp>
            <p:nvSpPr>
              <p:cNvPr id="87083" name="Line 6"/>
              <p:cNvSpPr>
                <a:spLocks noChangeShapeType="1"/>
              </p:cNvSpPr>
              <p:nvPr/>
            </p:nvSpPr>
            <p:spPr bwMode="auto">
              <a:xfrm>
                <a:off x="292" y="1032"/>
                <a:ext cx="17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84" name="Line 7"/>
              <p:cNvSpPr>
                <a:spLocks noChangeShapeType="1"/>
              </p:cNvSpPr>
              <p:nvPr/>
            </p:nvSpPr>
            <p:spPr bwMode="auto">
              <a:xfrm>
                <a:off x="292" y="1248"/>
                <a:ext cx="17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7082" name="Rectangle 8"/>
            <p:cNvSpPr>
              <a:spLocks noChangeArrowheads="1"/>
            </p:cNvSpPr>
            <p:nvPr/>
          </p:nvSpPr>
          <p:spPr bwMode="auto">
            <a:xfrm>
              <a:off x="296" y="1041"/>
              <a:ext cx="1716" cy="198"/>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grpSp>
      <p:grpSp>
        <p:nvGrpSpPr>
          <p:cNvPr id="87045" name="Group 9"/>
          <p:cNvGrpSpPr>
            <a:grpSpLocks/>
          </p:cNvGrpSpPr>
          <p:nvPr/>
        </p:nvGrpSpPr>
        <p:grpSpPr bwMode="auto">
          <a:xfrm>
            <a:off x="2498725" y="4633913"/>
            <a:ext cx="2924175" cy="436562"/>
            <a:chOff x="284" y="1656"/>
            <a:chExt cx="1720" cy="192"/>
          </a:xfrm>
        </p:grpSpPr>
        <p:grpSp>
          <p:nvGrpSpPr>
            <p:cNvPr id="87077" name="Group 10"/>
            <p:cNvGrpSpPr>
              <a:grpSpLocks/>
            </p:cNvGrpSpPr>
            <p:nvPr/>
          </p:nvGrpSpPr>
          <p:grpSpPr bwMode="auto">
            <a:xfrm>
              <a:off x="284" y="1656"/>
              <a:ext cx="1720" cy="192"/>
              <a:chOff x="284" y="1656"/>
              <a:chExt cx="1720" cy="192"/>
            </a:xfrm>
          </p:grpSpPr>
          <p:sp>
            <p:nvSpPr>
              <p:cNvPr id="87079" name="Line 11"/>
              <p:cNvSpPr>
                <a:spLocks noChangeShapeType="1"/>
              </p:cNvSpPr>
              <p:nvPr/>
            </p:nvSpPr>
            <p:spPr bwMode="auto">
              <a:xfrm>
                <a:off x="284" y="1656"/>
                <a:ext cx="1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80" name="Line 12"/>
              <p:cNvSpPr>
                <a:spLocks noChangeShapeType="1"/>
              </p:cNvSpPr>
              <p:nvPr/>
            </p:nvSpPr>
            <p:spPr bwMode="auto">
              <a:xfrm>
                <a:off x="284" y="1848"/>
                <a:ext cx="1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7078" name="Rectangle 13"/>
            <p:cNvSpPr>
              <a:spLocks noChangeArrowheads="1"/>
            </p:cNvSpPr>
            <p:nvPr/>
          </p:nvSpPr>
          <p:spPr bwMode="auto">
            <a:xfrm>
              <a:off x="288" y="1664"/>
              <a:ext cx="1704" cy="176"/>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grpSp>
      <p:sp>
        <p:nvSpPr>
          <p:cNvPr id="87046" name="Line 14"/>
          <p:cNvSpPr>
            <a:spLocks noChangeShapeType="1"/>
          </p:cNvSpPr>
          <p:nvPr/>
        </p:nvSpPr>
        <p:spPr bwMode="auto">
          <a:xfrm>
            <a:off x="3103563" y="2682875"/>
            <a:ext cx="0" cy="1931988"/>
          </a:xfrm>
          <a:prstGeom prst="line">
            <a:avLst/>
          </a:prstGeom>
          <a:noFill/>
          <a:ln w="12700">
            <a:solidFill>
              <a:srgbClr val="33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47" name="Line 15"/>
          <p:cNvSpPr>
            <a:spLocks noChangeShapeType="1"/>
          </p:cNvSpPr>
          <p:nvPr/>
        </p:nvSpPr>
        <p:spPr bwMode="auto">
          <a:xfrm flipV="1">
            <a:off x="3109913" y="3348038"/>
            <a:ext cx="395287" cy="365125"/>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48" name="Line 16"/>
          <p:cNvSpPr>
            <a:spLocks noChangeShapeType="1"/>
          </p:cNvSpPr>
          <p:nvPr/>
        </p:nvSpPr>
        <p:spPr bwMode="auto">
          <a:xfrm flipV="1">
            <a:off x="2811463" y="3703638"/>
            <a:ext cx="292100" cy="749300"/>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49" name="Arc 17"/>
          <p:cNvSpPr>
            <a:spLocks/>
          </p:cNvSpPr>
          <p:nvPr/>
        </p:nvSpPr>
        <p:spPr bwMode="auto">
          <a:xfrm>
            <a:off x="3106738" y="3452813"/>
            <a:ext cx="142875" cy="123825"/>
          </a:xfrm>
          <a:custGeom>
            <a:avLst/>
            <a:gdLst>
              <a:gd name="T0" fmla="*/ 0 w 21600"/>
              <a:gd name="T1" fmla="*/ 0 h 21600"/>
              <a:gd name="T2" fmla="*/ 273505514 w 21600"/>
              <a:gd name="T3" fmla="*/ 133729255 h 21600"/>
              <a:gd name="T4" fmla="*/ 0 w 21600"/>
              <a:gd name="T5" fmla="*/ 13372925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50" name="Line 18"/>
          <p:cNvSpPr>
            <a:spLocks noChangeShapeType="1"/>
          </p:cNvSpPr>
          <p:nvPr/>
        </p:nvSpPr>
        <p:spPr bwMode="auto">
          <a:xfrm>
            <a:off x="4422775" y="2701925"/>
            <a:ext cx="0" cy="1931988"/>
          </a:xfrm>
          <a:prstGeom prst="line">
            <a:avLst/>
          </a:prstGeom>
          <a:noFill/>
          <a:ln w="12700">
            <a:solidFill>
              <a:srgbClr val="33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1" name="Line 19"/>
          <p:cNvSpPr>
            <a:spLocks noChangeShapeType="1"/>
          </p:cNvSpPr>
          <p:nvPr/>
        </p:nvSpPr>
        <p:spPr bwMode="auto">
          <a:xfrm flipV="1">
            <a:off x="3654425" y="3703638"/>
            <a:ext cx="779463" cy="346075"/>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2" name="Line 20"/>
          <p:cNvSpPr>
            <a:spLocks noChangeShapeType="1"/>
          </p:cNvSpPr>
          <p:nvPr/>
        </p:nvSpPr>
        <p:spPr bwMode="auto">
          <a:xfrm>
            <a:off x="4429125" y="3703638"/>
            <a:ext cx="892175" cy="355600"/>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3" name="Arc 21"/>
          <p:cNvSpPr>
            <a:spLocks/>
          </p:cNvSpPr>
          <p:nvPr/>
        </p:nvSpPr>
        <p:spPr bwMode="auto">
          <a:xfrm rot="9840000">
            <a:off x="4144963" y="3806825"/>
            <a:ext cx="236537" cy="3286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54" name="Freeform 22"/>
          <p:cNvSpPr>
            <a:spLocks/>
          </p:cNvSpPr>
          <p:nvPr/>
        </p:nvSpPr>
        <p:spPr bwMode="auto">
          <a:xfrm>
            <a:off x="2382838" y="3252788"/>
            <a:ext cx="153987" cy="1820862"/>
          </a:xfrm>
          <a:custGeom>
            <a:avLst/>
            <a:gdLst>
              <a:gd name="T0" fmla="*/ 2147483647 w 91"/>
              <a:gd name="T1" fmla="*/ 0 h 799"/>
              <a:gd name="T2" fmla="*/ 2147483647 w 91"/>
              <a:gd name="T3" fmla="*/ 2147483647 h 799"/>
              <a:gd name="T4" fmla="*/ 2147483647 w 91"/>
              <a:gd name="T5" fmla="*/ 2147483647 h 799"/>
              <a:gd name="T6" fmla="*/ 2147483647 w 91"/>
              <a:gd name="T7" fmla="*/ 2147483647 h 799"/>
              <a:gd name="T8" fmla="*/ 2147483647 w 91"/>
              <a:gd name="T9" fmla="*/ 2147483647 h 799"/>
              <a:gd name="T10" fmla="*/ 2147483647 w 91"/>
              <a:gd name="T11" fmla="*/ 2147483647 h 799"/>
              <a:gd name="T12" fmla="*/ 2147483647 w 91"/>
              <a:gd name="T13" fmla="*/ 2147483647 h 799"/>
              <a:gd name="T14" fmla="*/ 2147483647 w 91"/>
              <a:gd name="T15" fmla="*/ 2147483647 h 799"/>
              <a:gd name="T16" fmla="*/ 2147483647 w 91"/>
              <a:gd name="T17" fmla="*/ 2147483647 h 799"/>
              <a:gd name="T18" fmla="*/ 2147483647 w 91"/>
              <a:gd name="T19" fmla="*/ 2147483647 h 799"/>
              <a:gd name="T20" fmla="*/ 2147483647 w 91"/>
              <a:gd name="T21" fmla="*/ 2147483647 h 799"/>
              <a:gd name="T22" fmla="*/ 2147483647 w 91"/>
              <a:gd name="T23" fmla="*/ 2147483647 h 799"/>
              <a:gd name="T24" fmla="*/ 2147483647 w 91"/>
              <a:gd name="T25" fmla="*/ 2147483647 h 799"/>
              <a:gd name="T26" fmla="*/ 2147483647 w 91"/>
              <a:gd name="T27" fmla="*/ 2147483647 h 799"/>
              <a:gd name="T28" fmla="*/ 2147483647 w 91"/>
              <a:gd name="T29" fmla="*/ 2147483647 h 799"/>
              <a:gd name="T30" fmla="*/ 2147483647 w 91"/>
              <a:gd name="T31" fmla="*/ 2147483647 h 799"/>
              <a:gd name="T32" fmla="*/ 2147483647 w 91"/>
              <a:gd name="T33" fmla="*/ 2147483647 h 799"/>
              <a:gd name="T34" fmla="*/ 2147483647 w 91"/>
              <a:gd name="T35" fmla="*/ 2147483647 h 799"/>
              <a:gd name="T36" fmla="*/ 2147483647 w 91"/>
              <a:gd name="T37" fmla="*/ 2147483647 h 799"/>
              <a:gd name="T38" fmla="*/ 2147483647 w 91"/>
              <a:gd name="T39" fmla="*/ 2147483647 h 799"/>
              <a:gd name="T40" fmla="*/ 2147483647 w 91"/>
              <a:gd name="T41" fmla="*/ 2147483647 h 799"/>
              <a:gd name="T42" fmla="*/ 0 w 91"/>
              <a:gd name="T43" fmla="*/ 2147483647 h 799"/>
              <a:gd name="T44" fmla="*/ 0 w 91"/>
              <a:gd name="T45" fmla="*/ 2147483647 h 799"/>
              <a:gd name="T46" fmla="*/ 0 w 91"/>
              <a:gd name="T47" fmla="*/ 2147483647 h 799"/>
              <a:gd name="T48" fmla="*/ 0 w 91"/>
              <a:gd name="T49" fmla="*/ 2147483647 h 799"/>
              <a:gd name="T50" fmla="*/ 0 w 91"/>
              <a:gd name="T51" fmla="*/ 2147483647 h 799"/>
              <a:gd name="T52" fmla="*/ 0 w 91"/>
              <a:gd name="T53" fmla="*/ 2147483647 h 799"/>
              <a:gd name="T54" fmla="*/ 2147483647 w 91"/>
              <a:gd name="T55" fmla="*/ 2147483647 h 799"/>
              <a:gd name="T56" fmla="*/ 2147483647 w 91"/>
              <a:gd name="T57" fmla="*/ 2147483647 h 799"/>
              <a:gd name="T58" fmla="*/ 2147483647 w 91"/>
              <a:gd name="T59" fmla="*/ 2147483647 h 799"/>
              <a:gd name="T60" fmla="*/ 2147483647 w 91"/>
              <a:gd name="T61" fmla="*/ 2147483647 h 799"/>
              <a:gd name="T62" fmla="*/ 2147483647 w 91"/>
              <a:gd name="T63" fmla="*/ 2147483647 h 799"/>
              <a:gd name="T64" fmla="*/ 2147483647 w 91"/>
              <a:gd name="T65" fmla="*/ 2147483647 h 799"/>
              <a:gd name="T66" fmla="*/ 2147483647 w 91"/>
              <a:gd name="T67" fmla="*/ 2147483647 h 799"/>
              <a:gd name="T68" fmla="*/ 2147483647 w 91"/>
              <a:gd name="T69" fmla="*/ 2147483647 h 799"/>
              <a:gd name="T70" fmla="*/ 2147483647 w 91"/>
              <a:gd name="T71" fmla="*/ 2147483647 h 799"/>
              <a:gd name="T72" fmla="*/ 2147483647 w 91"/>
              <a:gd name="T73" fmla="*/ 2147483647 h 799"/>
              <a:gd name="T74" fmla="*/ 2147483647 w 91"/>
              <a:gd name="T75" fmla="*/ 2147483647 h 799"/>
              <a:gd name="T76" fmla="*/ 2147483647 w 91"/>
              <a:gd name="T77" fmla="*/ 2147483647 h 799"/>
              <a:gd name="T78" fmla="*/ 2147483647 w 91"/>
              <a:gd name="T79" fmla="*/ 2147483647 h 799"/>
              <a:gd name="T80" fmla="*/ 2147483647 w 91"/>
              <a:gd name="T81" fmla="*/ 2147483647 h 799"/>
              <a:gd name="T82" fmla="*/ 2147483647 w 91"/>
              <a:gd name="T83" fmla="*/ 2147483647 h 799"/>
              <a:gd name="T84" fmla="*/ 2147483647 w 91"/>
              <a:gd name="T85" fmla="*/ 2147483647 h 799"/>
              <a:gd name="T86" fmla="*/ 2147483647 w 91"/>
              <a:gd name="T87" fmla="*/ 2147483647 h 799"/>
              <a:gd name="T88" fmla="*/ 2147483647 w 91"/>
              <a:gd name="T89" fmla="*/ 2147483647 h 799"/>
              <a:gd name="T90" fmla="*/ 2147483647 w 91"/>
              <a:gd name="T91" fmla="*/ 2147483647 h 799"/>
              <a:gd name="T92" fmla="*/ 2147483647 w 91"/>
              <a:gd name="T93" fmla="*/ 2147483647 h 799"/>
              <a:gd name="T94" fmla="*/ 2147483647 w 91"/>
              <a:gd name="T95" fmla="*/ 2147483647 h 799"/>
              <a:gd name="T96" fmla="*/ 2147483647 w 91"/>
              <a:gd name="T97" fmla="*/ 2147483647 h 799"/>
              <a:gd name="T98" fmla="*/ 2147483647 w 91"/>
              <a:gd name="T99" fmla="*/ 2147483647 h 799"/>
              <a:gd name="T100" fmla="*/ 2147483647 w 91"/>
              <a:gd name="T101" fmla="*/ 2147483647 h 79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1"/>
              <a:gd name="T154" fmla="*/ 0 h 799"/>
              <a:gd name="T155" fmla="*/ 91 w 91"/>
              <a:gd name="T156" fmla="*/ 799 h 79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5" name="Rectangle 23"/>
          <p:cNvSpPr>
            <a:spLocks noChangeArrowheads="1"/>
          </p:cNvSpPr>
          <p:nvPr/>
        </p:nvSpPr>
        <p:spPr bwMode="auto">
          <a:xfrm>
            <a:off x="4051300" y="2236788"/>
            <a:ext cx="1095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defTabSz="762000" eaLnBrk="0" hangingPunct="0"/>
            <a:r>
              <a:rPr lang="zh-CN" altLang="en-US">
                <a:solidFill>
                  <a:srgbClr val="333399"/>
                </a:solidFill>
                <a:latin typeface="Arial" pitchFamily="34" charset="0"/>
                <a:ea typeface="黑体" pitchFamily="49" charset="-122"/>
              </a:rPr>
              <a:t>折射角</a:t>
            </a:r>
          </a:p>
        </p:txBody>
      </p:sp>
      <p:sp>
        <p:nvSpPr>
          <p:cNvPr id="87056" name="Rectangle 24"/>
          <p:cNvSpPr>
            <a:spLocks noChangeArrowheads="1"/>
          </p:cNvSpPr>
          <p:nvPr/>
        </p:nvSpPr>
        <p:spPr bwMode="auto">
          <a:xfrm>
            <a:off x="3184525" y="4116388"/>
            <a:ext cx="10969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l" defTabSz="762000" eaLnBrk="0" hangingPunct="0"/>
            <a:r>
              <a:rPr lang="zh-CN" altLang="en-US">
                <a:solidFill>
                  <a:srgbClr val="333399"/>
                </a:solidFill>
                <a:latin typeface="Arial" pitchFamily="34" charset="0"/>
                <a:ea typeface="黑体" pitchFamily="49" charset="-122"/>
              </a:rPr>
              <a:t>入射角</a:t>
            </a:r>
          </a:p>
        </p:txBody>
      </p:sp>
      <p:sp>
        <p:nvSpPr>
          <p:cNvPr id="87057" name="Line 25"/>
          <p:cNvSpPr>
            <a:spLocks noChangeShapeType="1"/>
          </p:cNvSpPr>
          <p:nvPr/>
        </p:nvSpPr>
        <p:spPr bwMode="auto">
          <a:xfrm>
            <a:off x="4511675" y="2755900"/>
            <a:ext cx="119063" cy="720725"/>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8" name="Line 26"/>
          <p:cNvSpPr>
            <a:spLocks noChangeShapeType="1"/>
          </p:cNvSpPr>
          <p:nvPr/>
        </p:nvSpPr>
        <p:spPr bwMode="auto">
          <a:xfrm flipV="1">
            <a:off x="3184525" y="2711450"/>
            <a:ext cx="1047750" cy="76835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9" name="Line 27"/>
          <p:cNvSpPr>
            <a:spLocks noChangeShapeType="1"/>
          </p:cNvSpPr>
          <p:nvPr/>
        </p:nvSpPr>
        <p:spPr bwMode="auto">
          <a:xfrm>
            <a:off x="3022600" y="4105275"/>
            <a:ext cx="298450" cy="255588"/>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0" name="Line 28"/>
          <p:cNvSpPr>
            <a:spLocks noChangeShapeType="1"/>
          </p:cNvSpPr>
          <p:nvPr/>
        </p:nvSpPr>
        <p:spPr bwMode="auto">
          <a:xfrm flipV="1">
            <a:off x="3994150" y="4049713"/>
            <a:ext cx="249238" cy="319087"/>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1" name="Line 29"/>
          <p:cNvSpPr>
            <a:spLocks noChangeShapeType="1"/>
          </p:cNvSpPr>
          <p:nvPr/>
        </p:nvSpPr>
        <p:spPr bwMode="auto">
          <a:xfrm flipV="1">
            <a:off x="5365750" y="3813175"/>
            <a:ext cx="608013" cy="328613"/>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2" name="Line 30"/>
          <p:cNvSpPr>
            <a:spLocks noChangeShapeType="1"/>
          </p:cNvSpPr>
          <p:nvPr/>
        </p:nvSpPr>
        <p:spPr bwMode="auto">
          <a:xfrm flipH="1">
            <a:off x="5222875" y="2781300"/>
            <a:ext cx="501650" cy="708025"/>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3" name="Freeform 31"/>
          <p:cNvSpPr>
            <a:spLocks/>
          </p:cNvSpPr>
          <p:nvPr/>
        </p:nvSpPr>
        <p:spPr bwMode="auto">
          <a:xfrm>
            <a:off x="5443538" y="3225800"/>
            <a:ext cx="22225" cy="493713"/>
          </a:xfrm>
          <a:custGeom>
            <a:avLst/>
            <a:gdLst>
              <a:gd name="T0" fmla="*/ 0 w 13"/>
              <a:gd name="T1" fmla="*/ 0 h 217"/>
              <a:gd name="T2" fmla="*/ 2147483647 w 13"/>
              <a:gd name="T3" fmla="*/ 2147483647 h 217"/>
              <a:gd name="T4" fmla="*/ 2147483647 w 13"/>
              <a:gd name="T5" fmla="*/ 2147483647 h 217"/>
              <a:gd name="T6" fmla="*/ 2147483647 w 13"/>
              <a:gd name="T7" fmla="*/ 2147483647 h 217"/>
              <a:gd name="T8" fmla="*/ 2147483647 w 13"/>
              <a:gd name="T9" fmla="*/ 2147483647 h 217"/>
              <a:gd name="T10" fmla="*/ 2147483647 w 13"/>
              <a:gd name="T11" fmla="*/ 2147483647 h 217"/>
              <a:gd name="T12" fmla="*/ 0 w 13"/>
              <a:gd name="T13" fmla="*/ 2147483647 h 217"/>
              <a:gd name="T14" fmla="*/ 0 w 13"/>
              <a:gd name="T15" fmla="*/ 2147483647 h 217"/>
              <a:gd name="T16" fmla="*/ 0 w 13"/>
              <a:gd name="T17" fmla="*/ 2147483647 h 217"/>
              <a:gd name="T18" fmla="*/ 0 w 13"/>
              <a:gd name="T19" fmla="*/ 2147483647 h 217"/>
              <a:gd name="T20" fmla="*/ 0 w 13"/>
              <a:gd name="T21" fmla="*/ 2147483647 h 217"/>
              <a:gd name="T22" fmla="*/ 2147483647 w 13"/>
              <a:gd name="T23" fmla="*/ 2147483647 h 217"/>
              <a:gd name="T24" fmla="*/ 2147483647 w 13"/>
              <a:gd name="T25" fmla="*/ 2147483647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17"/>
              <a:gd name="T41" fmla="*/ 13 w 13"/>
              <a:gd name="T42" fmla="*/ 217 h 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64" name="Freeform 32"/>
          <p:cNvSpPr>
            <a:spLocks/>
          </p:cNvSpPr>
          <p:nvPr/>
        </p:nvSpPr>
        <p:spPr bwMode="auto">
          <a:xfrm>
            <a:off x="5413375" y="3703638"/>
            <a:ext cx="82550" cy="919162"/>
          </a:xfrm>
          <a:custGeom>
            <a:avLst/>
            <a:gdLst>
              <a:gd name="T0" fmla="*/ 2147483647 w 49"/>
              <a:gd name="T1" fmla="*/ 0 h 403"/>
              <a:gd name="T2" fmla="*/ 2147483647 w 49"/>
              <a:gd name="T3" fmla="*/ 2147483647 h 403"/>
              <a:gd name="T4" fmla="*/ 2147483647 w 49"/>
              <a:gd name="T5" fmla="*/ 2147483647 h 403"/>
              <a:gd name="T6" fmla="*/ 2147483647 w 49"/>
              <a:gd name="T7" fmla="*/ 2147483647 h 403"/>
              <a:gd name="T8" fmla="*/ 2147483647 w 49"/>
              <a:gd name="T9" fmla="*/ 2147483647 h 403"/>
              <a:gd name="T10" fmla="*/ 2147483647 w 49"/>
              <a:gd name="T11" fmla="*/ 2147483647 h 403"/>
              <a:gd name="T12" fmla="*/ 2147483647 w 49"/>
              <a:gd name="T13" fmla="*/ 2147483647 h 403"/>
              <a:gd name="T14" fmla="*/ 2147483647 w 49"/>
              <a:gd name="T15" fmla="*/ 2147483647 h 403"/>
              <a:gd name="T16" fmla="*/ 2147483647 w 49"/>
              <a:gd name="T17" fmla="*/ 2147483647 h 403"/>
              <a:gd name="T18" fmla="*/ 2147483647 w 49"/>
              <a:gd name="T19" fmla="*/ 2147483647 h 403"/>
              <a:gd name="T20" fmla="*/ 2147483647 w 49"/>
              <a:gd name="T21" fmla="*/ 2147483647 h 403"/>
              <a:gd name="T22" fmla="*/ 2147483647 w 49"/>
              <a:gd name="T23" fmla="*/ 2147483647 h 403"/>
              <a:gd name="T24" fmla="*/ 2147483647 w 49"/>
              <a:gd name="T25" fmla="*/ 2147483647 h 403"/>
              <a:gd name="T26" fmla="*/ 2147483647 w 49"/>
              <a:gd name="T27" fmla="*/ 2147483647 h 403"/>
              <a:gd name="T28" fmla="*/ 2147483647 w 49"/>
              <a:gd name="T29" fmla="*/ 2147483647 h 403"/>
              <a:gd name="T30" fmla="*/ 2147483647 w 49"/>
              <a:gd name="T31" fmla="*/ 2147483647 h 403"/>
              <a:gd name="T32" fmla="*/ 2147483647 w 49"/>
              <a:gd name="T33" fmla="*/ 2147483647 h 403"/>
              <a:gd name="T34" fmla="*/ 2147483647 w 49"/>
              <a:gd name="T35" fmla="*/ 2147483647 h 403"/>
              <a:gd name="T36" fmla="*/ 2147483647 w 49"/>
              <a:gd name="T37" fmla="*/ 2147483647 h 403"/>
              <a:gd name="T38" fmla="*/ 2147483647 w 49"/>
              <a:gd name="T39" fmla="*/ 2147483647 h 403"/>
              <a:gd name="T40" fmla="*/ 2147483647 w 49"/>
              <a:gd name="T41" fmla="*/ 2147483647 h 403"/>
              <a:gd name="T42" fmla="*/ 2147483647 w 49"/>
              <a:gd name="T43" fmla="*/ 2147483647 h 403"/>
              <a:gd name="T44" fmla="*/ 0 w 49"/>
              <a:gd name="T45" fmla="*/ 2147483647 h 403"/>
              <a:gd name="T46" fmla="*/ 0 w 49"/>
              <a:gd name="T47" fmla="*/ 2147483647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403"/>
              <a:gd name="T74" fmla="*/ 49 w 49"/>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65" name="Freeform 33"/>
          <p:cNvSpPr>
            <a:spLocks/>
          </p:cNvSpPr>
          <p:nvPr/>
        </p:nvSpPr>
        <p:spPr bwMode="auto">
          <a:xfrm>
            <a:off x="5392738" y="4619625"/>
            <a:ext cx="22225" cy="454025"/>
          </a:xfrm>
          <a:custGeom>
            <a:avLst/>
            <a:gdLst>
              <a:gd name="T0" fmla="*/ 2147483647 w 13"/>
              <a:gd name="T1" fmla="*/ 0 h 199"/>
              <a:gd name="T2" fmla="*/ 2147483647 w 13"/>
              <a:gd name="T3" fmla="*/ 2147483647 h 199"/>
              <a:gd name="T4" fmla="*/ 2147483647 w 13"/>
              <a:gd name="T5" fmla="*/ 2147483647 h 199"/>
              <a:gd name="T6" fmla="*/ 2147483647 w 13"/>
              <a:gd name="T7" fmla="*/ 2147483647 h 199"/>
              <a:gd name="T8" fmla="*/ 2147483647 w 13"/>
              <a:gd name="T9" fmla="*/ 2147483647 h 199"/>
              <a:gd name="T10" fmla="*/ 2147483647 w 13"/>
              <a:gd name="T11" fmla="*/ 2147483647 h 199"/>
              <a:gd name="T12" fmla="*/ 2147483647 w 13"/>
              <a:gd name="T13" fmla="*/ 2147483647 h 199"/>
              <a:gd name="T14" fmla="*/ 2147483647 w 13"/>
              <a:gd name="T15" fmla="*/ 2147483647 h 199"/>
              <a:gd name="T16" fmla="*/ 2147483647 w 13"/>
              <a:gd name="T17" fmla="*/ 2147483647 h 199"/>
              <a:gd name="T18" fmla="*/ 2147483647 w 13"/>
              <a:gd name="T19" fmla="*/ 2147483647 h 199"/>
              <a:gd name="T20" fmla="*/ 2147483647 w 13"/>
              <a:gd name="T21" fmla="*/ 2147483647 h 199"/>
              <a:gd name="T22" fmla="*/ 0 w 13"/>
              <a:gd name="T23" fmla="*/ 2147483647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99"/>
              <a:gd name="T38" fmla="*/ 13 w 13"/>
              <a:gd name="T39" fmla="*/ 199 h 1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66" name="Arc 34"/>
          <p:cNvSpPr>
            <a:spLocks/>
          </p:cNvSpPr>
          <p:nvPr/>
        </p:nvSpPr>
        <p:spPr bwMode="auto">
          <a:xfrm rot="540000">
            <a:off x="4416425" y="3441700"/>
            <a:ext cx="354013" cy="3460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67" name="Text Box 35"/>
          <p:cNvSpPr txBox="1">
            <a:spLocks noChangeArrowheads="1"/>
          </p:cNvSpPr>
          <p:nvPr/>
        </p:nvSpPr>
        <p:spPr bwMode="auto">
          <a:xfrm>
            <a:off x="5435600" y="2344738"/>
            <a:ext cx="2927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a:solidFill>
                  <a:srgbClr val="333399"/>
                </a:solidFill>
                <a:latin typeface="Arial" pitchFamily="34" charset="0"/>
                <a:ea typeface="黑体" pitchFamily="49" charset="-122"/>
              </a:rPr>
              <a:t>  </a:t>
            </a:r>
            <a:r>
              <a:rPr lang="zh-CN" altLang="en-US">
                <a:solidFill>
                  <a:srgbClr val="333399"/>
                </a:solidFill>
                <a:latin typeface="Arial" pitchFamily="34" charset="0"/>
                <a:ea typeface="黑体" pitchFamily="49" charset="-122"/>
              </a:rPr>
              <a:t>包层</a:t>
            </a:r>
          </a:p>
          <a:p>
            <a:pPr algn="l" eaLnBrk="1" hangingPunct="1"/>
            <a:r>
              <a:rPr lang="zh-CN" altLang="en-US">
                <a:solidFill>
                  <a:srgbClr val="333399"/>
                </a:solidFill>
                <a:latin typeface="Arial" pitchFamily="34" charset="0"/>
                <a:ea typeface="黑体" pitchFamily="49" charset="-122"/>
              </a:rPr>
              <a:t>（低折射率的媒体）</a:t>
            </a:r>
          </a:p>
        </p:txBody>
      </p:sp>
      <p:sp>
        <p:nvSpPr>
          <p:cNvPr id="87068" name="Line 36"/>
          <p:cNvSpPr>
            <a:spLocks noChangeShapeType="1"/>
          </p:cNvSpPr>
          <p:nvPr/>
        </p:nvSpPr>
        <p:spPr bwMode="auto">
          <a:xfrm flipH="1">
            <a:off x="5202238" y="4797425"/>
            <a:ext cx="652462" cy="109538"/>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9" name="Text Box 37"/>
          <p:cNvSpPr txBox="1">
            <a:spLocks noChangeArrowheads="1"/>
          </p:cNvSpPr>
          <p:nvPr/>
        </p:nvSpPr>
        <p:spPr bwMode="auto">
          <a:xfrm>
            <a:off x="5724525" y="4503738"/>
            <a:ext cx="2927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a:solidFill>
                  <a:srgbClr val="333399"/>
                </a:solidFill>
                <a:latin typeface="Arial" pitchFamily="34" charset="0"/>
                <a:ea typeface="黑体" pitchFamily="49" charset="-122"/>
              </a:rPr>
              <a:t>  </a:t>
            </a:r>
            <a:r>
              <a:rPr lang="zh-CN" altLang="en-US">
                <a:solidFill>
                  <a:srgbClr val="333399"/>
                </a:solidFill>
                <a:latin typeface="Arial" pitchFamily="34" charset="0"/>
                <a:ea typeface="黑体" pitchFamily="49" charset="-122"/>
              </a:rPr>
              <a:t>包层</a:t>
            </a:r>
          </a:p>
          <a:p>
            <a:pPr algn="l" eaLnBrk="1" hangingPunct="1"/>
            <a:r>
              <a:rPr lang="zh-CN" altLang="en-US">
                <a:solidFill>
                  <a:srgbClr val="333399"/>
                </a:solidFill>
                <a:latin typeface="Arial" pitchFamily="34" charset="0"/>
                <a:ea typeface="黑体" pitchFamily="49" charset="-122"/>
              </a:rPr>
              <a:t>（低折射率的媒体）</a:t>
            </a:r>
          </a:p>
        </p:txBody>
      </p:sp>
      <p:sp>
        <p:nvSpPr>
          <p:cNvPr id="87070" name="Text Box 38"/>
          <p:cNvSpPr txBox="1">
            <a:spLocks noChangeArrowheads="1"/>
          </p:cNvSpPr>
          <p:nvPr/>
        </p:nvSpPr>
        <p:spPr bwMode="auto">
          <a:xfrm>
            <a:off x="5795963" y="3429000"/>
            <a:ext cx="31797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a:solidFill>
                  <a:srgbClr val="333399"/>
                </a:solidFill>
                <a:latin typeface="Arial" pitchFamily="34" charset="0"/>
                <a:ea typeface="黑体" pitchFamily="49" charset="-122"/>
              </a:rPr>
              <a:t>   </a:t>
            </a:r>
            <a:r>
              <a:rPr lang="zh-CN" altLang="en-US">
                <a:solidFill>
                  <a:srgbClr val="333399"/>
                </a:solidFill>
                <a:latin typeface="Arial" pitchFamily="34" charset="0"/>
                <a:ea typeface="黑体" pitchFamily="49" charset="-122"/>
              </a:rPr>
              <a:t>纤芯</a:t>
            </a:r>
          </a:p>
          <a:p>
            <a:pPr algn="l" eaLnBrk="1" hangingPunct="1"/>
            <a:r>
              <a:rPr lang="zh-CN" altLang="en-US">
                <a:solidFill>
                  <a:srgbClr val="333399"/>
                </a:solidFill>
                <a:latin typeface="Arial" pitchFamily="34" charset="0"/>
                <a:ea typeface="黑体" pitchFamily="49" charset="-122"/>
              </a:rPr>
              <a:t>（高折射率的媒体）            </a:t>
            </a:r>
          </a:p>
        </p:txBody>
      </p:sp>
      <p:sp>
        <p:nvSpPr>
          <p:cNvPr id="87071" name="AutoShape 39"/>
          <p:cNvSpPr>
            <a:spLocks noChangeArrowheads="1"/>
          </p:cNvSpPr>
          <p:nvPr/>
        </p:nvSpPr>
        <p:spPr bwMode="auto">
          <a:xfrm rot="5400000">
            <a:off x="15082" y="3488531"/>
            <a:ext cx="1885950" cy="1306513"/>
          </a:xfrm>
          <a:prstGeom prst="can">
            <a:avLst>
              <a:gd name="adj" fmla="val 29815"/>
            </a:avLst>
          </a:prstGeom>
          <a:gradFill rotWithShape="1">
            <a:gsLst>
              <a:gs pos="0">
                <a:srgbClr val="2F7676"/>
              </a:gs>
              <a:gs pos="50000">
                <a:srgbClr val="66FFFF"/>
              </a:gs>
              <a:gs pos="100000">
                <a:srgbClr val="2F7676"/>
              </a:gs>
            </a:gsLst>
            <a:lin ang="0" scaled="1"/>
          </a:gradFill>
          <a:ln w="9525">
            <a:solidFill>
              <a:srgbClr val="333399"/>
            </a:solidFill>
            <a:round/>
            <a:headEnd/>
            <a:tailEnd/>
          </a:ln>
        </p:spPr>
        <p:txBody>
          <a:bodyPr wrap="none" anchor="ctr"/>
          <a:lstStyle/>
          <a:p>
            <a:endParaRPr lang="zh-CN" altLang="en-US"/>
          </a:p>
        </p:txBody>
      </p:sp>
      <p:sp>
        <p:nvSpPr>
          <p:cNvPr id="87072" name="AutoShape 40"/>
          <p:cNvSpPr>
            <a:spLocks noChangeArrowheads="1"/>
          </p:cNvSpPr>
          <p:nvPr/>
        </p:nvSpPr>
        <p:spPr bwMode="auto">
          <a:xfrm rot="5400000">
            <a:off x="1241425" y="3841750"/>
            <a:ext cx="901700" cy="654050"/>
          </a:xfrm>
          <a:prstGeom prst="can">
            <a:avLst>
              <a:gd name="adj" fmla="val 27343"/>
            </a:avLst>
          </a:prstGeom>
          <a:solidFill>
            <a:srgbClr val="FFFFFF"/>
          </a:solidFill>
          <a:ln w="9525">
            <a:solidFill>
              <a:srgbClr val="333399"/>
            </a:solidFill>
            <a:round/>
            <a:headEnd/>
            <a:tailEnd/>
          </a:ln>
        </p:spPr>
        <p:txBody>
          <a:bodyPr wrap="none" anchor="ctr"/>
          <a:lstStyle/>
          <a:p>
            <a:endParaRPr lang="zh-CN" altLang="en-US"/>
          </a:p>
        </p:txBody>
      </p:sp>
      <p:sp>
        <p:nvSpPr>
          <p:cNvPr id="87073" name="Text Box 41"/>
          <p:cNvSpPr txBox="1">
            <a:spLocks noChangeArrowheads="1"/>
          </p:cNvSpPr>
          <p:nvPr/>
        </p:nvSpPr>
        <p:spPr bwMode="auto">
          <a:xfrm>
            <a:off x="712788" y="224155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a:solidFill>
                  <a:srgbClr val="333399"/>
                </a:solidFill>
                <a:latin typeface="Arial" pitchFamily="34" charset="0"/>
                <a:ea typeface="黑体" pitchFamily="49" charset="-122"/>
              </a:rPr>
              <a:t>包层</a:t>
            </a:r>
          </a:p>
        </p:txBody>
      </p:sp>
      <p:sp>
        <p:nvSpPr>
          <p:cNvPr id="87074" name="Line 42"/>
          <p:cNvSpPr>
            <a:spLocks noChangeShapeType="1"/>
          </p:cNvSpPr>
          <p:nvPr/>
        </p:nvSpPr>
        <p:spPr bwMode="auto">
          <a:xfrm flipH="1">
            <a:off x="1039813" y="2828925"/>
            <a:ext cx="3175" cy="655638"/>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75" name="Text Box 43"/>
          <p:cNvSpPr txBox="1">
            <a:spLocks noChangeArrowheads="1"/>
          </p:cNvSpPr>
          <p:nvPr/>
        </p:nvSpPr>
        <p:spPr bwMode="auto">
          <a:xfrm>
            <a:off x="1611313" y="2609850"/>
            <a:ext cx="6969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a:solidFill>
                  <a:srgbClr val="333399"/>
                </a:solidFill>
                <a:latin typeface="Arial" pitchFamily="34" charset="0"/>
                <a:ea typeface="黑体" pitchFamily="49" charset="-122"/>
              </a:rPr>
              <a:t>纤芯</a:t>
            </a:r>
          </a:p>
        </p:txBody>
      </p:sp>
      <p:sp>
        <p:nvSpPr>
          <p:cNvPr id="87076" name="Line 44"/>
          <p:cNvSpPr>
            <a:spLocks noChangeShapeType="1"/>
          </p:cNvSpPr>
          <p:nvPr/>
        </p:nvSpPr>
        <p:spPr bwMode="auto">
          <a:xfrm flipH="1">
            <a:off x="1606550" y="3048000"/>
            <a:ext cx="249238" cy="874713"/>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850740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t>光纤的工作原理</a:t>
            </a:r>
          </a:p>
        </p:txBody>
      </p:sp>
      <p:sp>
        <p:nvSpPr>
          <p:cNvPr id="88067" name="Rectangle 3"/>
          <p:cNvSpPr>
            <a:spLocks noChangeArrowheads="1"/>
          </p:cNvSpPr>
          <p:nvPr/>
        </p:nvSpPr>
        <p:spPr bwMode="auto">
          <a:xfrm>
            <a:off x="2662238" y="3170238"/>
            <a:ext cx="4891087" cy="2444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88068" name="Rectangle 4"/>
          <p:cNvSpPr>
            <a:spLocks noChangeArrowheads="1"/>
          </p:cNvSpPr>
          <p:nvPr/>
        </p:nvSpPr>
        <p:spPr bwMode="auto">
          <a:xfrm>
            <a:off x="2662238" y="3414713"/>
            <a:ext cx="4891087" cy="34448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88069" name="Rectangle 5"/>
          <p:cNvSpPr>
            <a:spLocks noChangeArrowheads="1"/>
          </p:cNvSpPr>
          <p:nvPr/>
        </p:nvSpPr>
        <p:spPr bwMode="auto">
          <a:xfrm>
            <a:off x="2662238" y="3759200"/>
            <a:ext cx="4891087" cy="246063"/>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88070" name="AutoShape 6"/>
          <p:cNvSpPr>
            <a:spLocks noChangeArrowheads="1"/>
          </p:cNvSpPr>
          <p:nvPr/>
        </p:nvSpPr>
        <p:spPr bwMode="auto">
          <a:xfrm rot="5400000">
            <a:off x="1374775" y="3152776"/>
            <a:ext cx="835025" cy="869950"/>
          </a:xfrm>
          <a:prstGeom prst="can">
            <a:avLst>
              <a:gd name="adj" fmla="val 26046"/>
            </a:avLst>
          </a:prstGeom>
          <a:gradFill rotWithShape="1">
            <a:gsLst>
              <a:gs pos="0">
                <a:srgbClr val="666666"/>
              </a:gs>
              <a:gs pos="50000">
                <a:srgbClr val="DDDDDD"/>
              </a:gs>
              <a:gs pos="100000">
                <a:srgbClr val="666666"/>
              </a:gs>
            </a:gsLst>
            <a:lin ang="0" scaled="1"/>
          </a:gradFill>
          <a:ln w="9525">
            <a:solidFill>
              <a:schemeClr val="tx1"/>
            </a:solidFill>
            <a:round/>
            <a:headEnd/>
            <a:tailEnd/>
          </a:ln>
        </p:spPr>
        <p:txBody>
          <a:bodyPr wrap="none" anchor="ctr"/>
          <a:lstStyle/>
          <a:p>
            <a:endParaRPr lang="zh-CN" altLang="en-US"/>
          </a:p>
        </p:txBody>
      </p:sp>
      <p:sp>
        <p:nvSpPr>
          <p:cNvPr id="88071" name="AutoShape 7"/>
          <p:cNvSpPr>
            <a:spLocks noChangeArrowheads="1"/>
          </p:cNvSpPr>
          <p:nvPr/>
        </p:nvSpPr>
        <p:spPr bwMode="auto">
          <a:xfrm rot="5400000">
            <a:off x="2108994" y="3369469"/>
            <a:ext cx="344487" cy="434975"/>
          </a:xfrm>
          <a:prstGeom prst="can">
            <a:avLst>
              <a:gd name="adj" fmla="val 20711"/>
            </a:avLst>
          </a:prstGeom>
          <a:solidFill>
            <a:schemeClr val="bg1"/>
          </a:solidFill>
          <a:ln w="9525">
            <a:solidFill>
              <a:schemeClr val="tx1"/>
            </a:solidFill>
            <a:round/>
            <a:headEnd/>
            <a:tailEnd/>
          </a:ln>
        </p:spPr>
        <p:txBody>
          <a:bodyPr wrap="none" anchor="ctr"/>
          <a:lstStyle/>
          <a:p>
            <a:endParaRPr lang="zh-CN" altLang="en-US"/>
          </a:p>
        </p:txBody>
      </p:sp>
      <p:grpSp>
        <p:nvGrpSpPr>
          <p:cNvPr id="88072" name="Group 8"/>
          <p:cNvGrpSpPr>
            <a:grpSpLocks/>
          </p:cNvGrpSpPr>
          <p:nvPr/>
        </p:nvGrpSpPr>
        <p:grpSpPr bwMode="auto">
          <a:xfrm>
            <a:off x="2662238" y="3170238"/>
            <a:ext cx="4891087" cy="835025"/>
            <a:chOff x="912" y="912"/>
            <a:chExt cx="4608" cy="816"/>
          </a:xfrm>
        </p:grpSpPr>
        <p:sp>
          <p:nvSpPr>
            <p:cNvPr id="88080" name="Line 9"/>
            <p:cNvSpPr>
              <a:spLocks noChangeShapeType="1"/>
            </p:cNvSpPr>
            <p:nvPr/>
          </p:nvSpPr>
          <p:spPr bwMode="auto">
            <a:xfrm>
              <a:off x="912" y="91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81" name="Line 10"/>
            <p:cNvSpPr>
              <a:spLocks noChangeShapeType="1"/>
            </p:cNvSpPr>
            <p:nvPr/>
          </p:nvSpPr>
          <p:spPr bwMode="auto">
            <a:xfrm>
              <a:off x="912" y="115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82" name="Line 11"/>
            <p:cNvSpPr>
              <a:spLocks noChangeShapeType="1"/>
            </p:cNvSpPr>
            <p:nvPr/>
          </p:nvSpPr>
          <p:spPr bwMode="auto">
            <a:xfrm>
              <a:off x="912" y="148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83" name="Line 12"/>
            <p:cNvSpPr>
              <a:spLocks noChangeShapeType="1"/>
            </p:cNvSpPr>
            <p:nvPr/>
          </p:nvSpPr>
          <p:spPr bwMode="auto">
            <a:xfrm>
              <a:off x="912" y="172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88073" name="Line 13"/>
          <p:cNvSpPr>
            <a:spLocks noChangeShapeType="1"/>
          </p:cNvSpPr>
          <p:nvPr/>
        </p:nvSpPr>
        <p:spPr bwMode="auto">
          <a:xfrm>
            <a:off x="2563813" y="3584575"/>
            <a:ext cx="5176837" cy="3175"/>
          </a:xfrm>
          <a:prstGeom prst="line">
            <a:avLst/>
          </a:prstGeom>
          <a:noFill/>
          <a:ln w="19050">
            <a:solidFill>
              <a:srgbClr val="333399"/>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74" name="Text Box 14"/>
          <p:cNvSpPr txBox="1">
            <a:spLocks noChangeArrowheads="1"/>
          </p:cNvSpPr>
          <p:nvPr/>
        </p:nvSpPr>
        <p:spPr bwMode="auto">
          <a:xfrm>
            <a:off x="1979613" y="1989138"/>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黑体" pitchFamily="49" charset="-122"/>
                <a:ea typeface="黑体" pitchFamily="49" charset="-122"/>
              </a:rPr>
              <a:t>高折射率</a:t>
            </a:r>
          </a:p>
          <a:p>
            <a:pPr eaLnBrk="1" hangingPunct="1"/>
            <a:r>
              <a:rPr lang="en-US" altLang="zh-CN" sz="2000">
                <a:solidFill>
                  <a:srgbClr val="333399"/>
                </a:solidFill>
                <a:latin typeface="黑体" pitchFamily="49" charset="-122"/>
                <a:ea typeface="黑体" pitchFamily="49" charset="-122"/>
              </a:rPr>
              <a:t>(</a:t>
            </a:r>
            <a:r>
              <a:rPr lang="zh-CN" altLang="en-US" sz="2000">
                <a:solidFill>
                  <a:srgbClr val="333399"/>
                </a:solidFill>
                <a:latin typeface="黑体" pitchFamily="49" charset="-122"/>
                <a:ea typeface="黑体" pitchFamily="49" charset="-122"/>
              </a:rPr>
              <a:t>纤芯</a:t>
            </a:r>
            <a:r>
              <a:rPr lang="en-US" altLang="zh-CN" sz="2000">
                <a:solidFill>
                  <a:srgbClr val="333399"/>
                </a:solidFill>
                <a:latin typeface="黑体" pitchFamily="49" charset="-122"/>
                <a:ea typeface="黑体" pitchFamily="49" charset="-122"/>
              </a:rPr>
              <a:t>)</a:t>
            </a:r>
          </a:p>
        </p:txBody>
      </p:sp>
      <p:sp>
        <p:nvSpPr>
          <p:cNvPr id="88075" name="Text Box 15"/>
          <p:cNvSpPr txBox="1">
            <a:spLocks noChangeArrowheads="1"/>
          </p:cNvSpPr>
          <p:nvPr/>
        </p:nvSpPr>
        <p:spPr bwMode="auto">
          <a:xfrm>
            <a:off x="684213" y="1989138"/>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latin typeface="黑体" pitchFamily="49" charset="-122"/>
                <a:ea typeface="黑体" pitchFamily="49" charset="-122"/>
              </a:rPr>
              <a:t>低折射率</a:t>
            </a:r>
          </a:p>
          <a:p>
            <a:pPr eaLnBrk="1" hangingPunct="1"/>
            <a:r>
              <a:rPr lang="en-US" altLang="zh-CN" sz="2000">
                <a:solidFill>
                  <a:srgbClr val="333399"/>
                </a:solidFill>
                <a:latin typeface="黑体" pitchFamily="49" charset="-122"/>
                <a:ea typeface="黑体" pitchFamily="49" charset="-122"/>
              </a:rPr>
              <a:t>(</a:t>
            </a:r>
            <a:r>
              <a:rPr lang="zh-CN" altLang="en-US" sz="2000">
                <a:solidFill>
                  <a:srgbClr val="333399"/>
                </a:solidFill>
                <a:latin typeface="黑体" pitchFamily="49" charset="-122"/>
                <a:ea typeface="黑体" pitchFamily="49" charset="-122"/>
              </a:rPr>
              <a:t>包层</a:t>
            </a:r>
            <a:r>
              <a:rPr lang="en-US" altLang="zh-CN" sz="2000">
                <a:solidFill>
                  <a:srgbClr val="333399"/>
                </a:solidFill>
                <a:latin typeface="黑体" pitchFamily="49" charset="-122"/>
                <a:ea typeface="黑体" pitchFamily="49" charset="-122"/>
              </a:rPr>
              <a:t>)</a:t>
            </a:r>
          </a:p>
        </p:txBody>
      </p:sp>
      <p:sp>
        <p:nvSpPr>
          <p:cNvPr id="88076" name="Line 16"/>
          <p:cNvSpPr>
            <a:spLocks noChangeShapeType="1"/>
          </p:cNvSpPr>
          <p:nvPr/>
        </p:nvSpPr>
        <p:spPr bwMode="auto">
          <a:xfrm flipH="1">
            <a:off x="2335213" y="2708275"/>
            <a:ext cx="220662" cy="706438"/>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77" name="Line 17"/>
          <p:cNvSpPr>
            <a:spLocks noChangeShapeType="1"/>
          </p:cNvSpPr>
          <p:nvPr/>
        </p:nvSpPr>
        <p:spPr bwMode="auto">
          <a:xfrm>
            <a:off x="1403350" y="2636838"/>
            <a:ext cx="388938" cy="53340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078" name="Text Box 18"/>
          <p:cNvSpPr txBox="1">
            <a:spLocks noChangeArrowheads="1"/>
          </p:cNvSpPr>
          <p:nvPr/>
        </p:nvSpPr>
        <p:spPr bwMode="auto">
          <a:xfrm>
            <a:off x="2771775" y="2733675"/>
            <a:ext cx="475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2000">
                <a:solidFill>
                  <a:srgbClr val="333399"/>
                </a:solidFill>
                <a:latin typeface="黑体" pitchFamily="49" charset="-122"/>
                <a:ea typeface="黑体" pitchFamily="49" charset="-122"/>
              </a:rPr>
              <a:t>光线在纤芯中传输的方式是不断地全反射</a:t>
            </a:r>
          </a:p>
        </p:txBody>
      </p:sp>
      <p:sp>
        <p:nvSpPr>
          <p:cNvPr id="798739" name="Freeform 19"/>
          <p:cNvSpPr>
            <a:spLocks/>
          </p:cNvSpPr>
          <p:nvPr/>
        </p:nvSpPr>
        <p:spPr bwMode="auto">
          <a:xfrm>
            <a:off x="2689225" y="3414713"/>
            <a:ext cx="4870450" cy="344487"/>
          </a:xfrm>
          <a:custGeom>
            <a:avLst/>
            <a:gdLst>
              <a:gd name="T0" fmla="*/ 0 w 4302"/>
              <a:gd name="T1" fmla="*/ 2147483647 h 336"/>
              <a:gd name="T2" fmla="*/ 2147483647 w 4302"/>
              <a:gd name="T3" fmla="*/ 0 h 336"/>
              <a:gd name="T4" fmla="*/ 2147483647 w 4302"/>
              <a:gd name="T5" fmla="*/ 2147483647 h 336"/>
              <a:gd name="T6" fmla="*/ 2147483647 w 4302"/>
              <a:gd name="T7" fmla="*/ 0 h 336"/>
              <a:gd name="T8" fmla="*/ 2147483647 w 4302"/>
              <a:gd name="T9" fmla="*/ 2147483647 h 336"/>
              <a:gd name="T10" fmla="*/ 2147483647 w 4302"/>
              <a:gd name="T11" fmla="*/ 2147483647 h 336"/>
              <a:gd name="T12" fmla="*/ 0 60000 65536"/>
              <a:gd name="T13" fmla="*/ 0 60000 65536"/>
              <a:gd name="T14" fmla="*/ 0 60000 65536"/>
              <a:gd name="T15" fmla="*/ 0 60000 65536"/>
              <a:gd name="T16" fmla="*/ 0 60000 65536"/>
              <a:gd name="T17" fmla="*/ 0 60000 65536"/>
              <a:gd name="T18" fmla="*/ 0 w 4302"/>
              <a:gd name="T19" fmla="*/ 0 h 336"/>
              <a:gd name="T20" fmla="*/ 4302 w 4302"/>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302" h="336">
                <a:moveTo>
                  <a:pt x="0" y="108"/>
                </a:moveTo>
                <a:lnTo>
                  <a:pt x="384" y="0"/>
                </a:lnTo>
                <a:lnTo>
                  <a:pt x="1560" y="336"/>
                </a:lnTo>
                <a:lnTo>
                  <a:pt x="2742" y="0"/>
                </a:lnTo>
                <a:lnTo>
                  <a:pt x="3918" y="330"/>
                </a:lnTo>
                <a:lnTo>
                  <a:pt x="4302" y="204"/>
                </a:lnTo>
              </a:path>
            </a:pathLst>
          </a:custGeom>
          <a:noFill/>
          <a:ln w="57150">
            <a:solidFill>
              <a:schemeClr val="hlink"/>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833101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739"/>
                                        </p:tgtEl>
                                        <p:attrNameLst>
                                          <p:attrName>style.visibility</p:attrName>
                                        </p:attrNameLst>
                                      </p:cBhvr>
                                      <p:to>
                                        <p:strVal val="visible"/>
                                      </p:to>
                                    </p:set>
                                    <p:animEffect transition="in" filter="wipe(left)">
                                      <p:cBhvr>
                                        <p:cTn id="7" dur="2000"/>
                                        <p:tgtEl>
                                          <p:spTgt spid="798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rcRect/>
          <a:stretch>
            <a:fillRect/>
          </a:stretch>
        </p:blipFill>
        <p:spPr bwMode="auto">
          <a:xfrm>
            <a:off x="1259632" y="116632"/>
            <a:ext cx="6840760" cy="5112568"/>
          </a:xfrm>
          <a:prstGeom prst="rect">
            <a:avLst/>
          </a:prstGeom>
          <a:noFill/>
          <a:ln w="9525">
            <a:noFill/>
            <a:miter lim="800000"/>
            <a:headEnd/>
            <a:tailEnd/>
          </a:ln>
        </p:spPr>
      </p:pic>
      <p:sp>
        <p:nvSpPr>
          <p:cNvPr id="3" name="矩形 2"/>
          <p:cNvSpPr/>
          <p:nvPr/>
        </p:nvSpPr>
        <p:spPr>
          <a:xfrm>
            <a:off x="3556336" y="5517232"/>
            <a:ext cx="2887872" cy="461665"/>
          </a:xfrm>
          <a:prstGeom prst="rect">
            <a:avLst/>
          </a:prstGeom>
        </p:spPr>
        <p:txBody>
          <a:bodyPr wrap="square">
            <a:spAutoFit/>
          </a:bodyPr>
          <a:lstStyle/>
          <a:p>
            <a:r>
              <a:rPr lang="zh-CN" altLang="zh-CN" sz="2400" dirty="0"/>
              <a:t>光纤和光纤收发器</a:t>
            </a:r>
            <a:endParaRPr lang="zh-CN" altLang="en-US" sz="2400" dirty="0"/>
          </a:p>
        </p:txBody>
      </p:sp>
    </p:spTree>
    <p:extLst>
      <p:ext uri="{BB962C8B-B14F-4D97-AF65-F5344CB8AC3E}">
        <p14:creationId xmlns:p14="http://schemas.microsoft.com/office/powerpoint/2010/main" val="346947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b="1" dirty="0"/>
              <a:t>无线传输媒质</a:t>
            </a:r>
          </a:p>
        </p:txBody>
      </p:sp>
      <p:sp>
        <p:nvSpPr>
          <p:cNvPr id="90115" name="Text Box 3"/>
          <p:cNvSpPr txBox="1">
            <a:spLocks noChangeArrowheads="1"/>
          </p:cNvSpPr>
          <p:nvPr/>
        </p:nvSpPr>
        <p:spPr bwMode="auto">
          <a:xfrm>
            <a:off x="1066800" y="1371600"/>
            <a:ext cx="3841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3200" b="1">
                <a:solidFill>
                  <a:srgbClr val="000074"/>
                </a:solidFill>
                <a:latin typeface="Times New Roman" pitchFamily="18" charset="0"/>
                <a:ea typeface="华文新魏" pitchFamily="2" charset="-122"/>
              </a:rPr>
              <a:t>微波</a:t>
            </a:r>
            <a:r>
              <a:rPr lang="zh-CN" altLang="en-US" sz="3200" b="1">
                <a:solidFill>
                  <a:srgbClr val="000000"/>
                </a:solidFill>
                <a:latin typeface="Times New Roman" pitchFamily="18" charset="0"/>
                <a:ea typeface="华文新魏" pitchFamily="2" charset="-122"/>
              </a:rPr>
              <a:t>、</a:t>
            </a:r>
            <a:r>
              <a:rPr lang="zh-CN" altLang="en-US" sz="3200" b="1">
                <a:solidFill>
                  <a:srgbClr val="000074"/>
                </a:solidFill>
                <a:latin typeface="Times New Roman" pitchFamily="18" charset="0"/>
                <a:ea typeface="华文新魏" pitchFamily="2" charset="-122"/>
              </a:rPr>
              <a:t>红外线</a:t>
            </a:r>
            <a:r>
              <a:rPr lang="zh-CN" altLang="en-US" sz="3200" b="1">
                <a:solidFill>
                  <a:srgbClr val="000000"/>
                </a:solidFill>
                <a:latin typeface="Times New Roman" pitchFamily="18" charset="0"/>
                <a:ea typeface="华文新魏" pitchFamily="2" charset="-122"/>
              </a:rPr>
              <a:t>、</a:t>
            </a:r>
            <a:r>
              <a:rPr lang="zh-CN" altLang="en-US" sz="3200" b="1">
                <a:solidFill>
                  <a:srgbClr val="000074"/>
                </a:solidFill>
                <a:latin typeface="Times New Roman" pitchFamily="18" charset="0"/>
                <a:ea typeface="华文新魏" pitchFamily="2" charset="-122"/>
              </a:rPr>
              <a:t>激光</a:t>
            </a:r>
          </a:p>
        </p:txBody>
      </p:sp>
      <p:sp>
        <p:nvSpPr>
          <p:cNvPr id="90116" name="Text Box 4"/>
          <p:cNvSpPr txBox="1">
            <a:spLocks noChangeArrowheads="1"/>
          </p:cNvSpPr>
          <p:nvPr/>
        </p:nvSpPr>
        <p:spPr bwMode="auto">
          <a:xfrm>
            <a:off x="2514600" y="20574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2800" b="1">
                <a:solidFill>
                  <a:srgbClr val="990000"/>
                </a:solidFill>
                <a:latin typeface="宋体" pitchFamily="2" charset="-122"/>
              </a:rPr>
              <a:t>微波信道：</a:t>
            </a:r>
            <a:r>
              <a:rPr lang="zh-CN" altLang="en-US" sz="2800" b="1">
                <a:latin typeface="华文新魏" pitchFamily="2" charset="-122"/>
                <a:ea typeface="华文新魏" pitchFamily="2" charset="-122"/>
              </a:rPr>
              <a:t>频带宽，数据传输速率高。</a:t>
            </a:r>
          </a:p>
          <a:p>
            <a:pPr algn="l" eaLnBrk="1" hangingPunct="1"/>
            <a:r>
              <a:rPr lang="zh-CN" altLang="en-US" sz="2800" b="1">
                <a:solidFill>
                  <a:srgbClr val="990000"/>
                </a:solidFill>
                <a:latin typeface="宋体" pitchFamily="2" charset="-122"/>
              </a:rPr>
              <a:t>适用于：</a:t>
            </a:r>
            <a:r>
              <a:rPr lang="zh-CN" altLang="en-US" sz="2800" b="1">
                <a:latin typeface="华文新魏" pitchFamily="2" charset="-122"/>
                <a:ea typeface="华文新魏" pitchFamily="2" charset="-122"/>
              </a:rPr>
              <a:t>不同建筑物之间的局域网互联。</a:t>
            </a:r>
          </a:p>
        </p:txBody>
      </p:sp>
      <p:pic>
        <p:nvPicPr>
          <p:cNvPr id="90117" name="Picture 5"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084513"/>
            <a:ext cx="6629400"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22" name="AutoShape 6"/>
          <p:cNvSpPr>
            <a:spLocks noChangeArrowheads="1"/>
          </p:cNvSpPr>
          <p:nvPr/>
        </p:nvSpPr>
        <p:spPr bwMode="auto">
          <a:xfrm>
            <a:off x="179388" y="4292600"/>
            <a:ext cx="3816350" cy="1800225"/>
          </a:xfrm>
          <a:prstGeom prst="wedgeRoundRectCallout">
            <a:avLst>
              <a:gd name="adj1" fmla="val -15019"/>
              <a:gd name="adj2" fmla="val -175926"/>
              <a:gd name="adj3" fmla="val 16667"/>
            </a:avLst>
          </a:prstGeom>
          <a:solidFill>
            <a:srgbClr val="E8FD9B"/>
          </a:solidFill>
          <a:ln w="9525">
            <a:solidFill>
              <a:srgbClr val="003399"/>
            </a:solidFill>
            <a:miter lim="800000"/>
            <a:headEnd/>
            <a:tailEnd/>
          </a:ln>
        </p:spPr>
        <p:txBody>
          <a:bodyPr/>
          <a:lstStyle/>
          <a:p>
            <a:pPr algn="l"/>
            <a:r>
              <a:rPr lang="zh-CN" altLang="en-US" sz="3200" b="1">
                <a:solidFill>
                  <a:srgbClr val="003399"/>
                </a:solidFill>
                <a:latin typeface="Times New Roman" pitchFamily="18" charset="0"/>
              </a:rPr>
              <a:t>典型应用：</a:t>
            </a:r>
          </a:p>
          <a:p>
            <a:pPr algn="l"/>
            <a:r>
              <a:rPr lang="zh-CN" altLang="en-US" sz="3200" b="1">
                <a:solidFill>
                  <a:srgbClr val="003399"/>
                </a:solidFill>
                <a:latin typeface="Times New Roman" pitchFamily="18" charset="0"/>
              </a:rPr>
              <a:t>    卫星通信、移动通信、广播</a:t>
            </a:r>
            <a:r>
              <a:rPr lang="en-US" altLang="zh-CN" sz="3200" b="1">
                <a:solidFill>
                  <a:srgbClr val="003399"/>
                </a:solidFill>
                <a:latin typeface="Times New Roman" pitchFamily="18" charset="0"/>
              </a:rPr>
              <a:t>…</a:t>
            </a:r>
          </a:p>
        </p:txBody>
      </p:sp>
    </p:spTree>
    <p:extLst>
      <p:ext uri="{BB962C8B-B14F-4D97-AF65-F5344CB8AC3E}">
        <p14:creationId xmlns:p14="http://schemas.microsoft.com/office/powerpoint/2010/main" val="3649272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2822"/>
                                        </p:tgtEl>
                                        <p:attrNameLst>
                                          <p:attrName>style.visibility</p:attrName>
                                        </p:attrNameLst>
                                      </p:cBhvr>
                                      <p:to>
                                        <p:strVal val="visible"/>
                                      </p:to>
                                    </p:set>
                                    <p:animEffect transition="in" filter="blinds(horizontal)">
                                      <p:cBhvr>
                                        <p:cTn id="7" dur="500"/>
                                        <p:tgtEl>
                                          <p:spTgt spid="802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endParaRPr lang="zh-CN" altLang="zh-CN"/>
          </a:p>
        </p:txBody>
      </p:sp>
      <p:sp>
        <p:nvSpPr>
          <p:cNvPr id="91139" name="Rectangle 3"/>
          <p:cNvSpPr>
            <a:spLocks noGrp="1" noChangeArrowheads="1"/>
          </p:cNvSpPr>
          <p:nvPr>
            <p:ph type="body" idx="1"/>
          </p:nvPr>
        </p:nvSpPr>
        <p:spPr/>
        <p:txBody>
          <a:bodyPr/>
          <a:lstStyle/>
          <a:p>
            <a:pPr eaLnBrk="1" hangingPunct="1"/>
            <a:r>
              <a:rPr lang="zh-CN" altLang="en-US"/>
              <a:t>无线传输所使用的频段很广。</a:t>
            </a:r>
          </a:p>
          <a:p>
            <a:pPr eaLnBrk="1" hangingPunct="1"/>
            <a:r>
              <a:rPr lang="zh-CN" altLang="en-US"/>
              <a:t>短波通信主要是靠电离层的反射，但短波信道的通信质量较差。</a:t>
            </a:r>
          </a:p>
          <a:p>
            <a:pPr eaLnBrk="1" hangingPunct="1"/>
            <a:r>
              <a:rPr lang="zh-CN" altLang="en-US"/>
              <a:t>微波在空间主要是直线传播。 </a:t>
            </a:r>
          </a:p>
          <a:p>
            <a:pPr lvl="1" eaLnBrk="1" hangingPunct="1"/>
            <a:r>
              <a:rPr lang="zh-CN" altLang="en-US">
                <a:solidFill>
                  <a:srgbClr val="333399"/>
                </a:solidFill>
                <a:ea typeface="黑体" pitchFamily="49" charset="-122"/>
              </a:rPr>
              <a:t>地面微波接力通信</a:t>
            </a:r>
          </a:p>
          <a:p>
            <a:pPr lvl="1" eaLnBrk="1" hangingPunct="1"/>
            <a:r>
              <a:rPr lang="zh-CN" altLang="en-US">
                <a:solidFill>
                  <a:srgbClr val="333399"/>
                </a:solidFill>
                <a:ea typeface="黑体" pitchFamily="49" charset="-122"/>
              </a:rPr>
              <a:t>卫星通信</a:t>
            </a:r>
          </a:p>
        </p:txBody>
      </p:sp>
    </p:spTree>
    <p:extLst>
      <p:ext uri="{BB962C8B-B14F-4D97-AF65-F5344CB8AC3E}">
        <p14:creationId xmlns:p14="http://schemas.microsoft.com/office/powerpoint/2010/main" val="323454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局域网的软件</a:t>
            </a:r>
          </a:p>
        </p:txBody>
      </p:sp>
      <p:sp>
        <p:nvSpPr>
          <p:cNvPr id="5" name="内容占位符 4"/>
          <p:cNvSpPr>
            <a:spLocks noGrp="1"/>
          </p:cNvSpPr>
          <p:nvPr>
            <p:ph idx="1"/>
          </p:nvPr>
        </p:nvSpPr>
        <p:spPr/>
        <p:txBody>
          <a:bodyPr/>
          <a:lstStyle/>
          <a:p>
            <a:r>
              <a:rPr lang="zh-CN" altLang="en-US" dirty="0"/>
              <a:t>网络协议软件：主要用于实现物理层及数据链路层的某些功能。</a:t>
            </a:r>
          </a:p>
          <a:p>
            <a:r>
              <a:rPr lang="zh-CN" altLang="en-US" dirty="0"/>
              <a:t>通信软件：用于管理各个工作站之间的信息传输。</a:t>
            </a:r>
          </a:p>
          <a:p>
            <a:r>
              <a:rPr lang="zh-CN" altLang="en-US" dirty="0"/>
              <a:t>网络操作系统：指网络环境上的资源管理程序，主要包括文件服务程序和网络接口程序。</a:t>
            </a:r>
          </a:p>
        </p:txBody>
      </p:sp>
    </p:spTree>
    <p:extLst>
      <p:ext uri="{BB962C8B-B14F-4D97-AF65-F5344CB8AC3E}">
        <p14:creationId xmlns:p14="http://schemas.microsoft.com/office/powerpoint/2010/main" val="977737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z="4400" dirty="0">
                <a:solidFill>
                  <a:srgbClr val="CC0000"/>
                </a:solidFill>
              </a:rPr>
              <a:t>局域网示例</a:t>
            </a:r>
          </a:p>
        </p:txBody>
      </p:sp>
      <p:pic>
        <p:nvPicPr>
          <p:cNvPr id="109571" name="Picture 3" descr="Drawing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485167"/>
            <a:ext cx="82804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910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
          <p:cNvSpPr>
            <a:spLocks noGrp="1"/>
          </p:cNvSpPr>
          <p:nvPr>
            <p:ph type="title" idx="4294967295"/>
          </p:nvPr>
        </p:nvSpPr>
        <p:spPr>
          <a:xfrm>
            <a:off x="846138" y="228600"/>
            <a:ext cx="8013700" cy="914400"/>
          </a:xfrm>
        </p:spPr>
        <p:txBody>
          <a:bodyPr anchor="ctr"/>
          <a:lstStyle/>
          <a:p>
            <a:pPr eaLnBrk="1" hangingPunct="1"/>
            <a:r>
              <a:rPr lang="zh-CN" altLang="en-US" sz="4600" b="1" dirty="0">
                <a:solidFill>
                  <a:schemeClr val="tx2"/>
                </a:solidFill>
              </a:rPr>
              <a:t>网络体系结构</a:t>
            </a:r>
          </a:p>
        </p:txBody>
      </p:sp>
      <p:sp>
        <p:nvSpPr>
          <p:cNvPr id="26627" name="Rectangle 3"/>
          <p:cNvSpPr txBox="1">
            <a:spLocks noChangeArrowheads="1"/>
          </p:cNvSpPr>
          <p:nvPr/>
        </p:nvSpPr>
        <p:spPr bwMode="auto">
          <a:xfrm>
            <a:off x="1428750" y="1571625"/>
            <a:ext cx="6767513"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a:spcBef>
                <a:spcPts val="1200"/>
              </a:spcBef>
              <a:buClr>
                <a:schemeClr val="tx2"/>
              </a:buClr>
              <a:buSzPct val="95000"/>
              <a:buFont typeface="Wingdings" pitchFamily="2" charset="2"/>
              <a:buChar char="Ø"/>
            </a:pPr>
            <a:r>
              <a:rPr kumimoji="0" lang="zh-CN" altLang="en-US" sz="3200" b="1">
                <a:solidFill>
                  <a:schemeClr val="hlink"/>
                </a:solidFill>
                <a:latin typeface="Arial" pitchFamily="34" charset="0"/>
                <a:ea typeface="华文楷体" pitchFamily="2" charset="-122"/>
              </a:rPr>
              <a:t>引言</a:t>
            </a:r>
          </a:p>
          <a:p>
            <a:pPr algn="l">
              <a:spcBef>
                <a:spcPts val="1200"/>
              </a:spcBef>
              <a:buClr>
                <a:schemeClr val="tx2"/>
              </a:buClr>
              <a:buSzPct val="95000"/>
              <a:buFont typeface="Wingdings" pitchFamily="2" charset="2"/>
              <a:buChar char="Ø"/>
            </a:pPr>
            <a:r>
              <a:rPr kumimoji="0" lang="en-US" altLang="zh-CN" sz="3200">
                <a:solidFill>
                  <a:schemeClr val="hlink"/>
                </a:solidFill>
                <a:latin typeface="Arial" pitchFamily="34" charset="0"/>
                <a:ea typeface="华文楷体" pitchFamily="2" charset="-122"/>
              </a:rPr>
              <a:t>OSI/RM </a:t>
            </a:r>
            <a:r>
              <a:rPr kumimoji="0" lang="zh-CN" altLang="en-US" sz="3200" b="1">
                <a:solidFill>
                  <a:schemeClr val="hlink"/>
                </a:solidFill>
                <a:latin typeface="Arial" pitchFamily="34" charset="0"/>
                <a:ea typeface="华文楷体" pitchFamily="2" charset="-122"/>
              </a:rPr>
              <a:t>模型</a:t>
            </a:r>
            <a:endParaRPr kumimoji="0" lang="zh-CN" altLang="en-US" sz="3200">
              <a:solidFill>
                <a:schemeClr val="hlink"/>
              </a:solidFill>
              <a:latin typeface="Arial" pitchFamily="34" charset="0"/>
              <a:ea typeface="华文楷体" pitchFamily="2" charset="-122"/>
            </a:endParaRPr>
          </a:p>
          <a:p>
            <a:pPr algn="l">
              <a:spcBef>
                <a:spcPts val="1200"/>
              </a:spcBef>
              <a:buClr>
                <a:schemeClr val="tx2"/>
              </a:buClr>
              <a:buSzPct val="95000"/>
              <a:buFont typeface="Wingdings" pitchFamily="2" charset="2"/>
              <a:buChar char="Ø"/>
            </a:pPr>
            <a:r>
              <a:rPr kumimoji="0" lang="en-US" altLang="zh-CN" sz="3200">
                <a:solidFill>
                  <a:schemeClr val="hlink"/>
                </a:solidFill>
                <a:latin typeface="Arial" pitchFamily="34" charset="0"/>
                <a:ea typeface="华文楷体" pitchFamily="2" charset="-122"/>
              </a:rPr>
              <a:t>TCP/IP</a:t>
            </a:r>
            <a:r>
              <a:rPr kumimoji="0" lang="en-US" altLang="zh-CN" sz="3200" b="1">
                <a:solidFill>
                  <a:schemeClr val="hlink"/>
                </a:solidFill>
                <a:latin typeface="Arial" pitchFamily="34" charset="0"/>
                <a:ea typeface="华文楷体" pitchFamily="2" charset="-122"/>
              </a:rPr>
              <a:t> </a:t>
            </a:r>
            <a:r>
              <a:rPr kumimoji="0" lang="zh-CN" altLang="en-US" sz="3200" b="1">
                <a:solidFill>
                  <a:schemeClr val="hlink"/>
                </a:solidFill>
                <a:latin typeface="Arial" pitchFamily="34" charset="0"/>
                <a:ea typeface="华文楷体" pitchFamily="2" charset="-122"/>
              </a:rPr>
              <a:t>体系结构</a:t>
            </a:r>
          </a:p>
          <a:p>
            <a:pPr algn="l">
              <a:spcBef>
                <a:spcPts val="1200"/>
              </a:spcBef>
              <a:buClr>
                <a:schemeClr val="tx2"/>
              </a:buClr>
              <a:buSzPct val="95000"/>
              <a:buFont typeface="Wingdings" pitchFamily="2" charset="2"/>
              <a:buChar char="Ø"/>
            </a:pPr>
            <a:r>
              <a:rPr kumimoji="0" lang="en-US" altLang="zh-CN" sz="3200">
                <a:solidFill>
                  <a:schemeClr val="hlink"/>
                </a:solidFill>
                <a:latin typeface="Arial" pitchFamily="34" charset="0"/>
                <a:ea typeface="华文楷体" pitchFamily="2" charset="-122"/>
              </a:rPr>
              <a:t>IEEE 802 </a:t>
            </a:r>
            <a:r>
              <a:rPr kumimoji="0" lang="zh-CN" altLang="en-US" sz="3200" b="1">
                <a:solidFill>
                  <a:schemeClr val="hlink"/>
                </a:solidFill>
                <a:latin typeface="Arial" pitchFamily="34" charset="0"/>
                <a:ea typeface="华文楷体" pitchFamily="2" charset="-122"/>
              </a:rPr>
              <a:t>标准</a:t>
            </a:r>
          </a:p>
          <a:p>
            <a:pPr algn="l">
              <a:spcBef>
                <a:spcPts val="1200"/>
              </a:spcBef>
              <a:buClr>
                <a:schemeClr val="tx2"/>
              </a:buClr>
              <a:buSzPct val="95000"/>
              <a:buFont typeface="Wingdings" pitchFamily="2" charset="2"/>
              <a:buChar char="Ø"/>
            </a:pPr>
            <a:r>
              <a:rPr kumimoji="0" lang="zh-CN" altLang="en-US" sz="3200" b="1">
                <a:solidFill>
                  <a:schemeClr val="hlink"/>
                </a:solidFill>
                <a:latin typeface="Arial" pitchFamily="34" charset="0"/>
                <a:ea typeface="华文楷体" pitchFamily="2" charset="-122"/>
              </a:rPr>
              <a:t>互联网数据通信实例</a:t>
            </a:r>
          </a:p>
          <a:p>
            <a:pPr algn="l">
              <a:spcBef>
                <a:spcPts val="1200"/>
              </a:spcBef>
              <a:buClr>
                <a:srgbClr val="C00000"/>
              </a:buClr>
              <a:buSzPct val="95000"/>
              <a:buFont typeface="Wingdings" pitchFamily="2" charset="2"/>
              <a:buNone/>
            </a:pPr>
            <a:endParaRPr kumimoji="0" lang="en-US" altLang="zh-CN" sz="3200" b="1">
              <a:solidFill>
                <a:schemeClr val="hlink"/>
              </a:solidFill>
              <a:latin typeface="Arial" pitchFamily="34" charset="0"/>
              <a:ea typeface="华文楷体" pitchFamily="2" charset="-122"/>
            </a:endParaRPr>
          </a:p>
        </p:txBody>
      </p:sp>
    </p:spTree>
    <p:extLst>
      <p:ext uri="{BB962C8B-B14F-4D97-AF65-F5344CB8AC3E}">
        <p14:creationId xmlns:p14="http://schemas.microsoft.com/office/powerpoint/2010/main" val="3284618332"/>
      </p:ext>
    </p:extLst>
  </p:cSld>
  <p:clrMapOvr>
    <a:masterClrMapping/>
  </p:clrMapOvr>
  <p:transition>
    <p:diamon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4"/>
          <p:cNvSpPr>
            <a:spLocks noGrp="1"/>
          </p:cNvSpPr>
          <p:nvPr>
            <p:ph type="title" idx="4294967295"/>
          </p:nvPr>
        </p:nvSpPr>
        <p:spPr>
          <a:xfrm>
            <a:off x="846138" y="228600"/>
            <a:ext cx="8013700" cy="914400"/>
          </a:xfrm>
        </p:spPr>
        <p:txBody>
          <a:bodyPr anchor="ctr"/>
          <a:lstStyle/>
          <a:p>
            <a:pPr eaLnBrk="1" hangingPunct="1"/>
            <a:r>
              <a:rPr lang="zh-CN" altLang="en-US" sz="4600">
                <a:solidFill>
                  <a:schemeClr val="tx2"/>
                </a:solidFill>
              </a:rPr>
              <a:t>引言与基本术语</a:t>
            </a:r>
          </a:p>
        </p:txBody>
      </p:sp>
      <p:grpSp>
        <p:nvGrpSpPr>
          <p:cNvPr id="2" name="组合 23"/>
          <p:cNvGrpSpPr>
            <a:grpSpLocks/>
          </p:cNvGrpSpPr>
          <p:nvPr/>
        </p:nvGrpSpPr>
        <p:grpSpPr bwMode="auto">
          <a:xfrm>
            <a:off x="771525" y="4152900"/>
            <a:ext cx="2986088" cy="1801813"/>
            <a:chOff x="771504" y="4243392"/>
            <a:chExt cx="2986104" cy="1801154"/>
          </a:xfrm>
        </p:grpSpPr>
        <p:sp>
          <p:nvSpPr>
            <p:cNvPr id="27665" name="Oval 6"/>
            <p:cNvSpPr>
              <a:spLocks noChangeArrowheads="1"/>
            </p:cNvSpPr>
            <p:nvPr/>
          </p:nvSpPr>
          <p:spPr bwMode="auto">
            <a:xfrm>
              <a:off x="771504" y="4243392"/>
              <a:ext cx="2986104" cy="171927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7666" name="Text Box 7"/>
            <p:cNvSpPr txBox="1">
              <a:spLocks noChangeArrowheads="1"/>
            </p:cNvSpPr>
            <p:nvPr/>
          </p:nvSpPr>
          <p:spPr bwMode="auto">
            <a:xfrm>
              <a:off x="1908376" y="4409152"/>
              <a:ext cx="853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zh-CN" altLang="en-US" sz="2000" b="1">
                  <a:latin typeface="华文楷体" pitchFamily="2" charset="-122"/>
                  <a:ea typeface="华文楷体" pitchFamily="2" charset="-122"/>
                </a:rPr>
                <a:t>杭州</a:t>
              </a:r>
            </a:p>
          </p:txBody>
        </p:sp>
        <p:sp>
          <p:nvSpPr>
            <p:cNvPr id="27667" name="AutoShape 8"/>
            <p:cNvSpPr>
              <a:spLocks noChangeArrowheads="1"/>
            </p:cNvSpPr>
            <p:nvPr/>
          </p:nvSpPr>
          <p:spPr bwMode="auto">
            <a:xfrm>
              <a:off x="952480" y="5510224"/>
              <a:ext cx="609135" cy="534322"/>
            </a:xfrm>
            <a:prstGeom prst="smileyFace">
              <a:avLst>
                <a:gd name="adj" fmla="val 4653"/>
              </a:avLst>
            </a:prstGeom>
            <a:solidFill>
              <a:srgbClr val="FF99CC"/>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7668" name="AutoShape 9"/>
            <p:cNvSpPr>
              <a:spLocks noChangeArrowheads="1"/>
            </p:cNvSpPr>
            <p:nvPr/>
          </p:nvSpPr>
          <p:spPr bwMode="auto">
            <a:xfrm>
              <a:off x="1676384" y="4876808"/>
              <a:ext cx="1266832" cy="557271"/>
            </a:xfrm>
            <a:prstGeom prst="cube">
              <a:avLst>
                <a:gd name="adj" fmla="val 25000"/>
              </a:avLst>
            </a:prstGeom>
            <a:solidFill>
              <a:srgbClr val="FFE471"/>
            </a:solidFill>
            <a:ln w="9525">
              <a:solidFill>
                <a:schemeClr val="tx1"/>
              </a:solidFill>
              <a:miter lim="800000"/>
              <a:headEnd/>
              <a:tailEnd/>
            </a:ln>
          </p:spPr>
          <p:txBody>
            <a:bodyPr wrap="none" anchor="ctr"/>
            <a:lstStyle/>
            <a:p>
              <a:r>
                <a:rPr kumimoji="0" lang="zh-CN" altLang="en-US" sz="2000">
                  <a:latin typeface="Arial" pitchFamily="34" charset="0"/>
                </a:rPr>
                <a:t>当地邮局</a:t>
              </a:r>
            </a:p>
          </p:txBody>
        </p:sp>
        <p:sp>
          <p:nvSpPr>
            <p:cNvPr id="27669" name="AutoShape 10"/>
            <p:cNvSpPr>
              <a:spLocks noChangeArrowheads="1"/>
            </p:cNvSpPr>
            <p:nvPr/>
          </p:nvSpPr>
          <p:spPr bwMode="auto">
            <a:xfrm>
              <a:off x="1866695" y="5433183"/>
              <a:ext cx="597187" cy="4524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32 h 21600"/>
                <a:gd name="T20" fmla="*/ 18507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E47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grpSp>
      <p:grpSp>
        <p:nvGrpSpPr>
          <p:cNvPr id="3" name="Group 17"/>
          <p:cNvGrpSpPr>
            <a:grpSpLocks/>
          </p:cNvGrpSpPr>
          <p:nvPr/>
        </p:nvGrpSpPr>
        <p:grpSpPr bwMode="auto">
          <a:xfrm>
            <a:off x="3249613" y="3090863"/>
            <a:ext cx="2435225" cy="1604962"/>
            <a:chOff x="1973" y="2024"/>
            <a:chExt cx="1406" cy="907"/>
          </a:xfrm>
        </p:grpSpPr>
        <p:sp>
          <p:nvSpPr>
            <p:cNvPr id="27662" name="Line 18"/>
            <p:cNvSpPr>
              <a:spLocks noChangeShapeType="1"/>
            </p:cNvSpPr>
            <p:nvPr/>
          </p:nvSpPr>
          <p:spPr bwMode="auto">
            <a:xfrm flipV="1">
              <a:off x="1973" y="2024"/>
              <a:ext cx="1088" cy="635"/>
            </a:xfrm>
            <a:prstGeom prst="line">
              <a:avLst/>
            </a:prstGeom>
            <a:noFill/>
            <a:ln w="38100">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3" name="Line 19"/>
            <p:cNvSpPr>
              <a:spLocks noChangeShapeType="1"/>
            </p:cNvSpPr>
            <p:nvPr/>
          </p:nvSpPr>
          <p:spPr bwMode="auto">
            <a:xfrm flipV="1">
              <a:off x="2154" y="2160"/>
              <a:ext cx="1044" cy="635"/>
            </a:xfrm>
            <a:prstGeom prst="line">
              <a:avLst/>
            </a:prstGeom>
            <a:noFill/>
            <a:ln w="38100">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4" name="Line 20"/>
            <p:cNvSpPr>
              <a:spLocks noChangeShapeType="1"/>
            </p:cNvSpPr>
            <p:nvPr/>
          </p:nvSpPr>
          <p:spPr bwMode="auto">
            <a:xfrm flipV="1">
              <a:off x="2336" y="2296"/>
              <a:ext cx="1043" cy="635"/>
            </a:xfrm>
            <a:prstGeom prst="line">
              <a:avLst/>
            </a:prstGeom>
            <a:noFill/>
            <a:ln w="38100">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2" name="AutoShape 21"/>
          <p:cNvSpPr>
            <a:spLocks noChangeArrowheads="1"/>
          </p:cNvSpPr>
          <p:nvPr/>
        </p:nvSpPr>
        <p:spPr bwMode="auto">
          <a:xfrm>
            <a:off x="1857375" y="1800225"/>
            <a:ext cx="2427288" cy="1412875"/>
          </a:xfrm>
          <a:prstGeom prst="wedgeRoundRectCallout">
            <a:avLst>
              <a:gd name="adj1" fmla="val 46754"/>
              <a:gd name="adj2" fmla="val 75201"/>
              <a:gd name="adj3" fmla="val 16667"/>
            </a:avLst>
          </a:prstGeom>
          <a:solidFill>
            <a:srgbClr val="FF99CC"/>
          </a:solidFill>
          <a:ln w="9525">
            <a:solidFill>
              <a:schemeClr val="tx1"/>
            </a:solidFill>
            <a:miter lim="800000"/>
            <a:headEnd/>
            <a:tailEnd/>
          </a:ln>
        </p:spPr>
        <p:txBody>
          <a:bodyPr anchor="ctr"/>
          <a:lstStyle/>
          <a:p>
            <a:pPr>
              <a:defRPr/>
            </a:pPr>
            <a:r>
              <a:rPr kumimoji="0" lang="zh-CN" altLang="en-US" sz="2800" dirty="0">
                <a:latin typeface="华文楷体" pitchFamily="2" charset="-122"/>
                <a:ea typeface="华文楷体" pitchFamily="2" charset="-122"/>
              </a:rPr>
              <a:t>传送什么</a:t>
            </a:r>
            <a:r>
              <a:rPr kumimoji="0" lang="en-US" altLang="zh-CN" sz="2800" dirty="0">
                <a:latin typeface="+mn-lt"/>
                <a:ea typeface="华文楷体" pitchFamily="2" charset="-122"/>
              </a:rPr>
              <a:t>?</a:t>
            </a:r>
          </a:p>
          <a:p>
            <a:pPr>
              <a:defRPr/>
            </a:pPr>
            <a:r>
              <a:rPr kumimoji="0" lang="zh-CN" altLang="en-US" sz="2800" dirty="0">
                <a:latin typeface="华文楷体" pitchFamily="2" charset="-122"/>
                <a:ea typeface="华文楷体" pitchFamily="2" charset="-122"/>
              </a:rPr>
              <a:t>如何传送</a:t>
            </a:r>
            <a:r>
              <a:rPr kumimoji="0" lang="en-US" altLang="zh-CN" sz="2800" dirty="0">
                <a:latin typeface="+mn-lt"/>
                <a:ea typeface="华文楷体" pitchFamily="2" charset="-122"/>
              </a:rPr>
              <a:t>?</a:t>
            </a:r>
          </a:p>
          <a:p>
            <a:pPr>
              <a:defRPr/>
            </a:pPr>
            <a:r>
              <a:rPr kumimoji="0" lang="zh-CN" altLang="en-US" sz="2800" dirty="0">
                <a:latin typeface="+mn-lt"/>
                <a:ea typeface="华文楷体" pitchFamily="2" charset="-122"/>
              </a:rPr>
              <a:t>何时传送</a:t>
            </a:r>
            <a:r>
              <a:rPr kumimoji="0" lang="en-US" altLang="zh-CN" sz="2800" dirty="0">
                <a:latin typeface="+mn-lt"/>
                <a:ea typeface="华文楷体" pitchFamily="2" charset="-122"/>
              </a:rPr>
              <a:t>?</a:t>
            </a:r>
          </a:p>
        </p:txBody>
      </p:sp>
      <p:sp>
        <p:nvSpPr>
          <p:cNvPr id="23" name="AutoShape 22"/>
          <p:cNvSpPr>
            <a:spLocks noChangeArrowheads="1"/>
          </p:cNvSpPr>
          <p:nvPr/>
        </p:nvSpPr>
        <p:spPr bwMode="auto">
          <a:xfrm>
            <a:off x="4572000" y="4605338"/>
            <a:ext cx="2533650" cy="1538287"/>
          </a:xfrm>
          <a:prstGeom prst="wedgeRoundRectCallout">
            <a:avLst>
              <a:gd name="adj1" fmla="val -41654"/>
              <a:gd name="adj2" fmla="val -73050"/>
              <a:gd name="adj3" fmla="val 16667"/>
            </a:avLst>
          </a:prstGeom>
          <a:solidFill>
            <a:srgbClr val="92D050"/>
          </a:solidFill>
          <a:ln w="9525">
            <a:solidFill>
              <a:schemeClr val="tx1"/>
            </a:solidFill>
            <a:miter lim="800000"/>
            <a:headEnd/>
            <a:tailEnd/>
          </a:ln>
        </p:spPr>
        <p:txBody>
          <a:bodyPr/>
          <a:lstStyle/>
          <a:p>
            <a:pPr>
              <a:defRPr/>
            </a:pPr>
            <a:r>
              <a:rPr kumimoji="0" lang="zh-CN" altLang="en-US" sz="2800" dirty="0">
                <a:latin typeface="+mn-lt"/>
                <a:ea typeface="华文楷体" pitchFamily="2" charset="-122"/>
              </a:rPr>
              <a:t>制订规则和约定：如邮编、地址格式等</a:t>
            </a:r>
            <a:r>
              <a:rPr kumimoji="0" lang="en-US" altLang="zh-CN" sz="2800" dirty="0">
                <a:latin typeface="+mn-lt"/>
                <a:ea typeface="华文楷体" pitchFamily="2" charset="-122"/>
              </a:rPr>
              <a:t>!!!</a:t>
            </a:r>
          </a:p>
        </p:txBody>
      </p:sp>
      <p:grpSp>
        <p:nvGrpSpPr>
          <p:cNvPr id="4" name="组合 30"/>
          <p:cNvGrpSpPr>
            <a:grpSpLocks/>
          </p:cNvGrpSpPr>
          <p:nvPr/>
        </p:nvGrpSpPr>
        <p:grpSpPr bwMode="auto">
          <a:xfrm>
            <a:off x="5205413" y="1854200"/>
            <a:ext cx="2986087" cy="1846263"/>
            <a:chOff x="5205416" y="1763516"/>
            <a:chExt cx="2986104" cy="1846460"/>
          </a:xfrm>
        </p:grpSpPr>
        <p:sp>
          <p:nvSpPr>
            <p:cNvPr id="27657" name="Oval 6"/>
            <p:cNvSpPr>
              <a:spLocks noChangeArrowheads="1"/>
            </p:cNvSpPr>
            <p:nvPr/>
          </p:nvSpPr>
          <p:spPr bwMode="auto">
            <a:xfrm>
              <a:off x="5205416" y="1890704"/>
              <a:ext cx="2986104" cy="1719272"/>
            </a:xfrm>
            <a:prstGeom prst="ellipse">
              <a:avLst/>
            </a:prstGeom>
            <a:solidFill>
              <a:schemeClr val="accent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7658" name="Text Box 7"/>
            <p:cNvSpPr txBox="1">
              <a:spLocks noChangeArrowheads="1"/>
            </p:cNvSpPr>
            <p:nvPr/>
          </p:nvSpPr>
          <p:spPr bwMode="auto">
            <a:xfrm>
              <a:off x="6291272" y="2071680"/>
              <a:ext cx="853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zh-CN" altLang="en-US" sz="2000" b="1">
                  <a:latin typeface="华文楷体" pitchFamily="2" charset="-122"/>
                  <a:ea typeface="华文楷体" pitchFamily="2" charset="-122"/>
                </a:rPr>
                <a:t>北京</a:t>
              </a:r>
            </a:p>
          </p:txBody>
        </p:sp>
        <p:sp>
          <p:nvSpPr>
            <p:cNvPr id="27659" name="AutoShape 8"/>
            <p:cNvSpPr>
              <a:spLocks noChangeArrowheads="1"/>
            </p:cNvSpPr>
            <p:nvPr/>
          </p:nvSpPr>
          <p:spPr bwMode="auto">
            <a:xfrm>
              <a:off x="7494510" y="1763516"/>
              <a:ext cx="609135" cy="534322"/>
            </a:xfrm>
            <a:prstGeom prst="smileyFace">
              <a:avLst>
                <a:gd name="adj" fmla="val 4653"/>
              </a:avLst>
            </a:prstGeom>
            <a:solidFill>
              <a:srgbClr val="FF99CC"/>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27660" name="AutoShape 9"/>
            <p:cNvSpPr>
              <a:spLocks noChangeArrowheads="1"/>
            </p:cNvSpPr>
            <p:nvPr/>
          </p:nvSpPr>
          <p:spPr bwMode="auto">
            <a:xfrm>
              <a:off x="6110296" y="2524120"/>
              <a:ext cx="1266832" cy="557271"/>
            </a:xfrm>
            <a:prstGeom prst="cube">
              <a:avLst>
                <a:gd name="adj" fmla="val 25000"/>
              </a:avLst>
            </a:prstGeom>
            <a:solidFill>
              <a:srgbClr val="FFE471"/>
            </a:solidFill>
            <a:ln w="9525">
              <a:solidFill>
                <a:schemeClr val="tx1"/>
              </a:solidFill>
              <a:miter lim="800000"/>
              <a:headEnd/>
              <a:tailEnd/>
            </a:ln>
          </p:spPr>
          <p:txBody>
            <a:bodyPr wrap="none" anchor="ctr"/>
            <a:lstStyle/>
            <a:p>
              <a:r>
                <a:rPr kumimoji="0" lang="zh-CN" altLang="en-US" sz="2000">
                  <a:latin typeface="Arial" pitchFamily="34" charset="0"/>
                </a:rPr>
                <a:t>当地邮局</a:t>
              </a:r>
            </a:p>
          </p:txBody>
        </p:sp>
        <p:sp>
          <p:nvSpPr>
            <p:cNvPr id="27661" name="AutoShape 10"/>
            <p:cNvSpPr>
              <a:spLocks noChangeArrowheads="1"/>
            </p:cNvSpPr>
            <p:nvPr/>
          </p:nvSpPr>
          <p:spPr bwMode="auto">
            <a:xfrm>
              <a:off x="7377128" y="2383485"/>
              <a:ext cx="597187" cy="4524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32 h 21600"/>
                <a:gd name="T20" fmla="*/ 18507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E471"/>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grpSp>
      <p:sp>
        <p:nvSpPr>
          <p:cNvPr id="32" name="七角星 31"/>
          <p:cNvSpPr/>
          <p:nvPr/>
        </p:nvSpPr>
        <p:spPr>
          <a:xfrm>
            <a:off x="6924675" y="3881438"/>
            <a:ext cx="1628775" cy="1357312"/>
          </a:xfrm>
          <a:prstGeom prst="star7">
            <a:avLst>
              <a:gd name="adj" fmla="val 29288"/>
              <a:gd name="hf" fmla="val 102572"/>
              <a:gd name="vf" fmla="val 105210"/>
            </a:avLst>
          </a:prstGeom>
          <a:solidFill>
            <a:srgbClr val="FFCC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defRPr/>
            </a:pPr>
            <a:r>
              <a:rPr kumimoji="0" lang="zh-CN" altLang="en-US" b="1" dirty="0">
                <a:solidFill>
                  <a:schemeClr val="tx1"/>
                </a:solidFill>
                <a:latin typeface="华文楷体" pitchFamily="2" charset="-122"/>
                <a:ea typeface="华文楷体" pitchFamily="2" charset="-122"/>
              </a:rPr>
              <a:t>协议</a:t>
            </a:r>
          </a:p>
        </p:txBody>
      </p:sp>
    </p:spTree>
    <p:extLst>
      <p:ext uri="{BB962C8B-B14F-4D97-AF65-F5344CB8AC3E}">
        <p14:creationId xmlns:p14="http://schemas.microsoft.com/office/powerpoint/2010/main" val="97818583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plus(i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up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amond(in)">
                                      <p:cBhvr>
                                        <p:cTn id="27" dur="5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ox(in)">
                                      <p:cBhvr>
                                        <p:cTn id="32" dur="500"/>
                                        <p:tgtEl>
                                          <p:spTgt spid="32"/>
                                        </p:tgtEl>
                                      </p:cBhvr>
                                    </p:animEffect>
                                  </p:childTnLst>
                                </p:cTn>
                              </p:par>
                            </p:childTnLst>
                          </p:cTn>
                        </p:par>
                        <p:par>
                          <p:cTn id="33" fill="hold" nodeType="afterGroup">
                            <p:stCondLst>
                              <p:cond delay="500"/>
                            </p:stCondLst>
                            <p:childTnLst>
                              <p:par>
                                <p:cTn id="34" presetID="35" presetClass="emph" presetSubtype="0" repeatCount="3000" fill="hold" grpId="1" nodeType="afterEffect">
                                  <p:stCondLst>
                                    <p:cond delay="0"/>
                                  </p:stCondLst>
                                  <p:childTnLst>
                                    <p:anim calcmode="discrete" valueType="str">
                                      <p:cBhvr>
                                        <p:cTn id="35" dur="5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2" grpId="0" animBg="1"/>
      <p:bldP spid="3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ED1C7-D384-4FBC-8A69-0D89AE7DAAB1}"/>
              </a:ext>
            </a:extLst>
          </p:cNvPr>
          <p:cNvSpPr>
            <a:spLocks noGrp="1"/>
          </p:cNvSpPr>
          <p:nvPr>
            <p:ph type="title"/>
          </p:nvPr>
        </p:nvSpPr>
        <p:spPr/>
        <p:txBody>
          <a:bodyPr/>
          <a:lstStyle/>
          <a:p>
            <a:r>
              <a:rPr lang="zh-CN" altLang="en-US" dirty="0"/>
              <a:t>网络协议</a:t>
            </a:r>
          </a:p>
        </p:txBody>
      </p:sp>
      <p:sp>
        <p:nvSpPr>
          <p:cNvPr id="3" name="内容占位符 2">
            <a:extLst>
              <a:ext uri="{FF2B5EF4-FFF2-40B4-BE49-F238E27FC236}">
                <a16:creationId xmlns:a16="http://schemas.microsoft.com/office/drawing/2014/main" id="{DD59CC4D-2D06-485F-B546-F915BBCE4B49}"/>
              </a:ext>
            </a:extLst>
          </p:cNvPr>
          <p:cNvSpPr>
            <a:spLocks noGrp="1"/>
          </p:cNvSpPr>
          <p:nvPr>
            <p:ph idx="1"/>
          </p:nvPr>
        </p:nvSpPr>
        <p:spPr/>
        <p:txBody>
          <a:bodyPr>
            <a:normAutofit/>
          </a:bodyPr>
          <a:lstStyle/>
          <a:p>
            <a:r>
              <a:rPr lang="zh-CN" altLang="en-US" dirty="0"/>
              <a:t>网络协议：为了使不同的系统能够进行互连和互操作，它们在通信时应遵从一系列约定、规则和标准。这些约定、规则和标准的集合，统称为网络协议 </a:t>
            </a:r>
            <a:r>
              <a:rPr lang="en-US" altLang="zh-CN" dirty="0"/>
              <a:t>(protocol)</a:t>
            </a:r>
            <a:r>
              <a:rPr lang="zh-CN" altLang="en-US" dirty="0"/>
              <a:t>。</a:t>
            </a:r>
          </a:p>
          <a:p>
            <a:pPr>
              <a:spcAft>
                <a:spcPts val="600"/>
              </a:spcAft>
              <a:buSzPct val="95000"/>
            </a:pPr>
            <a:r>
              <a:rPr lang="zh-CN" altLang="en-US" dirty="0"/>
              <a:t>协议的三大要素：</a:t>
            </a:r>
          </a:p>
          <a:p>
            <a:pPr lvl="1" eaLnBrk="1" hangingPunct="1">
              <a:spcBef>
                <a:spcPct val="0"/>
              </a:spcBef>
              <a:spcAft>
                <a:spcPts val="600"/>
              </a:spcAft>
              <a:buClrTx/>
              <a:buSzPct val="90000"/>
            </a:pPr>
            <a:r>
              <a:rPr lang="zh-CN" altLang="en-US" sz="2000" dirty="0">
                <a:latin typeface="仿宋" panose="02010609060101010101" pitchFamily="49" charset="-122"/>
                <a:ea typeface="仿宋" panose="02010609060101010101" pitchFamily="49" charset="-122"/>
              </a:rPr>
              <a:t>语法：规定通信双方以什么方式交流信息，即数据及控制信息的结构和格式；</a:t>
            </a:r>
          </a:p>
          <a:p>
            <a:pPr lvl="1" eaLnBrk="1" hangingPunct="1">
              <a:spcBef>
                <a:spcPct val="0"/>
              </a:spcBef>
              <a:spcAft>
                <a:spcPts val="600"/>
              </a:spcAft>
              <a:buClrTx/>
              <a:buSzPct val="90000"/>
            </a:pPr>
            <a:r>
              <a:rPr lang="zh-CN" altLang="en-US" sz="2000" dirty="0">
                <a:latin typeface="仿宋" panose="02010609060101010101" pitchFamily="49" charset="-122"/>
                <a:ea typeface="仿宋" panose="02010609060101010101" pitchFamily="49" charset="-122"/>
              </a:rPr>
              <a:t>语义：规定通信双方要交流哪些信息，即确定需要发出何种控制信息，完成何种动作以及做出何种响应。</a:t>
            </a:r>
          </a:p>
          <a:p>
            <a:pPr lvl="1" eaLnBrk="1" hangingPunct="1">
              <a:spcBef>
                <a:spcPct val="0"/>
              </a:spcBef>
              <a:spcAft>
                <a:spcPts val="600"/>
              </a:spcAft>
              <a:buClrTx/>
              <a:buSzPct val="90000"/>
            </a:pPr>
            <a:r>
              <a:rPr lang="zh-CN" altLang="en-US" sz="2000" dirty="0">
                <a:latin typeface="仿宋" panose="02010609060101010101" pitchFamily="49" charset="-122"/>
                <a:ea typeface="仿宋" panose="02010609060101010101" pitchFamily="49" charset="-122"/>
              </a:rPr>
              <a:t>时序：规定各事件发生的先后顺序等。</a:t>
            </a:r>
          </a:p>
          <a:p>
            <a:endParaRPr lang="zh-CN" altLang="en-US" dirty="0"/>
          </a:p>
        </p:txBody>
      </p:sp>
    </p:spTree>
    <p:extLst>
      <p:ext uri="{BB962C8B-B14F-4D97-AF65-F5344CB8AC3E}">
        <p14:creationId xmlns:p14="http://schemas.microsoft.com/office/powerpoint/2010/main" val="325383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计算机网络的概念</a:t>
            </a:r>
          </a:p>
        </p:txBody>
      </p:sp>
      <p:sp>
        <p:nvSpPr>
          <p:cNvPr id="3" name="内容占位符 2"/>
          <p:cNvSpPr>
            <a:spLocks noGrp="1"/>
          </p:cNvSpPr>
          <p:nvPr>
            <p:ph idx="1"/>
          </p:nvPr>
        </p:nvSpPr>
        <p:spPr/>
        <p:txBody>
          <a:bodyPr>
            <a:normAutofit/>
          </a:bodyPr>
          <a:lstStyle/>
          <a:p>
            <a:r>
              <a:rPr lang="zh-CN" altLang="en-US" sz="2400" dirty="0"/>
              <a:t>计算机网络：指将地理位置不同的具有独立功能的多台计算机及其外部设备，通过通信线路连接起来，在网络操作系统、网络管理软件及网络通信协议的管理和协调下，实现资源共享和信息传递的计算机系统。</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284984"/>
            <a:ext cx="4104455" cy="316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9563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3ADFA-035B-4B33-843A-A420C24E8C31}"/>
              </a:ext>
            </a:extLst>
          </p:cNvPr>
          <p:cNvSpPr>
            <a:spLocks noGrp="1"/>
          </p:cNvSpPr>
          <p:nvPr>
            <p:ph type="title"/>
          </p:nvPr>
        </p:nvSpPr>
        <p:spPr/>
        <p:txBody>
          <a:bodyPr/>
          <a:lstStyle/>
          <a:p>
            <a:r>
              <a:rPr lang="zh-CN" altLang="en-US" dirty="0"/>
              <a:t>网络体系结构与分层</a:t>
            </a:r>
          </a:p>
        </p:txBody>
      </p:sp>
      <p:sp>
        <p:nvSpPr>
          <p:cNvPr id="3" name="内容占位符 2">
            <a:extLst>
              <a:ext uri="{FF2B5EF4-FFF2-40B4-BE49-F238E27FC236}">
                <a16:creationId xmlns:a16="http://schemas.microsoft.com/office/drawing/2014/main" id="{09A4B6A9-1EAF-4665-A920-2DC676D5C881}"/>
              </a:ext>
            </a:extLst>
          </p:cNvPr>
          <p:cNvSpPr>
            <a:spLocks noGrp="1"/>
          </p:cNvSpPr>
          <p:nvPr>
            <p:ph idx="1"/>
          </p:nvPr>
        </p:nvSpPr>
        <p:spPr/>
        <p:txBody>
          <a:bodyPr>
            <a:normAutofit lnSpcReduction="10000"/>
          </a:bodyPr>
          <a:lstStyle/>
          <a:p>
            <a:r>
              <a:rPr lang="zh-CN" altLang="en-US" dirty="0"/>
              <a:t>网络体系结构：网络协议的层次划分、各层次协议以及层间接口的集合统称为网络体系结构。</a:t>
            </a:r>
          </a:p>
          <a:p>
            <a:pPr>
              <a:spcAft>
                <a:spcPts val="600"/>
              </a:spcAft>
              <a:buSzPct val="95000"/>
            </a:pPr>
            <a:r>
              <a:rPr lang="zh-CN" altLang="en-US" dirty="0"/>
              <a:t>为什么要分层</a:t>
            </a:r>
            <a:r>
              <a:rPr lang="en-US" altLang="zh-CN" dirty="0"/>
              <a:t>?</a:t>
            </a:r>
          </a:p>
          <a:p>
            <a:pPr lvl="1" eaLnBrk="1" hangingPunct="1">
              <a:spcBef>
                <a:spcPct val="0"/>
              </a:spcBef>
              <a:spcAft>
                <a:spcPts val="600"/>
              </a:spcAft>
              <a:buClrTx/>
              <a:buSzPct val="9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解决了异构问题：上层解决了不同类型的数据表示，下层解决信息的传递；</a:t>
            </a:r>
          </a:p>
          <a:p>
            <a:pPr lvl="1" eaLnBrk="1" hangingPunct="1">
              <a:spcBef>
                <a:spcPct val="0"/>
              </a:spcBef>
              <a:spcAft>
                <a:spcPts val="600"/>
              </a:spcAft>
              <a:buClrTx/>
              <a:buSzPct val="9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复杂问题简单化：高层屏蔽底层细节每层只关心本层的功能与实现；</a:t>
            </a:r>
          </a:p>
          <a:p>
            <a:pPr lvl="1" eaLnBrk="1" hangingPunct="1">
              <a:spcBef>
                <a:spcPct val="0"/>
              </a:spcBef>
              <a:spcAft>
                <a:spcPts val="600"/>
              </a:spcAft>
              <a:buClrTx/>
              <a:buSzPct val="90000"/>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设计容易实现：下层向上层提供</a:t>
            </a:r>
            <a:r>
              <a:rPr lang="zh-CN" altLang="en-US" sz="2400" b="0" u="sng" dirty="0">
                <a:solidFill>
                  <a:srgbClr val="FF0066"/>
                </a:solidFill>
                <a:latin typeface="仿宋" panose="02010609060101010101" pitchFamily="49" charset="-122"/>
                <a:ea typeface="仿宋" panose="02010609060101010101" pitchFamily="49" charset="-122"/>
              </a:rPr>
              <a:t>服务</a:t>
            </a:r>
            <a:r>
              <a:rPr lang="zh-CN" altLang="en-US" sz="2400" dirty="0">
                <a:latin typeface="仿宋" panose="02010609060101010101" pitchFamily="49" charset="-122"/>
                <a:ea typeface="仿宋" panose="02010609060101010101" pitchFamily="49" charset="-122"/>
              </a:rPr>
              <a:t>，上层</a:t>
            </a:r>
            <a:r>
              <a:rPr lang="zh-CN" altLang="en-US" sz="2400" b="0" u="sng" dirty="0">
                <a:solidFill>
                  <a:srgbClr val="FF0066"/>
                </a:solidFill>
                <a:latin typeface="仿宋" panose="02010609060101010101" pitchFamily="49" charset="-122"/>
                <a:ea typeface="仿宋" panose="02010609060101010101" pitchFamily="49" charset="-122"/>
              </a:rPr>
              <a:t>调用</a:t>
            </a:r>
            <a:r>
              <a:rPr lang="zh-CN" altLang="en-US" sz="2400" dirty="0">
                <a:latin typeface="仿宋" panose="02010609060101010101" pitchFamily="49" charset="-122"/>
                <a:ea typeface="仿宋" panose="02010609060101010101" pitchFamily="49" charset="-122"/>
              </a:rPr>
              <a:t>下层的功能。</a:t>
            </a:r>
          </a:p>
          <a:p>
            <a:endParaRPr lang="zh-CN" altLang="en-US" dirty="0"/>
          </a:p>
        </p:txBody>
      </p:sp>
    </p:spTree>
    <p:extLst>
      <p:ext uri="{BB962C8B-B14F-4D97-AF65-F5344CB8AC3E}">
        <p14:creationId xmlns:p14="http://schemas.microsoft.com/office/powerpoint/2010/main" val="396345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72061-1227-4630-B3C5-F12E9EA2EBE5}"/>
              </a:ext>
            </a:extLst>
          </p:cNvPr>
          <p:cNvSpPr>
            <a:spLocks noGrp="1"/>
          </p:cNvSpPr>
          <p:nvPr>
            <p:ph type="title"/>
          </p:nvPr>
        </p:nvSpPr>
        <p:spPr/>
        <p:txBody>
          <a:bodyPr/>
          <a:lstStyle/>
          <a:p>
            <a:r>
              <a:rPr lang="en-US" altLang="zh-CN" dirty="0"/>
              <a:t>OSI/RM</a:t>
            </a:r>
            <a:r>
              <a:rPr lang="zh-CN" altLang="en-US" dirty="0"/>
              <a:t>参考模型</a:t>
            </a:r>
          </a:p>
        </p:txBody>
      </p:sp>
      <p:sp>
        <p:nvSpPr>
          <p:cNvPr id="3" name="内容占位符 2">
            <a:extLst>
              <a:ext uri="{FF2B5EF4-FFF2-40B4-BE49-F238E27FC236}">
                <a16:creationId xmlns:a16="http://schemas.microsoft.com/office/drawing/2014/main" id="{9CD3C51D-50CD-42FB-948C-62658A8F0357}"/>
              </a:ext>
            </a:extLst>
          </p:cNvPr>
          <p:cNvSpPr>
            <a:spLocks noGrp="1"/>
          </p:cNvSpPr>
          <p:nvPr>
            <p:ph idx="1"/>
          </p:nvPr>
        </p:nvSpPr>
        <p:spPr/>
        <p:txBody>
          <a:bodyPr>
            <a:normAutofit lnSpcReduction="10000"/>
          </a:bodyPr>
          <a:lstStyle/>
          <a:p>
            <a:r>
              <a:rPr lang="zh-CN" altLang="en-US" dirty="0"/>
              <a:t>由国际化标准组织制定的一个经典的网络体系结构分层模型。</a:t>
            </a:r>
          </a:p>
          <a:p>
            <a:r>
              <a:rPr lang="en-US" altLang="zh-CN" dirty="0"/>
              <a:t>OSI/RM</a:t>
            </a:r>
            <a:r>
              <a:rPr lang="zh-CN" altLang="en-US" dirty="0"/>
              <a:t>：</a:t>
            </a:r>
            <a:r>
              <a:rPr lang="en-US" altLang="zh-CN" dirty="0"/>
              <a:t>Open System Interconnection Reference Model</a:t>
            </a:r>
            <a:r>
              <a:rPr lang="zh-CN" altLang="en-US" dirty="0"/>
              <a:t>，开放系统互连参考模型。</a:t>
            </a:r>
          </a:p>
          <a:p>
            <a:r>
              <a:rPr lang="zh-CN" altLang="en-US" dirty="0"/>
              <a:t>开放：指按照相同协议，任意两系统之间可进行通信。</a:t>
            </a:r>
          </a:p>
          <a:p>
            <a:r>
              <a:rPr lang="en-US" altLang="zh-CN" dirty="0"/>
              <a:t>OSI/RM</a:t>
            </a:r>
            <a:r>
              <a:rPr lang="zh-CN" altLang="en-US" dirty="0"/>
              <a:t>模型以“层次（</a:t>
            </a:r>
            <a:r>
              <a:rPr lang="en-US" altLang="zh-CN" dirty="0"/>
              <a:t>layer</a:t>
            </a:r>
            <a:r>
              <a:rPr lang="zh-CN" altLang="en-US" dirty="0"/>
              <a:t>）”观念为主，它将网络体系结构分为</a:t>
            </a:r>
            <a:r>
              <a:rPr lang="en-US" altLang="zh-CN" dirty="0"/>
              <a:t>7</a:t>
            </a:r>
            <a:r>
              <a:rPr lang="zh-CN" altLang="en-US" dirty="0"/>
              <a:t>层，每层都有各自功能，各层之间紧密相关。</a:t>
            </a:r>
          </a:p>
        </p:txBody>
      </p:sp>
    </p:spTree>
    <p:extLst>
      <p:ext uri="{BB962C8B-B14F-4D97-AF65-F5344CB8AC3E}">
        <p14:creationId xmlns:p14="http://schemas.microsoft.com/office/powerpoint/2010/main" val="686312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4"/>
          <p:cNvSpPr>
            <a:spLocks noGrp="1"/>
          </p:cNvSpPr>
          <p:nvPr>
            <p:ph type="title" idx="4294967295"/>
          </p:nvPr>
        </p:nvSpPr>
        <p:spPr>
          <a:xfrm>
            <a:off x="846138" y="228600"/>
            <a:ext cx="8013700" cy="914400"/>
          </a:xfrm>
        </p:spPr>
        <p:txBody>
          <a:bodyPr anchor="ctr"/>
          <a:lstStyle/>
          <a:p>
            <a:pPr eaLnBrk="1" hangingPunct="1"/>
            <a:r>
              <a:rPr lang="en-US" altLang="zh-CN" sz="4200">
                <a:solidFill>
                  <a:schemeClr val="tx2"/>
                </a:solidFill>
              </a:rPr>
              <a:t>OSI/RM</a:t>
            </a:r>
            <a:r>
              <a:rPr lang="zh-CN" altLang="en-US" sz="4200">
                <a:solidFill>
                  <a:schemeClr val="tx2"/>
                </a:solidFill>
              </a:rPr>
              <a:t>七层参考模型</a:t>
            </a:r>
          </a:p>
        </p:txBody>
      </p:sp>
      <p:graphicFrame>
        <p:nvGraphicFramePr>
          <p:cNvPr id="77" name="表格 76"/>
          <p:cNvGraphicFramePr>
            <a:graphicFrameLocks noGrp="1"/>
          </p:cNvGraphicFramePr>
          <p:nvPr/>
        </p:nvGraphicFramePr>
        <p:xfrm>
          <a:off x="1211263" y="1709738"/>
          <a:ext cx="6716712" cy="4165600"/>
        </p:xfrm>
        <a:graphic>
          <a:graphicData uri="http://schemas.openxmlformats.org/drawingml/2006/table">
            <a:tbl>
              <a:tblPr/>
              <a:tblGrid>
                <a:gridCol w="1246187">
                  <a:extLst>
                    <a:ext uri="{9D8B030D-6E8A-4147-A177-3AD203B41FA5}">
                      <a16:colId xmlns:a16="http://schemas.microsoft.com/office/drawing/2014/main" val="20000"/>
                    </a:ext>
                  </a:extLst>
                </a:gridCol>
                <a:gridCol w="2111375">
                  <a:extLst>
                    <a:ext uri="{9D8B030D-6E8A-4147-A177-3AD203B41FA5}">
                      <a16:colId xmlns:a16="http://schemas.microsoft.com/office/drawing/2014/main" val="20001"/>
                    </a:ext>
                  </a:extLst>
                </a:gridCol>
                <a:gridCol w="3359150">
                  <a:extLst>
                    <a:ext uri="{9D8B030D-6E8A-4147-A177-3AD203B41FA5}">
                      <a16:colId xmlns:a16="http://schemas.microsoft.com/office/drawing/2014/main" val="20002"/>
                    </a:ext>
                  </a:extLst>
                </a:gridCol>
              </a:tblGrid>
              <a:tr h="520700">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2"/>
                          </a:solidFill>
                          <a:effectLst/>
                          <a:latin typeface="华文楷体" pitchFamily="2" charset="-122"/>
                          <a:ea typeface="华文楷体" pitchFamily="2" charset="-122"/>
                        </a:rPr>
                        <a:t>OSI/RM</a:t>
                      </a:r>
                      <a:r>
                        <a:rPr kumimoji="1" lang="zh-CN" altLang="en-US" sz="2400" b="0" i="0" u="none" strike="noStrike" cap="none" normalizeH="0" baseline="0">
                          <a:ln>
                            <a:noFill/>
                          </a:ln>
                          <a:solidFill>
                            <a:schemeClr val="tx2"/>
                          </a:solidFill>
                          <a:effectLst/>
                          <a:latin typeface="华文楷体" pitchFamily="2" charset="-122"/>
                          <a:ea typeface="华文楷体" pitchFamily="2" charset="-122"/>
                        </a:rPr>
                        <a:t>七层参考模型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应用层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Application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extLst>
                  <a:ext uri="{0D108BD9-81ED-4DB2-BD59-A6C34878D82A}">
                    <a16:rowId xmlns:a16="http://schemas.microsoft.com/office/drawing/2014/main" val="10001"/>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表示层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Presentation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extLst>
                  <a:ext uri="{0D108BD9-81ED-4DB2-BD59-A6C34878D82A}">
                    <a16:rowId xmlns:a16="http://schemas.microsoft.com/office/drawing/2014/main" val="10002"/>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会话层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Session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extLst>
                  <a:ext uri="{0D108BD9-81ED-4DB2-BD59-A6C34878D82A}">
                    <a16:rowId xmlns:a16="http://schemas.microsoft.com/office/drawing/2014/main" val="10003"/>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传输层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Transport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extLst>
                  <a:ext uri="{0D108BD9-81ED-4DB2-BD59-A6C34878D82A}">
                    <a16:rowId xmlns:a16="http://schemas.microsoft.com/office/drawing/2014/main" val="10004"/>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网络层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Network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extLst>
                  <a:ext uri="{0D108BD9-81ED-4DB2-BD59-A6C34878D82A}">
                    <a16:rowId xmlns:a16="http://schemas.microsoft.com/office/drawing/2014/main" val="10005"/>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数据链路层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Data  Link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DAFF"/>
                    </a:solidFill>
                  </a:tcPr>
                </a:tc>
                <a:extLst>
                  <a:ext uri="{0D108BD9-81ED-4DB2-BD59-A6C34878D82A}">
                    <a16:rowId xmlns:a16="http://schemas.microsoft.com/office/drawing/2014/main" val="10006"/>
                  </a:ext>
                </a:extLst>
              </a:tr>
              <a:tr h="520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00"/>
                          </a:solidFill>
                          <a:effectLst/>
                          <a:latin typeface="Tahoma" pitchFamily="34"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2"/>
                          </a:solidFill>
                          <a:effectLst/>
                          <a:latin typeface="华文楷体" pitchFamily="2" charset="-122"/>
                          <a:ea typeface="华文楷体" pitchFamily="2" charset="-122"/>
                        </a:rPr>
                        <a:t>物理层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tc>
                  <a:txBody>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2"/>
                          </a:solidFill>
                          <a:effectLst/>
                          <a:latin typeface="Tahoma" pitchFamily="34" charset="0"/>
                          <a:ea typeface="宋体" pitchFamily="2" charset="-122"/>
                        </a:rPr>
                        <a:t>Physical  Layer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29010546"/>
      </p:ext>
    </p:extLst>
  </p:cSld>
  <p:clrMapOvr>
    <a:masterClrMapping/>
  </p:clrMapOvr>
  <p:transition>
    <p:wheel spokes="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653C9-43BC-46DD-9939-0F011F733372}"/>
              </a:ext>
            </a:extLst>
          </p:cNvPr>
          <p:cNvSpPr>
            <a:spLocks noGrp="1"/>
          </p:cNvSpPr>
          <p:nvPr>
            <p:ph type="title"/>
          </p:nvPr>
        </p:nvSpPr>
        <p:spPr/>
        <p:txBody>
          <a:bodyPr/>
          <a:lstStyle/>
          <a:p>
            <a:r>
              <a:rPr lang="zh-CN" altLang="en-US" dirty="0"/>
              <a:t>应用层</a:t>
            </a:r>
          </a:p>
        </p:txBody>
      </p:sp>
      <p:sp>
        <p:nvSpPr>
          <p:cNvPr id="3" name="内容占位符 2">
            <a:extLst>
              <a:ext uri="{FF2B5EF4-FFF2-40B4-BE49-F238E27FC236}">
                <a16:creationId xmlns:a16="http://schemas.microsoft.com/office/drawing/2014/main" id="{9C8F76F6-8B54-447A-962F-EBF462070DE1}"/>
              </a:ext>
            </a:extLst>
          </p:cNvPr>
          <p:cNvSpPr>
            <a:spLocks noGrp="1"/>
          </p:cNvSpPr>
          <p:nvPr>
            <p:ph idx="1"/>
          </p:nvPr>
        </p:nvSpPr>
        <p:spPr>
          <a:xfrm>
            <a:off x="457200" y="1600201"/>
            <a:ext cx="8229600" cy="2836912"/>
          </a:xfrm>
        </p:spPr>
        <p:txBody>
          <a:bodyPr/>
          <a:lstStyle/>
          <a:p>
            <a:r>
              <a:rPr lang="zh-CN" altLang="en-US" dirty="0"/>
              <a:t>功能：将用户接入网络，给用户提供接口和服务支持。是</a:t>
            </a:r>
            <a:r>
              <a:rPr lang="en-US" altLang="zh-CN" dirty="0"/>
              <a:t>OSI/RM</a:t>
            </a:r>
            <a:r>
              <a:rPr lang="zh-CN" altLang="en-US" dirty="0"/>
              <a:t>的最高层。</a:t>
            </a:r>
          </a:p>
          <a:p>
            <a:r>
              <a:rPr lang="zh-CN" altLang="en-US" dirty="0"/>
              <a:t>主要内容：网络虚拟终端、文件传送、存取和管理、邮件服务等。</a:t>
            </a:r>
          </a:p>
        </p:txBody>
      </p:sp>
    </p:spTree>
    <p:extLst>
      <p:ext uri="{BB962C8B-B14F-4D97-AF65-F5344CB8AC3E}">
        <p14:creationId xmlns:p14="http://schemas.microsoft.com/office/powerpoint/2010/main" val="1668891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927644-9899-4C00-A153-D09CD7642E34}"/>
              </a:ext>
            </a:extLst>
          </p:cNvPr>
          <p:cNvSpPr>
            <a:spLocks noGrp="1"/>
          </p:cNvSpPr>
          <p:nvPr>
            <p:ph type="title"/>
          </p:nvPr>
        </p:nvSpPr>
        <p:spPr/>
        <p:txBody>
          <a:bodyPr/>
          <a:lstStyle/>
          <a:p>
            <a:r>
              <a:rPr lang="zh-CN" altLang="en-US" dirty="0"/>
              <a:t>表示层</a:t>
            </a:r>
          </a:p>
        </p:txBody>
      </p:sp>
      <p:sp>
        <p:nvSpPr>
          <p:cNvPr id="5" name="内容占位符 4">
            <a:extLst>
              <a:ext uri="{FF2B5EF4-FFF2-40B4-BE49-F238E27FC236}">
                <a16:creationId xmlns:a16="http://schemas.microsoft.com/office/drawing/2014/main" id="{6D0238F7-631E-4735-99AB-EF8CB0F53855}"/>
              </a:ext>
            </a:extLst>
          </p:cNvPr>
          <p:cNvSpPr>
            <a:spLocks noGrp="1"/>
          </p:cNvSpPr>
          <p:nvPr>
            <p:ph idx="1"/>
          </p:nvPr>
        </p:nvSpPr>
        <p:spPr>
          <a:xfrm>
            <a:off x="457200" y="1600201"/>
            <a:ext cx="8229600" cy="2404864"/>
          </a:xfrm>
        </p:spPr>
        <p:txBody>
          <a:bodyPr/>
          <a:lstStyle/>
          <a:p>
            <a:r>
              <a:rPr lang="zh-CN" altLang="en-US" dirty="0"/>
              <a:t>功能：处理用户信息的表示问题。考虑的是两个系统所交换信息的语法和语义。</a:t>
            </a:r>
          </a:p>
          <a:p>
            <a:r>
              <a:rPr lang="zh-CN" altLang="en-US" dirty="0"/>
              <a:t>主要内容：信息的表示与转换、加密与解密、压缩与解压等。</a:t>
            </a:r>
          </a:p>
        </p:txBody>
      </p:sp>
    </p:spTree>
    <p:extLst>
      <p:ext uri="{BB962C8B-B14F-4D97-AF65-F5344CB8AC3E}">
        <p14:creationId xmlns:p14="http://schemas.microsoft.com/office/powerpoint/2010/main" val="3271741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31671-F0B5-4283-9C64-FC6D4FCAFA3B}"/>
              </a:ext>
            </a:extLst>
          </p:cNvPr>
          <p:cNvSpPr>
            <a:spLocks noGrp="1"/>
          </p:cNvSpPr>
          <p:nvPr>
            <p:ph type="title"/>
          </p:nvPr>
        </p:nvSpPr>
        <p:spPr/>
        <p:txBody>
          <a:bodyPr/>
          <a:lstStyle/>
          <a:p>
            <a:r>
              <a:rPr lang="zh-CN" altLang="en-US" dirty="0"/>
              <a:t>会话层</a:t>
            </a:r>
          </a:p>
        </p:txBody>
      </p:sp>
      <p:sp>
        <p:nvSpPr>
          <p:cNvPr id="3" name="内容占位符 2">
            <a:extLst>
              <a:ext uri="{FF2B5EF4-FFF2-40B4-BE49-F238E27FC236}">
                <a16:creationId xmlns:a16="http://schemas.microsoft.com/office/drawing/2014/main" id="{E56F5072-0394-469C-A13F-F51984F5A583}"/>
              </a:ext>
            </a:extLst>
          </p:cNvPr>
          <p:cNvSpPr>
            <a:spLocks noGrp="1"/>
          </p:cNvSpPr>
          <p:nvPr>
            <p:ph idx="1"/>
          </p:nvPr>
        </p:nvSpPr>
        <p:spPr>
          <a:xfrm>
            <a:off x="457200" y="1600201"/>
            <a:ext cx="8229600" cy="1972816"/>
          </a:xfrm>
        </p:spPr>
        <p:txBody>
          <a:bodyPr/>
          <a:lstStyle/>
          <a:p>
            <a:r>
              <a:rPr lang="zh-CN" altLang="en-US" dirty="0"/>
              <a:t>功能：是网络的对话控制器，它建立、维持和同步两通信系统用户进程间的对话。</a:t>
            </a:r>
          </a:p>
          <a:p>
            <a:r>
              <a:rPr lang="zh-CN" altLang="en-US" dirty="0"/>
              <a:t>主要内容：对话控制、同步等。</a:t>
            </a:r>
          </a:p>
        </p:txBody>
      </p:sp>
    </p:spTree>
    <p:extLst>
      <p:ext uri="{BB962C8B-B14F-4D97-AF65-F5344CB8AC3E}">
        <p14:creationId xmlns:p14="http://schemas.microsoft.com/office/powerpoint/2010/main" val="2429847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6B7B0-189D-4C5B-A8A1-B7037B37585A}"/>
              </a:ext>
            </a:extLst>
          </p:cNvPr>
          <p:cNvSpPr>
            <a:spLocks noGrp="1"/>
          </p:cNvSpPr>
          <p:nvPr>
            <p:ph type="title"/>
          </p:nvPr>
        </p:nvSpPr>
        <p:spPr/>
        <p:txBody>
          <a:bodyPr/>
          <a:lstStyle/>
          <a:p>
            <a:r>
              <a:rPr lang="zh-CN" altLang="en-US" dirty="0"/>
              <a:t>传输层</a:t>
            </a:r>
          </a:p>
        </p:txBody>
      </p:sp>
      <p:sp>
        <p:nvSpPr>
          <p:cNvPr id="3" name="内容占位符 2">
            <a:extLst>
              <a:ext uri="{FF2B5EF4-FFF2-40B4-BE49-F238E27FC236}">
                <a16:creationId xmlns:a16="http://schemas.microsoft.com/office/drawing/2014/main" id="{C829A1BB-6303-4709-90BF-EE4F588B18D3}"/>
              </a:ext>
            </a:extLst>
          </p:cNvPr>
          <p:cNvSpPr>
            <a:spLocks noGrp="1"/>
          </p:cNvSpPr>
          <p:nvPr>
            <p:ph idx="1"/>
          </p:nvPr>
        </p:nvSpPr>
        <p:spPr>
          <a:xfrm>
            <a:off x="457200" y="1600201"/>
            <a:ext cx="8229600" cy="3484984"/>
          </a:xfrm>
        </p:spPr>
        <p:txBody>
          <a:bodyPr/>
          <a:lstStyle/>
          <a:p>
            <a:r>
              <a:rPr lang="zh-CN" altLang="en-US" dirty="0"/>
              <a:t>功能：负责将整个报文从源端完整、可靠地传送到目的端，同时要进行差错控制和流量控制。</a:t>
            </a:r>
          </a:p>
          <a:p>
            <a:r>
              <a:rPr lang="zh-CN" altLang="en-US" dirty="0"/>
              <a:t>传输内容：报文 </a:t>
            </a:r>
            <a:r>
              <a:rPr lang="en-US" altLang="zh-CN" dirty="0"/>
              <a:t>(datagram)</a:t>
            </a:r>
            <a:r>
              <a:rPr lang="zh-CN" altLang="en-US" dirty="0"/>
              <a:t>。</a:t>
            </a:r>
          </a:p>
          <a:p>
            <a:r>
              <a:rPr lang="zh-CN" altLang="en-US" dirty="0"/>
              <a:t>主要内容：分段与重组、连接控制、流量控制、差错控制等。</a:t>
            </a:r>
          </a:p>
        </p:txBody>
      </p:sp>
    </p:spTree>
    <p:extLst>
      <p:ext uri="{BB962C8B-B14F-4D97-AF65-F5344CB8AC3E}">
        <p14:creationId xmlns:p14="http://schemas.microsoft.com/office/powerpoint/2010/main" val="1933951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CBB097-F269-4587-B09A-6817FA9559F8}"/>
              </a:ext>
            </a:extLst>
          </p:cNvPr>
          <p:cNvSpPr>
            <a:spLocks noGrp="1"/>
          </p:cNvSpPr>
          <p:nvPr>
            <p:ph type="title"/>
          </p:nvPr>
        </p:nvSpPr>
        <p:spPr/>
        <p:txBody>
          <a:bodyPr/>
          <a:lstStyle/>
          <a:p>
            <a:r>
              <a:rPr lang="zh-CN" altLang="en-US" dirty="0"/>
              <a:t>网络层</a:t>
            </a:r>
          </a:p>
        </p:txBody>
      </p:sp>
      <p:sp>
        <p:nvSpPr>
          <p:cNvPr id="5" name="内容占位符 4">
            <a:extLst>
              <a:ext uri="{FF2B5EF4-FFF2-40B4-BE49-F238E27FC236}">
                <a16:creationId xmlns:a16="http://schemas.microsoft.com/office/drawing/2014/main" id="{E7DBDAFA-0A19-414B-BA35-44F8A4ED9C97}"/>
              </a:ext>
            </a:extLst>
          </p:cNvPr>
          <p:cNvSpPr>
            <a:spLocks noGrp="1"/>
          </p:cNvSpPr>
          <p:nvPr>
            <p:ph idx="1"/>
          </p:nvPr>
        </p:nvSpPr>
        <p:spPr/>
        <p:txBody>
          <a:bodyPr/>
          <a:lstStyle/>
          <a:p>
            <a:pPr eaLnBrk="1" hangingPunct="1">
              <a:spcBef>
                <a:spcPct val="0"/>
              </a:spcBef>
              <a:spcAft>
                <a:spcPts val="600"/>
              </a:spcAft>
              <a:buSzPct val="95000"/>
            </a:pPr>
            <a:r>
              <a:rPr lang="zh-CN" altLang="en-US" sz="2800" dirty="0">
                <a:latin typeface="+mn-ea"/>
              </a:rPr>
              <a:t>功能：负责对报文进行分组，通过对源地址和目的地址进行分析，选择合适的路径，使源端传输层发下来的分组能够正确无误的传送到目的地。</a:t>
            </a:r>
          </a:p>
          <a:p>
            <a:pPr eaLnBrk="1" hangingPunct="1">
              <a:spcBef>
                <a:spcPct val="0"/>
              </a:spcBef>
              <a:spcAft>
                <a:spcPts val="600"/>
              </a:spcAft>
              <a:buSzPct val="95000"/>
            </a:pPr>
            <a:r>
              <a:rPr lang="zh-CN" altLang="en-US" sz="2800" dirty="0">
                <a:latin typeface="+mn-ea"/>
              </a:rPr>
              <a:t>传输内容：</a:t>
            </a:r>
            <a:r>
              <a:rPr lang="zh-CN" altLang="en-US" sz="2800" b="0" u="sng" dirty="0">
                <a:solidFill>
                  <a:srgbClr val="FF0066"/>
                </a:solidFill>
                <a:latin typeface="+mn-ea"/>
              </a:rPr>
              <a:t>分组</a:t>
            </a:r>
            <a:r>
              <a:rPr lang="zh-CN" altLang="en-US" sz="2800" u="sng" dirty="0">
                <a:solidFill>
                  <a:srgbClr val="FF0066"/>
                </a:solidFill>
                <a:latin typeface="+mn-ea"/>
              </a:rPr>
              <a:t> </a:t>
            </a:r>
            <a:r>
              <a:rPr lang="en-US" altLang="zh-CN" sz="2800" u="sng" dirty="0">
                <a:solidFill>
                  <a:srgbClr val="FF0066"/>
                </a:solidFill>
                <a:latin typeface="+mn-ea"/>
              </a:rPr>
              <a:t>(packet)</a:t>
            </a:r>
            <a:r>
              <a:rPr lang="zh-CN" altLang="en-US" sz="2800" dirty="0">
                <a:latin typeface="+mn-ea"/>
              </a:rPr>
              <a:t>。将一个报文分成相等长度的段，即是分组。</a:t>
            </a:r>
          </a:p>
          <a:p>
            <a:pPr eaLnBrk="1" hangingPunct="1">
              <a:spcBef>
                <a:spcPct val="0"/>
              </a:spcBef>
              <a:spcAft>
                <a:spcPts val="600"/>
              </a:spcAft>
              <a:buSzPct val="95000"/>
            </a:pPr>
            <a:r>
              <a:rPr lang="zh-CN" altLang="en-US" sz="2800" dirty="0">
                <a:latin typeface="+mn-ea"/>
              </a:rPr>
              <a:t>主要内容：逻辑编址、路由选择、流量控制等。</a:t>
            </a:r>
          </a:p>
          <a:p>
            <a:pPr lvl="1" eaLnBrk="1" hangingPunct="1">
              <a:spcBef>
                <a:spcPct val="0"/>
              </a:spcBef>
              <a:spcAft>
                <a:spcPts val="600"/>
              </a:spcAft>
              <a:buClrTx/>
              <a:buSzPct val="90000"/>
              <a:buFont typeface="Arial" panose="020B0604020202020204" pitchFamily="34" charset="0"/>
              <a:buChar char="•"/>
            </a:pPr>
            <a:r>
              <a:rPr lang="zh-CN" altLang="en-US" sz="2400" b="0" dirty="0">
                <a:solidFill>
                  <a:srgbClr val="3D3DD7"/>
                </a:solidFill>
                <a:latin typeface="仿宋" panose="02010609060101010101" pitchFamily="49" charset="-122"/>
                <a:ea typeface="仿宋" panose="02010609060101010101" pitchFamily="49" charset="-122"/>
              </a:rPr>
              <a:t>路由选择</a:t>
            </a:r>
            <a:r>
              <a:rPr lang="zh-CN" altLang="en-US" sz="2400" dirty="0">
                <a:latin typeface="仿宋" panose="02010609060101010101" pitchFamily="49" charset="-122"/>
                <a:ea typeface="仿宋" panose="02010609060101010101" pitchFamily="49" charset="-122"/>
              </a:rPr>
              <a:t>：</a:t>
            </a:r>
            <a:r>
              <a:rPr lang="zh-CN" altLang="en-US" sz="2400" b="0" dirty="0">
                <a:solidFill>
                  <a:srgbClr val="3333FF"/>
                </a:solidFill>
                <a:latin typeface="仿宋" panose="02010609060101010101" pitchFamily="49" charset="-122"/>
                <a:ea typeface="仿宋" panose="02010609060101010101" pitchFamily="49" charset="-122"/>
              </a:rPr>
              <a:t>在信息传输过程中，节点计算和选择下一步的传输路径。</a:t>
            </a:r>
          </a:p>
        </p:txBody>
      </p:sp>
    </p:spTree>
    <p:extLst>
      <p:ext uri="{BB962C8B-B14F-4D97-AF65-F5344CB8AC3E}">
        <p14:creationId xmlns:p14="http://schemas.microsoft.com/office/powerpoint/2010/main" val="39450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53188-8C92-4119-BA1A-808B90160C61}"/>
              </a:ext>
            </a:extLst>
          </p:cNvPr>
          <p:cNvSpPr>
            <a:spLocks noGrp="1"/>
          </p:cNvSpPr>
          <p:nvPr>
            <p:ph type="title"/>
          </p:nvPr>
        </p:nvSpPr>
        <p:spPr/>
        <p:txBody>
          <a:bodyPr/>
          <a:lstStyle/>
          <a:p>
            <a:r>
              <a:rPr lang="zh-CN" altLang="en-US" dirty="0"/>
              <a:t>数据链路层</a:t>
            </a:r>
          </a:p>
        </p:txBody>
      </p:sp>
      <p:sp>
        <p:nvSpPr>
          <p:cNvPr id="3" name="内容占位符 2">
            <a:extLst>
              <a:ext uri="{FF2B5EF4-FFF2-40B4-BE49-F238E27FC236}">
                <a16:creationId xmlns:a16="http://schemas.microsoft.com/office/drawing/2014/main" id="{C8ABED96-D4A1-4E89-9FD5-E2A4C8B61417}"/>
              </a:ext>
            </a:extLst>
          </p:cNvPr>
          <p:cNvSpPr>
            <a:spLocks noGrp="1"/>
          </p:cNvSpPr>
          <p:nvPr>
            <p:ph idx="1"/>
          </p:nvPr>
        </p:nvSpPr>
        <p:spPr/>
        <p:txBody>
          <a:bodyPr/>
          <a:lstStyle/>
          <a:p>
            <a:pPr eaLnBrk="1" hangingPunct="1">
              <a:spcBef>
                <a:spcPct val="0"/>
              </a:spcBef>
              <a:spcAft>
                <a:spcPts val="600"/>
              </a:spcAft>
              <a:buSzPct val="95000"/>
            </a:pPr>
            <a:r>
              <a:rPr lang="zh-CN" altLang="en-US" sz="3200" dirty="0">
                <a:latin typeface="+mn-ea"/>
              </a:rPr>
              <a:t>功能：负责在两相邻节点的线路上无差错地传送数据。接收方收到数据出错时要通知发送方重发，直到该数据准确无误地到达接收方。</a:t>
            </a:r>
          </a:p>
          <a:p>
            <a:pPr eaLnBrk="1" hangingPunct="1">
              <a:spcBef>
                <a:spcPct val="0"/>
              </a:spcBef>
              <a:spcAft>
                <a:spcPts val="600"/>
              </a:spcAft>
              <a:buSzPct val="95000"/>
            </a:pPr>
            <a:r>
              <a:rPr lang="zh-CN" altLang="en-US" sz="3200" dirty="0">
                <a:latin typeface="+mn-ea"/>
              </a:rPr>
              <a:t>传输内容：</a:t>
            </a:r>
            <a:r>
              <a:rPr lang="zh-CN" altLang="en-US" sz="3200" b="0" u="sng" dirty="0">
                <a:solidFill>
                  <a:srgbClr val="FF0066"/>
                </a:solidFill>
                <a:latin typeface="+mn-ea"/>
              </a:rPr>
              <a:t>帧 </a:t>
            </a:r>
            <a:r>
              <a:rPr lang="en-US" altLang="zh-CN" sz="3200" u="sng" dirty="0">
                <a:solidFill>
                  <a:srgbClr val="FF0066"/>
                </a:solidFill>
                <a:latin typeface="+mn-ea"/>
              </a:rPr>
              <a:t>(frame)</a:t>
            </a:r>
            <a:r>
              <a:rPr lang="zh-CN" altLang="en-US" sz="3200" dirty="0">
                <a:latin typeface="+mn-ea"/>
              </a:rPr>
              <a:t>。每一帧数据包括一定的数据和必要的控制信息。</a:t>
            </a:r>
          </a:p>
          <a:p>
            <a:pPr eaLnBrk="1" hangingPunct="1">
              <a:spcBef>
                <a:spcPct val="0"/>
              </a:spcBef>
              <a:spcAft>
                <a:spcPts val="600"/>
              </a:spcAft>
              <a:buSzPct val="95000"/>
            </a:pPr>
            <a:r>
              <a:rPr lang="zh-CN" altLang="en-US" sz="3200" dirty="0">
                <a:latin typeface="+mn-ea"/>
              </a:rPr>
              <a:t>主要功能：组帧、物理编址、流量控制、差错控制等。</a:t>
            </a:r>
            <a:endParaRPr lang="zh-CN" altLang="en-US" sz="3200" u="sng" dirty="0">
              <a:solidFill>
                <a:srgbClr val="FF0066"/>
              </a:solidFill>
              <a:latin typeface="+mn-ea"/>
            </a:endParaRPr>
          </a:p>
        </p:txBody>
      </p:sp>
    </p:spTree>
    <p:extLst>
      <p:ext uri="{BB962C8B-B14F-4D97-AF65-F5344CB8AC3E}">
        <p14:creationId xmlns:p14="http://schemas.microsoft.com/office/powerpoint/2010/main" val="1059508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51713-8337-4B9D-9677-DE51E7E297C7}"/>
              </a:ext>
            </a:extLst>
          </p:cNvPr>
          <p:cNvSpPr>
            <a:spLocks noGrp="1"/>
          </p:cNvSpPr>
          <p:nvPr>
            <p:ph type="title"/>
          </p:nvPr>
        </p:nvSpPr>
        <p:spPr/>
        <p:txBody>
          <a:bodyPr/>
          <a:lstStyle/>
          <a:p>
            <a:r>
              <a:rPr lang="zh-CN" altLang="en-US" dirty="0"/>
              <a:t>物理层</a:t>
            </a:r>
          </a:p>
        </p:txBody>
      </p:sp>
      <p:sp>
        <p:nvSpPr>
          <p:cNvPr id="3" name="内容占位符 2">
            <a:extLst>
              <a:ext uri="{FF2B5EF4-FFF2-40B4-BE49-F238E27FC236}">
                <a16:creationId xmlns:a16="http://schemas.microsoft.com/office/drawing/2014/main" id="{4C256909-AC51-426B-9292-7DFD1AEC82D3}"/>
              </a:ext>
            </a:extLst>
          </p:cNvPr>
          <p:cNvSpPr>
            <a:spLocks noGrp="1"/>
          </p:cNvSpPr>
          <p:nvPr>
            <p:ph idx="1"/>
          </p:nvPr>
        </p:nvSpPr>
        <p:spPr/>
        <p:txBody>
          <a:bodyPr/>
          <a:lstStyle/>
          <a:p>
            <a:pPr eaLnBrk="1" hangingPunct="1">
              <a:spcBef>
                <a:spcPct val="0"/>
              </a:spcBef>
              <a:spcAft>
                <a:spcPts val="600"/>
              </a:spcAft>
              <a:buSzPct val="95000"/>
            </a:pPr>
            <a:r>
              <a:rPr lang="zh-CN" altLang="en-US" sz="2800" dirty="0">
                <a:latin typeface="+mn-ea"/>
              </a:rPr>
              <a:t>功能：在传输介质中传输比特流。主要涉及接口和传输介质的机械特性、电子特性等。</a:t>
            </a:r>
          </a:p>
          <a:p>
            <a:pPr eaLnBrk="1" hangingPunct="1">
              <a:spcBef>
                <a:spcPct val="0"/>
              </a:spcBef>
              <a:spcAft>
                <a:spcPts val="600"/>
              </a:spcAft>
              <a:buSzPct val="95000"/>
            </a:pPr>
            <a:r>
              <a:rPr lang="zh-CN" altLang="en-US" sz="2800" dirty="0">
                <a:latin typeface="+mn-ea"/>
              </a:rPr>
              <a:t>传输内容：</a:t>
            </a:r>
            <a:r>
              <a:rPr lang="zh-CN" altLang="en-US" sz="2800" b="0" u="sng" dirty="0">
                <a:solidFill>
                  <a:srgbClr val="FF0066"/>
                </a:solidFill>
                <a:latin typeface="+mn-ea"/>
              </a:rPr>
              <a:t>比特流 </a:t>
            </a:r>
            <a:r>
              <a:rPr lang="en-US" altLang="zh-CN" sz="2800" u="sng" dirty="0">
                <a:solidFill>
                  <a:srgbClr val="FF0066"/>
                </a:solidFill>
                <a:latin typeface="+mn-ea"/>
              </a:rPr>
              <a:t>(bit)</a:t>
            </a:r>
            <a:r>
              <a:rPr lang="zh-CN" altLang="en-US" sz="2800" dirty="0">
                <a:latin typeface="+mn-ea"/>
              </a:rPr>
              <a:t>，</a:t>
            </a:r>
            <a:r>
              <a:rPr lang="en-US" altLang="zh-CN" sz="2800" dirty="0">
                <a:latin typeface="+mn-ea"/>
              </a:rPr>
              <a:t>0/1</a:t>
            </a:r>
            <a:r>
              <a:rPr lang="zh-CN" altLang="en-US" sz="2800" dirty="0">
                <a:latin typeface="+mn-ea"/>
              </a:rPr>
              <a:t>串。</a:t>
            </a:r>
          </a:p>
          <a:p>
            <a:pPr eaLnBrk="1" hangingPunct="1">
              <a:spcBef>
                <a:spcPct val="0"/>
              </a:spcBef>
              <a:spcAft>
                <a:spcPts val="600"/>
              </a:spcAft>
              <a:buSzPct val="95000"/>
            </a:pPr>
            <a:r>
              <a:rPr lang="zh-CN" altLang="en-US" sz="2800" dirty="0">
                <a:latin typeface="+mn-ea"/>
              </a:rPr>
              <a:t>具体内容：</a:t>
            </a:r>
          </a:p>
          <a:p>
            <a:pPr lvl="1" eaLnBrk="1" hangingPunct="1">
              <a:spcBef>
                <a:spcPct val="0"/>
              </a:spcBef>
              <a:spcAft>
                <a:spcPts val="600"/>
              </a:spcAft>
              <a:buClrTx/>
              <a:buSzPct val="90000"/>
            </a:pPr>
            <a:r>
              <a:rPr lang="zh-CN" altLang="en-US" sz="2400" dirty="0">
                <a:latin typeface="+mn-ea"/>
              </a:rPr>
              <a:t>接口和介质的物理特性</a:t>
            </a:r>
          </a:p>
          <a:p>
            <a:pPr lvl="1" eaLnBrk="1" hangingPunct="1">
              <a:spcBef>
                <a:spcPct val="0"/>
              </a:spcBef>
              <a:spcAft>
                <a:spcPts val="600"/>
              </a:spcAft>
              <a:buClrTx/>
              <a:buSzPct val="90000"/>
            </a:pPr>
            <a:r>
              <a:rPr lang="zh-CN" altLang="en-US" sz="2400" dirty="0">
                <a:latin typeface="+mn-ea"/>
              </a:rPr>
              <a:t>比特的表示、比特流的同步</a:t>
            </a:r>
          </a:p>
          <a:p>
            <a:pPr lvl="1" eaLnBrk="1" hangingPunct="1">
              <a:spcBef>
                <a:spcPct val="0"/>
              </a:spcBef>
              <a:spcAft>
                <a:spcPts val="600"/>
              </a:spcAft>
              <a:buClrTx/>
              <a:buSzPct val="90000"/>
            </a:pPr>
            <a:r>
              <a:rPr lang="zh-CN" altLang="en-US" sz="2400" dirty="0">
                <a:latin typeface="+mn-ea"/>
              </a:rPr>
              <a:t>传输速率、传输模式</a:t>
            </a:r>
          </a:p>
          <a:p>
            <a:pPr lvl="1" eaLnBrk="1" hangingPunct="1">
              <a:spcBef>
                <a:spcPct val="0"/>
              </a:spcBef>
              <a:spcAft>
                <a:spcPts val="600"/>
              </a:spcAft>
              <a:buClrTx/>
              <a:buSzPct val="90000"/>
            </a:pPr>
            <a:r>
              <a:rPr lang="zh-CN" altLang="en-US" sz="2400" dirty="0">
                <a:latin typeface="+mn-ea"/>
              </a:rPr>
              <a:t>物理拓扑、线路配置</a:t>
            </a:r>
          </a:p>
        </p:txBody>
      </p:sp>
    </p:spTree>
    <p:extLst>
      <p:ext uri="{BB962C8B-B14F-4D97-AF65-F5344CB8AC3E}">
        <p14:creationId xmlns:p14="http://schemas.microsoft.com/office/powerpoint/2010/main" val="299372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计算机网络的作用</a:t>
            </a:r>
          </a:p>
        </p:txBody>
      </p:sp>
      <p:sp>
        <p:nvSpPr>
          <p:cNvPr id="3" name="内容占位符 2"/>
          <p:cNvSpPr>
            <a:spLocks noGrp="1"/>
          </p:cNvSpPr>
          <p:nvPr>
            <p:ph idx="1"/>
          </p:nvPr>
        </p:nvSpPr>
        <p:spPr/>
        <p:txBody>
          <a:bodyPr/>
          <a:lstStyle/>
          <a:p>
            <a:r>
              <a:rPr lang="zh-CN" altLang="en-US" dirty="0"/>
              <a:t>资源共享</a:t>
            </a:r>
            <a:endParaRPr lang="en-US" altLang="zh-CN" dirty="0"/>
          </a:p>
          <a:p>
            <a:r>
              <a:rPr lang="zh-CN" altLang="en-US" dirty="0"/>
              <a:t>提高系统的处理能力</a:t>
            </a:r>
            <a:endParaRPr lang="en-US" altLang="zh-CN" dirty="0"/>
          </a:p>
          <a:p>
            <a:r>
              <a:rPr lang="zh-CN" altLang="en-US" dirty="0"/>
              <a:t>建立了新的通信手段</a:t>
            </a:r>
            <a:endParaRPr lang="en-US" altLang="zh-CN" dirty="0"/>
          </a:p>
          <a:p>
            <a:r>
              <a:rPr lang="zh-CN" altLang="en-US" dirty="0"/>
              <a:t>提高了系统的可靠性</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42" y="4509120"/>
            <a:ext cx="8304213"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243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51"/>
          <p:cNvSpPr/>
          <p:nvPr/>
        </p:nvSpPr>
        <p:spPr>
          <a:xfrm>
            <a:off x="2244725" y="4271963"/>
            <a:ext cx="4576763" cy="1900237"/>
          </a:xfrm>
          <a:prstGeom prst="roundRect">
            <a:avLst/>
          </a:prstGeom>
          <a:solidFill>
            <a:srgbClr val="8FDA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0" lang="zh-CN" altLang="en-US" b="1" dirty="0">
                <a:solidFill>
                  <a:schemeClr val="tx1"/>
                </a:solidFill>
                <a:latin typeface="华文楷体" pitchFamily="2" charset="-122"/>
                <a:ea typeface="华文楷体" pitchFamily="2" charset="-122"/>
              </a:rPr>
              <a:t>通</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信</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子</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网</a:t>
            </a:r>
          </a:p>
        </p:txBody>
      </p:sp>
      <p:sp>
        <p:nvSpPr>
          <p:cNvPr id="51" name="圆角矩形 50"/>
          <p:cNvSpPr/>
          <p:nvPr/>
        </p:nvSpPr>
        <p:spPr>
          <a:xfrm>
            <a:off x="2257425" y="1481138"/>
            <a:ext cx="4576763" cy="1900237"/>
          </a:xfrm>
          <a:prstGeom prst="roundRect">
            <a:avLst/>
          </a:prstGeom>
          <a:solidFill>
            <a:srgbClr val="8FDA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0" lang="zh-CN" altLang="en-US" b="1" dirty="0">
                <a:solidFill>
                  <a:schemeClr val="tx1"/>
                </a:solidFill>
                <a:latin typeface="华文楷体" pitchFamily="2" charset="-122"/>
                <a:ea typeface="华文楷体" pitchFamily="2" charset="-122"/>
              </a:rPr>
              <a:t>资</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源</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子</a:t>
            </a:r>
            <a:endParaRPr kumimoji="0" lang="en-US" altLang="zh-CN" b="1" dirty="0">
              <a:solidFill>
                <a:schemeClr val="tx1"/>
              </a:solidFill>
              <a:latin typeface="华文楷体" pitchFamily="2" charset="-122"/>
              <a:ea typeface="华文楷体" pitchFamily="2" charset="-122"/>
            </a:endParaRPr>
          </a:p>
          <a:p>
            <a:pPr algn="ctr">
              <a:defRPr/>
            </a:pPr>
            <a:r>
              <a:rPr kumimoji="0" lang="zh-CN" altLang="en-US" b="1" dirty="0">
                <a:solidFill>
                  <a:schemeClr val="tx1"/>
                </a:solidFill>
                <a:latin typeface="华文楷体" pitchFamily="2" charset="-122"/>
                <a:ea typeface="华文楷体" pitchFamily="2" charset="-122"/>
              </a:rPr>
              <a:t>网</a:t>
            </a:r>
          </a:p>
        </p:txBody>
      </p:sp>
      <p:sp>
        <p:nvSpPr>
          <p:cNvPr id="39940" name="标题 4"/>
          <p:cNvSpPr>
            <a:spLocks noGrp="1"/>
          </p:cNvSpPr>
          <p:nvPr>
            <p:ph type="title" idx="4294967295"/>
          </p:nvPr>
        </p:nvSpPr>
        <p:spPr>
          <a:xfrm>
            <a:off x="846138" y="228600"/>
            <a:ext cx="8013700" cy="914400"/>
          </a:xfrm>
        </p:spPr>
        <p:txBody>
          <a:bodyPr anchor="ctr"/>
          <a:lstStyle/>
          <a:p>
            <a:pPr eaLnBrk="1" hangingPunct="1"/>
            <a:r>
              <a:rPr lang="zh-CN" altLang="en-US" sz="4200">
                <a:solidFill>
                  <a:schemeClr val="tx2"/>
                </a:solidFill>
              </a:rPr>
              <a:t>协议的工作过程</a:t>
            </a:r>
          </a:p>
        </p:txBody>
      </p:sp>
      <p:sp>
        <p:nvSpPr>
          <p:cNvPr id="7" name="AutoShape 1027"/>
          <p:cNvSpPr>
            <a:spLocks noChangeArrowheads="1"/>
          </p:cNvSpPr>
          <p:nvPr/>
        </p:nvSpPr>
        <p:spPr bwMode="auto">
          <a:xfrm>
            <a:off x="7696200" y="1462088"/>
            <a:ext cx="609600" cy="609600"/>
          </a:xfrm>
          <a:prstGeom prst="smileyFace">
            <a:avLst>
              <a:gd name="adj" fmla="val 4653"/>
            </a:avLst>
          </a:prstGeom>
          <a:solidFill>
            <a:srgbClr val="FF99CC"/>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9" name="AutoShape 1029"/>
          <p:cNvSpPr>
            <a:spLocks noChangeArrowheads="1"/>
          </p:cNvSpPr>
          <p:nvPr/>
        </p:nvSpPr>
        <p:spPr bwMode="auto">
          <a:xfrm>
            <a:off x="6924675" y="1633538"/>
            <a:ext cx="6096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99FF"/>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39943" name="Line 1059"/>
          <p:cNvSpPr>
            <a:spLocks noChangeShapeType="1"/>
          </p:cNvSpPr>
          <p:nvPr/>
        </p:nvSpPr>
        <p:spPr bwMode="auto">
          <a:xfrm>
            <a:off x="2039938" y="4110038"/>
            <a:ext cx="5040312" cy="0"/>
          </a:xfrm>
          <a:prstGeom prst="line">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944" name="Line 1042"/>
          <p:cNvSpPr>
            <a:spLocks noChangeShapeType="1"/>
          </p:cNvSpPr>
          <p:nvPr/>
        </p:nvSpPr>
        <p:spPr bwMode="auto">
          <a:xfrm>
            <a:off x="3086100" y="3940175"/>
            <a:ext cx="0" cy="503238"/>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45" name="Line 1055"/>
          <p:cNvSpPr>
            <a:spLocks noChangeShapeType="1"/>
          </p:cNvSpPr>
          <p:nvPr/>
        </p:nvSpPr>
        <p:spPr bwMode="auto">
          <a:xfrm flipV="1">
            <a:off x="5891213" y="3922713"/>
            <a:ext cx="0" cy="51117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46" name="Rectangle 1032"/>
          <p:cNvSpPr>
            <a:spLocks noChangeArrowheads="1"/>
          </p:cNvSpPr>
          <p:nvPr/>
        </p:nvSpPr>
        <p:spPr bwMode="auto">
          <a:xfrm>
            <a:off x="2400300" y="16144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应用层</a:t>
            </a:r>
          </a:p>
        </p:txBody>
      </p:sp>
      <p:sp>
        <p:nvSpPr>
          <p:cNvPr id="39947" name="Rectangle 1033"/>
          <p:cNvSpPr>
            <a:spLocks noChangeArrowheads="1"/>
          </p:cNvSpPr>
          <p:nvPr/>
        </p:nvSpPr>
        <p:spPr bwMode="auto">
          <a:xfrm>
            <a:off x="2400300" y="22240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表示层</a:t>
            </a:r>
          </a:p>
        </p:txBody>
      </p:sp>
      <p:sp>
        <p:nvSpPr>
          <p:cNvPr id="39948" name="Rectangle 1034"/>
          <p:cNvSpPr>
            <a:spLocks noChangeArrowheads="1"/>
          </p:cNvSpPr>
          <p:nvPr/>
        </p:nvSpPr>
        <p:spPr bwMode="auto">
          <a:xfrm>
            <a:off x="2400300" y="28336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会话层</a:t>
            </a:r>
          </a:p>
        </p:txBody>
      </p:sp>
      <p:sp>
        <p:nvSpPr>
          <p:cNvPr id="14" name="Rectangle 1035"/>
          <p:cNvSpPr>
            <a:spLocks noChangeArrowheads="1"/>
          </p:cNvSpPr>
          <p:nvPr/>
        </p:nvSpPr>
        <p:spPr bwMode="auto">
          <a:xfrm>
            <a:off x="2400300" y="3562350"/>
            <a:ext cx="1447800" cy="381000"/>
          </a:xfrm>
          <a:prstGeom prst="rect">
            <a:avLst/>
          </a:prstGeom>
          <a:solidFill>
            <a:srgbClr val="FF99CC"/>
          </a:solidFill>
          <a:ln w="2857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传输层</a:t>
            </a:r>
          </a:p>
        </p:txBody>
      </p:sp>
      <p:sp>
        <p:nvSpPr>
          <p:cNvPr id="39950" name="Rectangle 1036"/>
          <p:cNvSpPr>
            <a:spLocks noChangeArrowheads="1"/>
          </p:cNvSpPr>
          <p:nvPr/>
        </p:nvSpPr>
        <p:spPr bwMode="auto">
          <a:xfrm>
            <a:off x="2400300" y="44338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网络层</a:t>
            </a:r>
          </a:p>
        </p:txBody>
      </p:sp>
      <p:sp>
        <p:nvSpPr>
          <p:cNvPr id="39951" name="Rectangle 1037"/>
          <p:cNvSpPr>
            <a:spLocks noChangeArrowheads="1"/>
          </p:cNvSpPr>
          <p:nvPr/>
        </p:nvSpPr>
        <p:spPr bwMode="auto">
          <a:xfrm>
            <a:off x="2400300" y="50434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数据链路层</a:t>
            </a:r>
          </a:p>
        </p:txBody>
      </p:sp>
      <p:sp>
        <p:nvSpPr>
          <p:cNvPr id="39952" name="Rectangle 1038"/>
          <p:cNvSpPr>
            <a:spLocks noChangeArrowheads="1"/>
          </p:cNvSpPr>
          <p:nvPr/>
        </p:nvSpPr>
        <p:spPr bwMode="auto">
          <a:xfrm>
            <a:off x="2400300" y="56530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物理层</a:t>
            </a:r>
          </a:p>
        </p:txBody>
      </p:sp>
      <p:sp>
        <p:nvSpPr>
          <p:cNvPr id="39953" name="Line 1039"/>
          <p:cNvSpPr>
            <a:spLocks noChangeShapeType="1"/>
          </p:cNvSpPr>
          <p:nvPr/>
        </p:nvSpPr>
        <p:spPr bwMode="auto">
          <a:xfrm>
            <a:off x="3086100" y="19954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4" name="Line 1040"/>
          <p:cNvSpPr>
            <a:spLocks noChangeShapeType="1"/>
          </p:cNvSpPr>
          <p:nvPr/>
        </p:nvSpPr>
        <p:spPr bwMode="auto">
          <a:xfrm>
            <a:off x="3086100" y="26050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5" name="Line 1041"/>
          <p:cNvSpPr>
            <a:spLocks noChangeShapeType="1"/>
          </p:cNvSpPr>
          <p:nvPr/>
        </p:nvSpPr>
        <p:spPr bwMode="auto">
          <a:xfrm>
            <a:off x="3086100" y="3214688"/>
            <a:ext cx="0" cy="32385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6" name="Line 1043"/>
          <p:cNvSpPr>
            <a:spLocks noChangeShapeType="1"/>
          </p:cNvSpPr>
          <p:nvPr/>
        </p:nvSpPr>
        <p:spPr bwMode="auto">
          <a:xfrm>
            <a:off x="3086100" y="48148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7" name="Line 1044"/>
          <p:cNvSpPr>
            <a:spLocks noChangeShapeType="1"/>
          </p:cNvSpPr>
          <p:nvPr/>
        </p:nvSpPr>
        <p:spPr bwMode="auto">
          <a:xfrm>
            <a:off x="3086100" y="54244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8" name="Rectangle 1046"/>
          <p:cNvSpPr>
            <a:spLocks noChangeArrowheads="1"/>
          </p:cNvSpPr>
          <p:nvPr/>
        </p:nvSpPr>
        <p:spPr bwMode="auto">
          <a:xfrm>
            <a:off x="5205413" y="16144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应用层</a:t>
            </a:r>
          </a:p>
        </p:txBody>
      </p:sp>
      <p:sp>
        <p:nvSpPr>
          <p:cNvPr id="39959" name="Rectangle 1047"/>
          <p:cNvSpPr>
            <a:spLocks noChangeArrowheads="1"/>
          </p:cNvSpPr>
          <p:nvPr/>
        </p:nvSpPr>
        <p:spPr bwMode="auto">
          <a:xfrm>
            <a:off x="5205413" y="22240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表示层</a:t>
            </a:r>
          </a:p>
        </p:txBody>
      </p:sp>
      <p:sp>
        <p:nvSpPr>
          <p:cNvPr id="39960" name="Rectangle 1048"/>
          <p:cNvSpPr>
            <a:spLocks noChangeArrowheads="1"/>
          </p:cNvSpPr>
          <p:nvPr/>
        </p:nvSpPr>
        <p:spPr bwMode="auto">
          <a:xfrm>
            <a:off x="5205413" y="28336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会话层</a:t>
            </a:r>
          </a:p>
        </p:txBody>
      </p:sp>
      <p:sp>
        <p:nvSpPr>
          <p:cNvPr id="27" name="Rectangle 1049"/>
          <p:cNvSpPr>
            <a:spLocks noChangeArrowheads="1"/>
          </p:cNvSpPr>
          <p:nvPr/>
        </p:nvSpPr>
        <p:spPr bwMode="auto">
          <a:xfrm>
            <a:off x="5205413" y="3562350"/>
            <a:ext cx="1447800" cy="381000"/>
          </a:xfrm>
          <a:prstGeom prst="rect">
            <a:avLst/>
          </a:prstGeom>
          <a:solidFill>
            <a:srgbClr val="FF99CC"/>
          </a:solidFill>
          <a:ln w="2857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传输层</a:t>
            </a:r>
          </a:p>
        </p:txBody>
      </p:sp>
      <p:sp>
        <p:nvSpPr>
          <p:cNvPr id="39962" name="Rectangle 1050"/>
          <p:cNvSpPr>
            <a:spLocks noChangeArrowheads="1"/>
          </p:cNvSpPr>
          <p:nvPr/>
        </p:nvSpPr>
        <p:spPr bwMode="auto">
          <a:xfrm>
            <a:off x="5205413" y="44338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网络层</a:t>
            </a:r>
          </a:p>
        </p:txBody>
      </p:sp>
      <p:sp>
        <p:nvSpPr>
          <p:cNvPr id="39963" name="Rectangle 1051"/>
          <p:cNvSpPr>
            <a:spLocks noChangeArrowheads="1"/>
          </p:cNvSpPr>
          <p:nvPr/>
        </p:nvSpPr>
        <p:spPr bwMode="auto">
          <a:xfrm>
            <a:off x="5205413" y="50434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数据链路层</a:t>
            </a:r>
          </a:p>
        </p:txBody>
      </p:sp>
      <p:sp>
        <p:nvSpPr>
          <p:cNvPr id="39964" name="Rectangle 1052"/>
          <p:cNvSpPr>
            <a:spLocks noChangeArrowheads="1"/>
          </p:cNvSpPr>
          <p:nvPr/>
        </p:nvSpPr>
        <p:spPr bwMode="auto">
          <a:xfrm>
            <a:off x="5205413" y="5653088"/>
            <a:ext cx="1447800" cy="381000"/>
          </a:xfrm>
          <a:prstGeom prst="rect">
            <a:avLst/>
          </a:prstGeom>
          <a:solidFill>
            <a:srgbClr val="FFE471"/>
          </a:solidFill>
          <a:ln w="9525">
            <a:solidFill>
              <a:schemeClr val="tx1"/>
            </a:solidFill>
            <a:miter lim="800000"/>
            <a:headEnd/>
            <a:tailEnd/>
          </a:ln>
        </p:spPr>
        <p:txBody>
          <a:bodyPr wrap="none" anchor="ctr"/>
          <a:lstStyle/>
          <a:p>
            <a:r>
              <a:rPr kumimoji="0" lang="zh-CN" altLang="en-US" sz="2000">
                <a:latin typeface="华文楷体" pitchFamily="2" charset="-122"/>
                <a:ea typeface="华文楷体" pitchFamily="2" charset="-122"/>
              </a:rPr>
              <a:t>物理层</a:t>
            </a:r>
          </a:p>
        </p:txBody>
      </p:sp>
      <p:sp>
        <p:nvSpPr>
          <p:cNvPr id="39965" name="Line 1053"/>
          <p:cNvSpPr>
            <a:spLocks noChangeShapeType="1"/>
          </p:cNvSpPr>
          <p:nvPr/>
        </p:nvSpPr>
        <p:spPr bwMode="auto">
          <a:xfrm flipV="1">
            <a:off x="5891213" y="54244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66" name="Line 1054"/>
          <p:cNvSpPr>
            <a:spLocks noChangeShapeType="1"/>
          </p:cNvSpPr>
          <p:nvPr/>
        </p:nvSpPr>
        <p:spPr bwMode="auto">
          <a:xfrm flipV="1">
            <a:off x="5891213" y="48148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67" name="Line 1056"/>
          <p:cNvSpPr>
            <a:spLocks noChangeShapeType="1"/>
          </p:cNvSpPr>
          <p:nvPr/>
        </p:nvSpPr>
        <p:spPr bwMode="auto">
          <a:xfrm flipV="1">
            <a:off x="5891213" y="3214688"/>
            <a:ext cx="0" cy="32385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68" name="Line 1057"/>
          <p:cNvSpPr>
            <a:spLocks noChangeShapeType="1"/>
          </p:cNvSpPr>
          <p:nvPr/>
        </p:nvSpPr>
        <p:spPr bwMode="auto">
          <a:xfrm flipV="1">
            <a:off x="5891213" y="26050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69" name="Line 1058"/>
          <p:cNvSpPr>
            <a:spLocks noChangeShapeType="1"/>
          </p:cNvSpPr>
          <p:nvPr/>
        </p:nvSpPr>
        <p:spPr bwMode="auto">
          <a:xfrm flipV="1">
            <a:off x="5891213" y="1995488"/>
            <a:ext cx="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70" name="Line 1060"/>
          <p:cNvSpPr>
            <a:spLocks noChangeShapeType="1"/>
          </p:cNvSpPr>
          <p:nvPr/>
        </p:nvSpPr>
        <p:spPr bwMode="auto">
          <a:xfrm>
            <a:off x="3860800" y="5881688"/>
            <a:ext cx="1349375"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下箭头 45"/>
          <p:cNvSpPr/>
          <p:nvPr/>
        </p:nvSpPr>
        <p:spPr>
          <a:xfrm>
            <a:off x="1628775" y="2114550"/>
            <a:ext cx="409575" cy="3938588"/>
          </a:xfrm>
          <a:prstGeom prst="downArrow">
            <a:avLst>
              <a:gd name="adj1" fmla="val 39474"/>
              <a:gd name="adj2" fmla="val 60526"/>
            </a:avLst>
          </a:prstGeom>
          <a:solidFill>
            <a:srgbClr val="CC99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0" lang="zh-CN" altLang="en-US" sz="1800"/>
          </a:p>
        </p:txBody>
      </p:sp>
      <p:sp>
        <p:nvSpPr>
          <p:cNvPr id="41" name="AutoShape 1027"/>
          <p:cNvSpPr>
            <a:spLocks noChangeArrowheads="1"/>
          </p:cNvSpPr>
          <p:nvPr/>
        </p:nvSpPr>
        <p:spPr bwMode="auto">
          <a:xfrm>
            <a:off x="771525" y="1504950"/>
            <a:ext cx="609600" cy="609600"/>
          </a:xfrm>
          <a:prstGeom prst="smileyFace">
            <a:avLst>
              <a:gd name="adj" fmla="val 4653"/>
            </a:avLst>
          </a:prstGeom>
          <a:solidFill>
            <a:srgbClr val="FF99CC"/>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47" name="AutoShape 1029"/>
          <p:cNvSpPr>
            <a:spLocks noChangeArrowheads="1"/>
          </p:cNvSpPr>
          <p:nvPr/>
        </p:nvSpPr>
        <p:spPr bwMode="auto">
          <a:xfrm>
            <a:off x="1557338" y="1662113"/>
            <a:ext cx="6096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99FF"/>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48" name="下箭头 47"/>
          <p:cNvSpPr/>
          <p:nvPr/>
        </p:nvSpPr>
        <p:spPr>
          <a:xfrm rot="-5400000">
            <a:off x="4457700" y="4129088"/>
            <a:ext cx="409575" cy="4524375"/>
          </a:xfrm>
          <a:prstGeom prst="downArrow">
            <a:avLst>
              <a:gd name="adj1" fmla="val 39474"/>
              <a:gd name="adj2" fmla="val 60526"/>
            </a:avLst>
          </a:prstGeom>
          <a:solidFill>
            <a:srgbClr val="CC99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0" lang="zh-CN" altLang="en-US" sz="1800"/>
          </a:p>
        </p:txBody>
      </p:sp>
      <p:sp>
        <p:nvSpPr>
          <p:cNvPr id="50" name="下箭头 49"/>
          <p:cNvSpPr/>
          <p:nvPr/>
        </p:nvSpPr>
        <p:spPr>
          <a:xfrm rot="10800000">
            <a:off x="7015163" y="2114550"/>
            <a:ext cx="409575" cy="3938588"/>
          </a:xfrm>
          <a:prstGeom prst="downArrow">
            <a:avLst>
              <a:gd name="adj1" fmla="val 39474"/>
              <a:gd name="adj2" fmla="val 60526"/>
            </a:avLst>
          </a:prstGeom>
          <a:solidFill>
            <a:srgbClr val="CC99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0" lang="zh-CN" altLang="en-US" sz="1800"/>
          </a:p>
        </p:txBody>
      </p:sp>
    </p:spTree>
    <p:extLst>
      <p:ext uri="{BB962C8B-B14F-4D97-AF65-F5344CB8AC3E}">
        <p14:creationId xmlns:p14="http://schemas.microsoft.com/office/powerpoint/2010/main" val="200203349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dissolve">
                                      <p:cBhvr>
                                        <p:cTn id="42" dur="500"/>
                                        <p:tgtEl>
                                          <p:spTgt spid="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dissolve">
                                      <p:cBhvr>
                                        <p:cTn id="47" dur="500"/>
                                        <p:tgtEl>
                                          <p:spTgt spid="5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5" presetClass="emph" presetSubtype="0" repeatCount="3000" fill="hold" grpId="0" nodeType="clickEffect">
                                  <p:stCondLst>
                                    <p:cond delay="0"/>
                                  </p:stCondLst>
                                  <p:childTnLst>
                                    <p:anim calcmode="discrete" valueType="str">
                                      <p:cBhvr>
                                        <p:cTn id="51" dur="500" fill="hold"/>
                                        <p:tgtEl>
                                          <p:spTgt spid="14"/>
                                        </p:tgtEl>
                                        <p:attrNameLst>
                                          <p:attrName>style.visibility</p:attrName>
                                        </p:attrNameLst>
                                      </p:cBhvr>
                                      <p:tavLst>
                                        <p:tav tm="0">
                                          <p:val>
                                            <p:strVal val="hidden"/>
                                          </p:val>
                                        </p:tav>
                                        <p:tav tm="50000">
                                          <p:val>
                                            <p:strVal val="visible"/>
                                          </p:val>
                                        </p:tav>
                                      </p:tavLst>
                                    </p:anim>
                                  </p:childTnLst>
                                </p:cTn>
                              </p:par>
                              <p:par>
                                <p:cTn id="52" presetID="35" presetClass="emph" presetSubtype="0" repeatCount="3000" fill="hold" grpId="0" nodeType="withEffect">
                                  <p:stCondLst>
                                    <p:cond delay="0"/>
                                  </p:stCondLst>
                                  <p:childTnLst>
                                    <p:anim calcmode="discrete" valueType="str">
                                      <p:cBhvr>
                                        <p:cTn id="53" dur="5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1" grpId="0" animBg="1"/>
      <p:bldP spid="7" grpId="0" animBg="1"/>
      <p:bldP spid="9" grpId="0" animBg="1"/>
      <p:bldP spid="14" grpId="0" animBg="1"/>
      <p:bldP spid="27" grpId="0" animBg="1"/>
      <p:bldP spid="46" grpId="0" animBg="1"/>
      <p:bldP spid="41" grpId="0" animBg="1"/>
      <p:bldP spid="47" grpId="0" animBg="1"/>
      <p:bldP spid="48" grpId="0" animBg="1"/>
      <p:bldP spid="5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3"/>
          <p:cNvSpPr>
            <a:spLocks noGrp="1" noChangeArrowheads="1"/>
          </p:cNvSpPr>
          <p:nvPr>
            <p:ph type="body" idx="4294967295"/>
          </p:nvPr>
        </p:nvSpPr>
        <p:spPr>
          <a:xfrm>
            <a:off x="681038" y="1890713"/>
            <a:ext cx="7872412" cy="3290887"/>
          </a:xfrm>
        </p:spPr>
        <p:txBody>
          <a:bodyPr/>
          <a:lstStyle/>
          <a:p>
            <a:pPr eaLnBrk="1" hangingPunct="1">
              <a:spcBef>
                <a:spcPct val="0"/>
              </a:spcBef>
              <a:spcAft>
                <a:spcPts val="600"/>
              </a:spcAft>
              <a:buSzPct val="95000"/>
              <a:buFont typeface="Wingdings" pitchFamily="2" charset="2"/>
              <a:buChar char="l"/>
            </a:pPr>
            <a:r>
              <a:rPr lang="en-US" altLang="zh-CN" sz="2800" dirty="0">
                <a:latin typeface="Times New Roman" panose="02020603050405020304" pitchFamily="18" charset="0"/>
                <a:cs typeface="Times New Roman" panose="02020603050405020304" pitchFamily="18" charset="0"/>
              </a:rPr>
              <a:t>TCP</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Transmission Control Protocol</a:t>
            </a:r>
            <a:r>
              <a:rPr lang="zh-CN" altLang="en-US" sz="2800" dirty="0">
                <a:latin typeface="Times New Roman" panose="02020603050405020304" pitchFamily="18" charset="0"/>
                <a:cs typeface="Times New Roman" panose="02020603050405020304" pitchFamily="18" charset="0"/>
              </a:rPr>
              <a:t>，传输控制协议。</a:t>
            </a:r>
          </a:p>
          <a:p>
            <a:pPr eaLnBrk="1" hangingPunct="1">
              <a:spcBef>
                <a:spcPct val="0"/>
              </a:spcBef>
              <a:spcAft>
                <a:spcPts val="600"/>
              </a:spcAft>
              <a:buSzPct val="95000"/>
              <a:buFont typeface="Wingdings" pitchFamily="2" charset="2"/>
              <a:buChar char="l"/>
            </a:pPr>
            <a:r>
              <a:rPr lang="en-US" altLang="zh-CN" sz="2800" dirty="0">
                <a:latin typeface="Times New Roman" panose="02020603050405020304" pitchFamily="18" charset="0"/>
                <a:cs typeface="Times New Roman" panose="02020603050405020304" pitchFamily="18" charset="0"/>
              </a:rPr>
              <a:t>IP</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Internet Protocol</a:t>
            </a:r>
            <a:r>
              <a:rPr lang="zh-CN" altLang="en-US" sz="2800" dirty="0">
                <a:latin typeface="Times New Roman" panose="02020603050405020304" pitchFamily="18" charset="0"/>
                <a:cs typeface="Times New Roman" panose="02020603050405020304" pitchFamily="18" charset="0"/>
              </a:rPr>
              <a:t>，网际协议。</a:t>
            </a:r>
          </a:p>
          <a:p>
            <a:pPr eaLnBrk="1" hangingPunct="1">
              <a:spcBef>
                <a:spcPct val="0"/>
              </a:spcBef>
              <a:spcAft>
                <a:spcPts val="600"/>
              </a:spcAft>
              <a:buSzPct val="95000"/>
              <a:buFont typeface="Wingdings" pitchFamily="2" charset="2"/>
              <a:buChar char="l"/>
            </a:pPr>
            <a:r>
              <a:rPr lang="en-US" altLang="zh-CN" sz="2800" dirty="0">
                <a:latin typeface="Times New Roman" panose="02020603050405020304" pitchFamily="18" charset="0"/>
                <a:cs typeface="Times New Roman" panose="02020603050405020304" pitchFamily="18" charset="0"/>
              </a:rPr>
              <a:t>TCP/IP</a:t>
            </a:r>
            <a:r>
              <a:rPr lang="zh-CN" altLang="en-US" sz="2800" dirty="0">
                <a:latin typeface="Times New Roman" panose="02020603050405020304" pitchFamily="18" charset="0"/>
                <a:cs typeface="Times New Roman" panose="02020603050405020304" pitchFamily="18" charset="0"/>
              </a:rPr>
              <a:t>协议泛指以</a:t>
            </a:r>
            <a:r>
              <a:rPr lang="en-US" altLang="zh-CN" sz="2800" dirty="0">
                <a:latin typeface="Times New Roman" panose="02020603050405020304" pitchFamily="18" charset="0"/>
                <a:cs typeface="Times New Roman" panose="02020603050405020304" pitchFamily="18" charset="0"/>
              </a:rPr>
              <a:t>TCP/IP</a:t>
            </a:r>
            <a:r>
              <a:rPr lang="zh-CN" altLang="en-US" sz="2800" dirty="0">
                <a:latin typeface="Times New Roman" panose="02020603050405020304" pitchFamily="18" charset="0"/>
                <a:cs typeface="Times New Roman" panose="02020603050405020304" pitchFamily="18" charset="0"/>
              </a:rPr>
              <a:t>为基础的协议集。目前它已成为事实上的国际标准。</a:t>
            </a:r>
          </a:p>
        </p:txBody>
      </p:sp>
      <p:sp>
        <p:nvSpPr>
          <p:cNvPr id="40963" name="标题 4"/>
          <p:cNvSpPr>
            <a:spLocks noGrp="1"/>
          </p:cNvSpPr>
          <p:nvPr>
            <p:ph type="title" idx="4294967295"/>
          </p:nvPr>
        </p:nvSpPr>
        <p:spPr>
          <a:xfrm>
            <a:off x="846138" y="228600"/>
            <a:ext cx="8013700" cy="914400"/>
          </a:xfrm>
        </p:spPr>
        <p:txBody>
          <a:bodyPr anchor="ctr"/>
          <a:lstStyle/>
          <a:p>
            <a:pPr eaLnBrk="1" hangingPunct="1"/>
            <a:r>
              <a:rPr lang="en-US" altLang="zh-CN" sz="4600">
                <a:solidFill>
                  <a:schemeClr val="tx2"/>
                </a:solidFill>
              </a:rPr>
              <a:t>TCP/IP</a:t>
            </a:r>
            <a:r>
              <a:rPr lang="zh-CN" altLang="en-US" sz="4600">
                <a:solidFill>
                  <a:schemeClr val="tx2"/>
                </a:solidFill>
              </a:rPr>
              <a:t>协议体系结构 </a:t>
            </a:r>
          </a:p>
        </p:txBody>
      </p:sp>
    </p:spTree>
    <p:extLst>
      <p:ext uri="{BB962C8B-B14F-4D97-AF65-F5344CB8AC3E}">
        <p14:creationId xmlns:p14="http://schemas.microsoft.com/office/powerpoint/2010/main" val="981710125"/>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Effect transition="in" filter="blinds(horizontal)">
                                      <p:cBhvr>
                                        <p:cTn id="7" dur="500"/>
                                        <p:tgtEl>
                                          <p:spTgt spid="512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2">
                                            <p:txEl>
                                              <p:pRg st="1" end="1"/>
                                            </p:txEl>
                                          </p:spTgt>
                                        </p:tgtEl>
                                        <p:attrNameLst>
                                          <p:attrName>style.visibility</p:attrName>
                                        </p:attrNameLst>
                                      </p:cBhvr>
                                      <p:to>
                                        <p:strVal val="visible"/>
                                      </p:to>
                                    </p:set>
                                    <p:animEffect transition="in" filter="blinds(horizontal)">
                                      <p:cBhvr>
                                        <p:cTn id="12" dur="500"/>
                                        <p:tgtEl>
                                          <p:spTgt spid="512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Effect transition="in" filter="blinds(horizontal)">
                                      <p:cBhvr>
                                        <p:cTn id="17" dur="500"/>
                                        <p:tgtEl>
                                          <p:spTgt spid="512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4"/>
          <p:cNvSpPr>
            <a:spLocks noGrp="1"/>
          </p:cNvSpPr>
          <p:nvPr>
            <p:ph type="title" idx="4294967295"/>
          </p:nvPr>
        </p:nvSpPr>
        <p:spPr>
          <a:xfrm>
            <a:off x="846138" y="228600"/>
            <a:ext cx="8013700" cy="914400"/>
          </a:xfrm>
        </p:spPr>
        <p:txBody>
          <a:bodyPr anchor="ctr"/>
          <a:lstStyle/>
          <a:p>
            <a:pPr eaLnBrk="1" hangingPunct="1">
              <a:defRPr/>
            </a:pPr>
            <a:r>
              <a:rPr lang="en-US" altLang="zh-CN" sz="4200" dirty="0">
                <a:solidFill>
                  <a:schemeClr val="tx2"/>
                </a:solidFill>
                <a:latin typeface="+mj-ea"/>
              </a:rPr>
              <a:t>TCP/IP</a:t>
            </a:r>
            <a:r>
              <a:rPr lang="zh-CN" altLang="en-US" sz="4200" dirty="0">
                <a:solidFill>
                  <a:schemeClr val="tx2"/>
                </a:solidFill>
                <a:latin typeface="+mj-ea"/>
              </a:rPr>
              <a:t>协议模型</a:t>
            </a:r>
          </a:p>
        </p:txBody>
      </p:sp>
      <p:graphicFrame>
        <p:nvGraphicFramePr>
          <p:cNvPr id="6" name="表格 5"/>
          <p:cNvGraphicFramePr>
            <a:graphicFrameLocks noGrp="1"/>
          </p:cNvGraphicFramePr>
          <p:nvPr/>
        </p:nvGraphicFramePr>
        <p:xfrm>
          <a:off x="1285875" y="1785938"/>
          <a:ext cx="6334125" cy="2984500"/>
        </p:xfrm>
        <a:graphic>
          <a:graphicData uri="http://schemas.openxmlformats.org/drawingml/2006/table">
            <a:tbl>
              <a:tblPr/>
              <a:tblGrid>
                <a:gridCol w="6334125">
                  <a:extLst>
                    <a:ext uri="{9D8B030D-6E8A-4147-A177-3AD203B41FA5}">
                      <a16:colId xmlns:a16="http://schemas.microsoft.com/office/drawing/2014/main" val="20000"/>
                    </a:ext>
                  </a:extLst>
                </a:gridCol>
              </a:tblGrid>
              <a:tr h="746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tx2"/>
                          </a:solidFill>
                          <a:effectLst/>
                          <a:latin typeface="华文楷体" pitchFamily="2" charset="-122"/>
                          <a:ea typeface="华文楷体" pitchFamily="2" charset="-122"/>
                        </a:rPr>
                        <a:t>应用层：各种应用层协议（如</a:t>
                      </a:r>
                      <a:r>
                        <a:rPr kumimoji="1" lang="en-US" altLang="zh-CN" sz="2800" b="1" i="0" u="none" strike="noStrike" cap="none" normalizeH="0" baseline="0" dirty="0">
                          <a:ln>
                            <a:noFill/>
                          </a:ln>
                          <a:solidFill>
                            <a:schemeClr val="tx2"/>
                          </a:solidFill>
                          <a:effectLst/>
                          <a:latin typeface="Tahoma" pitchFamily="34" charset="0"/>
                          <a:ea typeface="华文楷体" pitchFamily="2" charset="-122"/>
                        </a:rPr>
                        <a:t>HTTP</a:t>
                      </a:r>
                      <a:r>
                        <a:rPr kumimoji="1" lang="zh-CN" altLang="en-US" sz="2800" b="1" i="0" u="none" strike="noStrike" cap="none" normalizeH="0" baseline="0" dirty="0">
                          <a:ln>
                            <a:noFill/>
                          </a:ln>
                          <a:solidFill>
                            <a:schemeClr val="tx2"/>
                          </a:solidFill>
                          <a:effectLst/>
                          <a:latin typeface="华文楷体" pitchFamily="2" charset="-122"/>
                          <a:ea typeface="华文楷体" pitchFamily="2" charset="-122"/>
                        </a:rPr>
                        <a:t>）</a:t>
                      </a:r>
                    </a:p>
                  </a:txBody>
                  <a:tcPr marL="216000" anchor="ctr" horzOverflow="overflow">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FFFFFF"/>
                      </a:solidFill>
                      <a:prstDash val="sysDot"/>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0"/>
                  </a:ext>
                </a:extLst>
              </a:tr>
              <a:tr h="746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2"/>
                          </a:solidFill>
                          <a:effectLst/>
                          <a:latin typeface="华文楷体" pitchFamily="2" charset="-122"/>
                          <a:ea typeface="华文楷体" pitchFamily="2" charset="-122"/>
                        </a:rPr>
                        <a:t>传输层：</a:t>
                      </a:r>
                      <a:r>
                        <a:rPr kumimoji="1" lang="en-US" altLang="zh-CN" sz="2800" b="1" i="0" u="none" strike="noStrike" cap="none" normalizeH="0" baseline="0">
                          <a:ln>
                            <a:noFill/>
                          </a:ln>
                          <a:solidFill>
                            <a:schemeClr val="tx2"/>
                          </a:solidFill>
                          <a:effectLst/>
                          <a:latin typeface="Tahoma" pitchFamily="34" charset="0"/>
                          <a:ea typeface="华文楷体" pitchFamily="2" charset="-122"/>
                        </a:rPr>
                        <a:t>TCP </a:t>
                      </a:r>
                      <a:r>
                        <a:rPr kumimoji="1" lang="zh-CN" altLang="en-US" sz="2800" b="1" i="0" u="none" strike="noStrike" cap="none" normalizeH="0" baseline="0">
                          <a:ln>
                            <a:noFill/>
                          </a:ln>
                          <a:solidFill>
                            <a:schemeClr val="tx2"/>
                          </a:solidFill>
                          <a:effectLst/>
                          <a:latin typeface="Tahoma" pitchFamily="34" charset="0"/>
                          <a:ea typeface="华文楷体" pitchFamily="2" charset="-122"/>
                        </a:rPr>
                        <a:t>和 </a:t>
                      </a:r>
                      <a:r>
                        <a:rPr kumimoji="1" lang="en-US" altLang="zh-CN" sz="2800" b="1" i="0" u="none" strike="noStrike" cap="none" normalizeH="0" baseline="0">
                          <a:ln>
                            <a:noFill/>
                          </a:ln>
                          <a:solidFill>
                            <a:schemeClr val="tx2"/>
                          </a:solidFill>
                          <a:effectLst/>
                          <a:latin typeface="Tahoma" pitchFamily="34" charset="0"/>
                          <a:ea typeface="华文楷体" pitchFamily="2" charset="-122"/>
                        </a:rPr>
                        <a:t>UDP</a:t>
                      </a:r>
                    </a:p>
                  </a:txBody>
                  <a:tcPr marL="21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1"/>
                  </a:ext>
                </a:extLst>
              </a:tr>
              <a:tr h="746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2"/>
                          </a:solidFill>
                          <a:effectLst/>
                          <a:latin typeface="华文楷体" pitchFamily="2" charset="-122"/>
                          <a:ea typeface="华文楷体" pitchFamily="2" charset="-122"/>
                        </a:rPr>
                        <a:t>网络层：</a:t>
                      </a:r>
                      <a:r>
                        <a:rPr kumimoji="1" lang="en-US" altLang="zh-CN" sz="2800" b="1" i="0" u="none" strike="noStrike" cap="none" normalizeH="0" baseline="0">
                          <a:ln>
                            <a:noFill/>
                          </a:ln>
                          <a:solidFill>
                            <a:schemeClr val="tx2"/>
                          </a:solidFill>
                          <a:effectLst/>
                          <a:latin typeface="Tahoma" pitchFamily="34" charset="0"/>
                          <a:ea typeface="华文楷体" pitchFamily="2" charset="-122"/>
                        </a:rPr>
                        <a:t>IP</a:t>
                      </a:r>
                      <a:r>
                        <a:rPr kumimoji="1" lang="zh-CN" altLang="en-US" sz="2800" b="1" i="0" u="none" strike="noStrike" cap="none" normalizeH="0" baseline="0">
                          <a:ln>
                            <a:noFill/>
                          </a:ln>
                          <a:solidFill>
                            <a:schemeClr val="tx2"/>
                          </a:solidFill>
                          <a:effectLst/>
                          <a:latin typeface="Tahoma" pitchFamily="34" charset="0"/>
                          <a:ea typeface="华文楷体" pitchFamily="2" charset="-122"/>
                        </a:rPr>
                        <a:t>、</a:t>
                      </a:r>
                      <a:r>
                        <a:rPr kumimoji="1" lang="en-US" altLang="zh-CN" sz="2800" b="1" i="0" u="none" strike="noStrike" cap="none" normalizeH="0" baseline="0">
                          <a:ln>
                            <a:noFill/>
                          </a:ln>
                          <a:solidFill>
                            <a:schemeClr val="tx2"/>
                          </a:solidFill>
                          <a:effectLst/>
                          <a:latin typeface="Tahoma" pitchFamily="34" charset="0"/>
                          <a:ea typeface="华文楷体" pitchFamily="2" charset="-122"/>
                        </a:rPr>
                        <a:t>ICMP</a:t>
                      </a:r>
                      <a:r>
                        <a:rPr kumimoji="1" lang="zh-CN" altLang="en-US" sz="2800" b="1" i="0" u="none" strike="noStrike" cap="none" normalizeH="0" baseline="0">
                          <a:ln>
                            <a:noFill/>
                          </a:ln>
                          <a:solidFill>
                            <a:schemeClr val="tx2"/>
                          </a:solidFill>
                          <a:effectLst/>
                          <a:latin typeface="Tahoma" pitchFamily="34" charset="0"/>
                          <a:ea typeface="华文楷体" pitchFamily="2" charset="-122"/>
                        </a:rPr>
                        <a:t>、</a:t>
                      </a:r>
                      <a:r>
                        <a:rPr kumimoji="1" lang="en-US" altLang="zh-CN" sz="2800" b="1" i="0" u="none" strike="noStrike" cap="none" normalizeH="0" baseline="0">
                          <a:ln>
                            <a:noFill/>
                          </a:ln>
                          <a:solidFill>
                            <a:schemeClr val="tx2"/>
                          </a:solidFill>
                          <a:effectLst/>
                          <a:latin typeface="Tahoma" pitchFamily="34" charset="0"/>
                          <a:ea typeface="华文楷体" pitchFamily="2" charset="-122"/>
                        </a:rPr>
                        <a:t>ARP</a:t>
                      </a:r>
                      <a:r>
                        <a:rPr kumimoji="1" lang="zh-CN" altLang="en-US" sz="2800" b="1" i="0" u="none" strike="noStrike" cap="none" normalizeH="0" baseline="0">
                          <a:ln>
                            <a:noFill/>
                          </a:ln>
                          <a:solidFill>
                            <a:schemeClr val="tx2"/>
                          </a:solidFill>
                          <a:effectLst/>
                          <a:latin typeface="Tahoma" pitchFamily="34" charset="0"/>
                          <a:ea typeface="华文楷体" pitchFamily="2" charset="-122"/>
                        </a:rPr>
                        <a:t>、</a:t>
                      </a:r>
                      <a:r>
                        <a:rPr kumimoji="1" lang="en-US" altLang="zh-CN" sz="2800" b="1" i="0" u="none" strike="noStrike" cap="none" normalizeH="0" baseline="0">
                          <a:ln>
                            <a:noFill/>
                          </a:ln>
                          <a:solidFill>
                            <a:schemeClr val="tx2"/>
                          </a:solidFill>
                          <a:effectLst/>
                          <a:latin typeface="Tahoma" pitchFamily="34" charset="0"/>
                          <a:ea typeface="华文楷体" pitchFamily="2" charset="-122"/>
                        </a:rPr>
                        <a:t>RARP</a:t>
                      </a:r>
                      <a:r>
                        <a:rPr kumimoji="1" lang="zh-CN" altLang="en-US" sz="2800" b="1" i="0" u="none" strike="noStrike" cap="none" normalizeH="0" baseline="0">
                          <a:ln>
                            <a:noFill/>
                          </a:ln>
                          <a:solidFill>
                            <a:schemeClr val="tx2"/>
                          </a:solidFill>
                          <a:effectLst/>
                          <a:latin typeface="华文楷体" pitchFamily="2" charset="-122"/>
                          <a:ea typeface="华文楷体" pitchFamily="2" charset="-122"/>
                        </a:rPr>
                        <a:t>等</a:t>
                      </a:r>
                    </a:p>
                  </a:txBody>
                  <a:tcPr marL="21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746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tx2"/>
                          </a:solidFill>
                          <a:effectLst/>
                          <a:latin typeface="华文楷体" pitchFamily="2" charset="-122"/>
                          <a:ea typeface="华文楷体" pitchFamily="2" charset="-122"/>
                        </a:rPr>
                        <a:t>网络接口层：与各种网络的接口</a:t>
                      </a:r>
                    </a:p>
                  </a:txBody>
                  <a:tcPr marL="21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8886775"/>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7A2E4-8685-4ACF-95C6-A1B453A2A7EA}"/>
              </a:ext>
            </a:extLst>
          </p:cNvPr>
          <p:cNvSpPr>
            <a:spLocks noGrp="1"/>
          </p:cNvSpPr>
          <p:nvPr>
            <p:ph type="title"/>
          </p:nvPr>
        </p:nvSpPr>
        <p:spPr/>
        <p:txBody>
          <a:bodyPr/>
          <a:lstStyle/>
          <a:p>
            <a:r>
              <a:rPr lang="en-US" altLang="zh-CN" sz="4400" dirty="0">
                <a:solidFill>
                  <a:schemeClr val="tx2"/>
                </a:solidFill>
              </a:rPr>
              <a:t>TCP/IP</a:t>
            </a:r>
            <a:r>
              <a:rPr lang="zh-CN" altLang="en-US" sz="4400" dirty="0">
                <a:solidFill>
                  <a:schemeClr val="tx2"/>
                </a:solidFill>
              </a:rPr>
              <a:t>协议各层的功能 </a:t>
            </a:r>
            <a:endParaRPr lang="zh-CN" altLang="en-US" dirty="0"/>
          </a:p>
        </p:txBody>
      </p:sp>
      <p:sp>
        <p:nvSpPr>
          <p:cNvPr id="3" name="内容占位符 2">
            <a:extLst>
              <a:ext uri="{FF2B5EF4-FFF2-40B4-BE49-F238E27FC236}">
                <a16:creationId xmlns:a16="http://schemas.microsoft.com/office/drawing/2014/main" id="{D8602BC4-F04C-4B8A-B66E-B1B24F016C3B}"/>
              </a:ext>
            </a:extLst>
          </p:cNvPr>
          <p:cNvSpPr>
            <a:spLocks noGrp="1"/>
          </p:cNvSpPr>
          <p:nvPr>
            <p:ph idx="1"/>
          </p:nvPr>
        </p:nvSpPr>
        <p:spPr/>
        <p:txBody>
          <a:bodyPr>
            <a:normAutofit lnSpcReduction="10000"/>
          </a:bodyPr>
          <a:lstStyle/>
          <a:p>
            <a:r>
              <a:rPr lang="zh-CN" altLang="en-US" dirty="0"/>
              <a:t>网络接口层：负责提供数据报的发送和接收。</a:t>
            </a:r>
          </a:p>
          <a:p>
            <a:r>
              <a:rPr lang="zh-CN" altLang="en-US" dirty="0"/>
              <a:t>网络层：提供计算机间的分组传输。包括：数据的拆分与组装、路由、流控和差错控制等。</a:t>
            </a:r>
          </a:p>
          <a:p>
            <a:r>
              <a:rPr lang="zh-CN" altLang="en-US" dirty="0"/>
              <a:t>传输层：提供应用程序间的通信。包括：格式化信息流、提供可靠传输等。</a:t>
            </a:r>
          </a:p>
          <a:p>
            <a:r>
              <a:rPr lang="zh-CN" altLang="en-US" dirty="0"/>
              <a:t>应用层：提供常用的应用程序，如</a:t>
            </a:r>
            <a:r>
              <a:rPr lang="en-US" altLang="zh-CN" dirty="0"/>
              <a:t>HTTP</a:t>
            </a:r>
            <a:r>
              <a:rPr lang="zh-CN" altLang="en-US" dirty="0"/>
              <a:t>服务、</a:t>
            </a:r>
            <a:r>
              <a:rPr lang="en-US" altLang="zh-CN" dirty="0"/>
              <a:t>SMTP</a:t>
            </a:r>
            <a:r>
              <a:rPr lang="zh-CN" altLang="en-US" dirty="0"/>
              <a:t>服务等。</a:t>
            </a:r>
          </a:p>
        </p:txBody>
      </p:sp>
    </p:spTree>
    <p:extLst>
      <p:ext uri="{BB962C8B-B14F-4D97-AF65-F5344CB8AC3E}">
        <p14:creationId xmlns:p14="http://schemas.microsoft.com/office/powerpoint/2010/main" val="4163338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30C2A-1DB8-4B3A-BCF8-43B5AA34044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TCP/IP</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OSI/RM</a:t>
            </a:r>
            <a:r>
              <a:rPr lang="zh-CN" altLang="en-US" dirty="0">
                <a:latin typeface="Times New Roman" panose="02020603050405020304" pitchFamily="18" charset="0"/>
                <a:cs typeface="Times New Roman" panose="02020603050405020304" pitchFamily="18" charset="0"/>
              </a:rPr>
              <a:t>的关系</a:t>
            </a:r>
          </a:p>
        </p:txBody>
      </p:sp>
      <p:sp>
        <p:nvSpPr>
          <p:cNvPr id="3" name="内容占位符 2">
            <a:extLst>
              <a:ext uri="{FF2B5EF4-FFF2-40B4-BE49-F238E27FC236}">
                <a16:creationId xmlns:a16="http://schemas.microsoft.com/office/drawing/2014/main" id="{E42CB338-EA4D-4D21-9FA3-4AD078056E99}"/>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OSI/RM</a:t>
            </a:r>
            <a:r>
              <a:rPr lang="zh-CN" altLang="en-US" dirty="0">
                <a:latin typeface="Times New Roman" panose="02020603050405020304" pitchFamily="18" charset="0"/>
                <a:cs typeface="Times New Roman" panose="02020603050405020304" pitchFamily="18" charset="0"/>
              </a:rPr>
              <a:t>是通用的，既复杂又不实用。但是概念清晰，体系结构完整，能反映整个网络协议分层的意图，所以通常以它作为研究和分析网络问题的工具。</a:t>
            </a:r>
          </a:p>
          <a:p>
            <a:r>
              <a:rPr lang="en-US" altLang="zh-CN" dirty="0">
                <a:latin typeface="Times New Roman" panose="02020603050405020304" pitchFamily="18" charset="0"/>
                <a:cs typeface="Times New Roman" panose="02020603050405020304" pitchFamily="18" charset="0"/>
              </a:rPr>
              <a:t>TCP/IP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OSI</a:t>
            </a:r>
            <a:r>
              <a:rPr lang="zh-CN" altLang="en-US" dirty="0">
                <a:latin typeface="Times New Roman" panose="02020603050405020304" pitchFamily="18" charset="0"/>
                <a:cs typeface="Times New Roman" panose="02020603050405020304" pitchFamily="18" charset="0"/>
              </a:rPr>
              <a:t>模型一样，也是一种分层体系结构，广泛应用于实际网络中。由于其成功的应用，所以已成为事实上的国际标准。</a:t>
            </a:r>
          </a:p>
        </p:txBody>
      </p:sp>
    </p:spTree>
    <p:extLst>
      <p:ext uri="{BB962C8B-B14F-4D97-AF65-F5344CB8AC3E}">
        <p14:creationId xmlns:p14="http://schemas.microsoft.com/office/powerpoint/2010/main" val="892572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defRPr/>
            </a:pPr>
            <a:r>
              <a:rPr lang="en-US" altLang="zh-CN" dirty="0">
                <a:latin typeface="+mj-ea"/>
              </a:rPr>
              <a:t>TCP/IP</a:t>
            </a:r>
            <a:r>
              <a:rPr lang="zh-CN" altLang="en-US" dirty="0">
                <a:latin typeface="+mj-ea"/>
              </a:rPr>
              <a:t>与</a:t>
            </a:r>
            <a:r>
              <a:rPr lang="en-US" altLang="zh-CN" dirty="0">
                <a:latin typeface="+mj-ea"/>
              </a:rPr>
              <a:t>OSI/RM</a:t>
            </a:r>
            <a:r>
              <a:rPr lang="zh-CN" altLang="en-US" dirty="0">
                <a:latin typeface="+mj-ea"/>
              </a:rPr>
              <a:t>的比较</a:t>
            </a:r>
          </a:p>
        </p:txBody>
      </p:sp>
      <p:grpSp>
        <p:nvGrpSpPr>
          <p:cNvPr id="45059" name="Group 3"/>
          <p:cNvGrpSpPr>
            <a:grpSpLocks/>
          </p:cNvGrpSpPr>
          <p:nvPr/>
        </p:nvGrpSpPr>
        <p:grpSpPr bwMode="auto">
          <a:xfrm>
            <a:off x="533400" y="1371600"/>
            <a:ext cx="7848600" cy="3962400"/>
            <a:chOff x="894" y="1710"/>
            <a:chExt cx="3803" cy="2051"/>
          </a:xfrm>
        </p:grpSpPr>
        <p:sp>
          <p:nvSpPr>
            <p:cNvPr id="794628" name="Rectangle 4"/>
            <p:cNvSpPr>
              <a:spLocks noChangeArrowheads="1"/>
            </p:cNvSpPr>
            <p:nvPr/>
          </p:nvSpPr>
          <p:spPr bwMode="auto">
            <a:xfrm>
              <a:off x="897" y="1980"/>
              <a:ext cx="912" cy="21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应用层</a:t>
              </a:r>
            </a:p>
          </p:txBody>
        </p:sp>
        <p:sp>
          <p:nvSpPr>
            <p:cNvPr id="794629" name="Rectangle 5"/>
            <p:cNvSpPr>
              <a:spLocks noChangeArrowheads="1"/>
            </p:cNvSpPr>
            <p:nvPr/>
          </p:nvSpPr>
          <p:spPr bwMode="auto">
            <a:xfrm>
              <a:off x="894" y="2237"/>
              <a:ext cx="912"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表示层</a:t>
              </a:r>
            </a:p>
          </p:txBody>
        </p:sp>
        <p:sp>
          <p:nvSpPr>
            <p:cNvPr id="794630" name="Rectangle 6"/>
            <p:cNvSpPr>
              <a:spLocks noChangeArrowheads="1"/>
            </p:cNvSpPr>
            <p:nvPr/>
          </p:nvSpPr>
          <p:spPr bwMode="auto">
            <a:xfrm>
              <a:off x="895" y="2501"/>
              <a:ext cx="912" cy="21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会话层</a:t>
              </a:r>
            </a:p>
          </p:txBody>
        </p:sp>
        <p:sp>
          <p:nvSpPr>
            <p:cNvPr id="794631" name="Rectangle 7"/>
            <p:cNvSpPr>
              <a:spLocks noChangeArrowheads="1"/>
            </p:cNvSpPr>
            <p:nvPr/>
          </p:nvSpPr>
          <p:spPr bwMode="auto">
            <a:xfrm>
              <a:off x="895" y="2765"/>
              <a:ext cx="912"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传输层</a:t>
              </a:r>
            </a:p>
          </p:txBody>
        </p:sp>
        <p:sp>
          <p:nvSpPr>
            <p:cNvPr id="794632" name="Rectangle 8"/>
            <p:cNvSpPr>
              <a:spLocks noChangeArrowheads="1"/>
            </p:cNvSpPr>
            <p:nvPr/>
          </p:nvSpPr>
          <p:spPr bwMode="auto">
            <a:xfrm>
              <a:off x="894" y="3035"/>
              <a:ext cx="912"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网络层</a:t>
              </a:r>
            </a:p>
          </p:txBody>
        </p:sp>
        <p:sp>
          <p:nvSpPr>
            <p:cNvPr id="794633" name="Rectangle 9"/>
            <p:cNvSpPr>
              <a:spLocks noChangeArrowheads="1"/>
            </p:cNvSpPr>
            <p:nvPr/>
          </p:nvSpPr>
          <p:spPr bwMode="auto">
            <a:xfrm>
              <a:off x="894" y="3290"/>
              <a:ext cx="912" cy="21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数据链路层</a:t>
              </a:r>
            </a:p>
          </p:txBody>
        </p:sp>
        <p:sp>
          <p:nvSpPr>
            <p:cNvPr id="794634" name="Rectangle 10"/>
            <p:cNvSpPr>
              <a:spLocks noChangeArrowheads="1"/>
            </p:cNvSpPr>
            <p:nvPr/>
          </p:nvSpPr>
          <p:spPr bwMode="auto">
            <a:xfrm>
              <a:off x="895" y="3546"/>
              <a:ext cx="913"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物理层</a:t>
              </a:r>
            </a:p>
          </p:txBody>
        </p:sp>
        <p:sp>
          <p:nvSpPr>
            <p:cNvPr id="794635" name="Rectangle 11"/>
            <p:cNvSpPr>
              <a:spLocks noChangeArrowheads="1"/>
            </p:cNvSpPr>
            <p:nvPr/>
          </p:nvSpPr>
          <p:spPr bwMode="auto">
            <a:xfrm>
              <a:off x="1909" y="1976"/>
              <a:ext cx="911" cy="7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应用层</a:t>
              </a:r>
            </a:p>
          </p:txBody>
        </p:sp>
        <p:sp>
          <p:nvSpPr>
            <p:cNvPr id="794636" name="Rectangle 12"/>
            <p:cNvSpPr>
              <a:spLocks noChangeArrowheads="1"/>
            </p:cNvSpPr>
            <p:nvPr/>
          </p:nvSpPr>
          <p:spPr bwMode="auto">
            <a:xfrm>
              <a:off x="1908" y="2764"/>
              <a:ext cx="912" cy="21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传输层</a:t>
              </a:r>
            </a:p>
          </p:txBody>
        </p:sp>
        <p:sp>
          <p:nvSpPr>
            <p:cNvPr id="794637" name="Rectangle 13"/>
            <p:cNvSpPr>
              <a:spLocks noChangeArrowheads="1"/>
            </p:cNvSpPr>
            <p:nvPr/>
          </p:nvSpPr>
          <p:spPr bwMode="auto">
            <a:xfrm>
              <a:off x="1898" y="3032"/>
              <a:ext cx="929" cy="21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互联网层</a:t>
              </a:r>
            </a:p>
          </p:txBody>
        </p:sp>
        <p:sp>
          <p:nvSpPr>
            <p:cNvPr id="794638" name="Rectangle 14"/>
            <p:cNvSpPr>
              <a:spLocks noChangeArrowheads="1"/>
            </p:cNvSpPr>
            <p:nvPr/>
          </p:nvSpPr>
          <p:spPr bwMode="auto">
            <a:xfrm>
              <a:off x="1898" y="3282"/>
              <a:ext cx="938" cy="223"/>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网络接口层</a:t>
              </a:r>
            </a:p>
          </p:txBody>
        </p:sp>
        <p:sp>
          <p:nvSpPr>
            <p:cNvPr id="794639" name="Rectangle 15"/>
            <p:cNvSpPr>
              <a:spLocks noChangeArrowheads="1"/>
            </p:cNvSpPr>
            <p:nvPr/>
          </p:nvSpPr>
          <p:spPr bwMode="auto">
            <a:xfrm>
              <a:off x="1899" y="3546"/>
              <a:ext cx="938"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zh-CN" altLang="en-US" sz="2000" b="1">
                  <a:latin typeface="Arial" charset="0"/>
                  <a:ea typeface="仿宋_GB2312" pitchFamily="49" charset="-122"/>
                </a:rPr>
                <a:t>硬件</a:t>
              </a:r>
            </a:p>
          </p:txBody>
        </p:sp>
        <p:sp>
          <p:nvSpPr>
            <p:cNvPr id="794640" name="Rectangle 16"/>
            <p:cNvSpPr>
              <a:spLocks noChangeArrowheads="1"/>
            </p:cNvSpPr>
            <p:nvPr/>
          </p:nvSpPr>
          <p:spPr bwMode="auto">
            <a:xfrm>
              <a:off x="2885" y="1972"/>
              <a:ext cx="1809" cy="75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en-US" altLang="zh-CN" sz="2000" b="1">
                  <a:latin typeface="Arial" charset="0"/>
                  <a:ea typeface="仿宋_GB2312" pitchFamily="49" charset="-122"/>
                </a:rPr>
                <a:t>Telnet        TIME</a:t>
              </a:r>
            </a:p>
            <a:p>
              <a:pPr>
                <a:defRPr/>
              </a:pPr>
              <a:r>
                <a:rPr kumimoji="0" lang="en-US" altLang="zh-CN" sz="2000" b="1">
                  <a:latin typeface="Arial" charset="0"/>
                  <a:ea typeface="仿宋_GB2312" pitchFamily="49" charset="-122"/>
                </a:rPr>
                <a:t>FTP           DNS</a:t>
              </a:r>
            </a:p>
            <a:p>
              <a:pPr>
                <a:defRPr/>
              </a:pPr>
              <a:r>
                <a:rPr kumimoji="0" lang="en-US" altLang="zh-CN" sz="2000" b="1">
                  <a:latin typeface="Arial" charset="0"/>
                  <a:ea typeface="仿宋_GB2312" pitchFamily="49" charset="-122"/>
                </a:rPr>
                <a:t>HTTP          SNMP</a:t>
              </a:r>
            </a:p>
            <a:p>
              <a:pPr>
                <a:defRPr/>
              </a:pPr>
              <a:r>
                <a:rPr kumimoji="0" lang="en-US" altLang="zh-CN" sz="2000" b="1">
                  <a:latin typeface="Arial" charset="0"/>
                  <a:ea typeface="仿宋_GB2312" pitchFamily="49" charset="-122"/>
                </a:rPr>
                <a:t>SMTP       TFTP</a:t>
              </a:r>
            </a:p>
          </p:txBody>
        </p:sp>
        <p:sp>
          <p:nvSpPr>
            <p:cNvPr id="794641" name="Rectangle 17"/>
            <p:cNvSpPr>
              <a:spLocks noChangeArrowheads="1"/>
            </p:cNvSpPr>
            <p:nvPr/>
          </p:nvSpPr>
          <p:spPr bwMode="auto">
            <a:xfrm>
              <a:off x="2889" y="2767"/>
              <a:ext cx="1800"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en-US" altLang="zh-CN" b="1">
                  <a:latin typeface="Arial" charset="0"/>
                  <a:ea typeface="仿宋_GB2312" pitchFamily="49" charset="-122"/>
                </a:rPr>
                <a:t>TCP        UDP</a:t>
              </a:r>
            </a:p>
          </p:txBody>
        </p:sp>
        <p:sp>
          <p:nvSpPr>
            <p:cNvPr id="794642" name="Rectangle 18"/>
            <p:cNvSpPr>
              <a:spLocks noChangeArrowheads="1"/>
            </p:cNvSpPr>
            <p:nvPr/>
          </p:nvSpPr>
          <p:spPr bwMode="auto">
            <a:xfrm>
              <a:off x="2895" y="3034"/>
              <a:ext cx="1800" cy="2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en-US" altLang="zh-CN" b="1">
                  <a:latin typeface="Arial" charset="0"/>
                  <a:ea typeface="仿宋_GB2312" pitchFamily="49" charset="-122"/>
                </a:rPr>
                <a:t>IP   ICMP  ARP  RARP</a:t>
              </a:r>
            </a:p>
          </p:txBody>
        </p:sp>
        <p:sp>
          <p:nvSpPr>
            <p:cNvPr id="794643" name="Rectangle 19"/>
            <p:cNvSpPr>
              <a:spLocks noChangeArrowheads="1"/>
            </p:cNvSpPr>
            <p:nvPr/>
          </p:nvSpPr>
          <p:spPr bwMode="auto">
            <a:xfrm>
              <a:off x="2897" y="3286"/>
              <a:ext cx="1800" cy="21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en-US" altLang="zh-CN" sz="1600" b="1">
                  <a:latin typeface="Arial" charset="0"/>
                  <a:ea typeface="仿宋_GB2312" pitchFamily="49" charset="-122"/>
                </a:rPr>
                <a:t>Ethernet / Token-Ring / Other media</a:t>
              </a:r>
            </a:p>
          </p:txBody>
        </p:sp>
        <p:sp>
          <p:nvSpPr>
            <p:cNvPr id="794644" name="Rectangle 20"/>
            <p:cNvSpPr>
              <a:spLocks noChangeArrowheads="1"/>
            </p:cNvSpPr>
            <p:nvPr/>
          </p:nvSpPr>
          <p:spPr bwMode="auto">
            <a:xfrm>
              <a:off x="2897" y="3550"/>
              <a:ext cx="1800" cy="20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r>
                <a:rPr kumimoji="0" lang="en-US" altLang="zh-CN" b="1">
                  <a:latin typeface="Arial" charset="0"/>
                  <a:ea typeface="仿宋_GB2312" pitchFamily="49" charset="-122"/>
                </a:rPr>
                <a:t>Hardware</a:t>
              </a:r>
            </a:p>
          </p:txBody>
        </p:sp>
        <p:sp>
          <p:nvSpPr>
            <p:cNvPr id="45078" name="Rectangle 21"/>
            <p:cNvSpPr>
              <a:spLocks noChangeArrowheads="1"/>
            </p:cNvSpPr>
            <p:nvPr/>
          </p:nvSpPr>
          <p:spPr bwMode="auto">
            <a:xfrm>
              <a:off x="1082" y="1721"/>
              <a:ext cx="55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0" lang="en-US" altLang="zh-CN" b="1">
                  <a:latin typeface="Arial" pitchFamily="34" charset="0"/>
                  <a:ea typeface="仿宋_GB2312" pitchFamily="49" charset="-122"/>
                </a:rPr>
                <a:t>OSI</a:t>
              </a:r>
              <a:r>
                <a:rPr kumimoji="0" lang="zh-CN" altLang="en-US" b="1">
                  <a:latin typeface="Arial" pitchFamily="34" charset="0"/>
                  <a:ea typeface="仿宋_GB2312" pitchFamily="49" charset="-122"/>
                </a:rPr>
                <a:t>模型</a:t>
              </a:r>
            </a:p>
          </p:txBody>
        </p:sp>
        <p:sp>
          <p:nvSpPr>
            <p:cNvPr id="45079" name="Rectangle 22"/>
            <p:cNvSpPr>
              <a:spLocks noChangeArrowheads="1"/>
            </p:cNvSpPr>
            <p:nvPr/>
          </p:nvSpPr>
          <p:spPr bwMode="auto">
            <a:xfrm>
              <a:off x="2298" y="1710"/>
              <a:ext cx="171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0" lang="en-US" altLang="zh-CN" b="1">
                  <a:latin typeface="Arial" pitchFamily="34" charset="0"/>
                  <a:ea typeface="仿宋_GB2312" pitchFamily="49" charset="-122"/>
                </a:rPr>
                <a:t>TCP/IP</a:t>
              </a:r>
              <a:r>
                <a:rPr kumimoji="0" lang="zh-CN" altLang="en-US" b="1">
                  <a:latin typeface="Arial" pitchFamily="34" charset="0"/>
                  <a:ea typeface="仿宋_GB2312" pitchFamily="49" charset="-122"/>
                </a:rPr>
                <a:t>协议体系</a:t>
              </a:r>
            </a:p>
          </p:txBody>
        </p:sp>
      </p:grpSp>
      <p:sp>
        <p:nvSpPr>
          <p:cNvPr id="45060" name="Rectangle 23"/>
          <p:cNvSpPr>
            <a:spLocks noChangeArrowheads="1"/>
          </p:cNvSpPr>
          <p:nvPr/>
        </p:nvSpPr>
        <p:spPr bwMode="auto">
          <a:xfrm>
            <a:off x="533400" y="5562600"/>
            <a:ext cx="7924800" cy="692150"/>
          </a:xfrm>
          <a:prstGeom prst="rect">
            <a:avLst/>
          </a:prstGeom>
          <a:solidFill>
            <a:schemeClr val="accent1"/>
          </a:solidFill>
          <a:ln w="9525">
            <a:solidFill>
              <a:schemeClr val="tx1"/>
            </a:solidFill>
            <a:miter lim="800000"/>
            <a:headEnd/>
            <a:tailEnd/>
          </a:ln>
        </p:spPr>
        <p:txBody>
          <a:bodyPr wrap="none" anchor="ctr"/>
          <a:lstStyle/>
          <a:p>
            <a:r>
              <a:rPr kumimoji="0" lang="en-US" altLang="zh-CN" sz="2000" b="1">
                <a:latin typeface="Arial" pitchFamily="34" charset="0"/>
              </a:rPr>
              <a:t>TCP/IP</a:t>
            </a:r>
            <a:r>
              <a:rPr kumimoji="0" lang="zh-CN" altLang="en-US" sz="2000" b="1">
                <a:latin typeface="Arial" pitchFamily="34" charset="0"/>
              </a:rPr>
              <a:t>和</a:t>
            </a:r>
            <a:r>
              <a:rPr kumimoji="0" lang="en-US" altLang="zh-CN" sz="2000" b="1">
                <a:latin typeface="Arial" pitchFamily="34" charset="0"/>
              </a:rPr>
              <a:t>OSI</a:t>
            </a:r>
            <a:r>
              <a:rPr kumimoji="0" lang="zh-CN" altLang="en-US" sz="2000" b="1">
                <a:latin typeface="Arial" pitchFamily="34" charset="0"/>
              </a:rPr>
              <a:t>模型一样</a:t>
            </a:r>
            <a:r>
              <a:rPr kumimoji="0" lang="en-US" altLang="zh-CN" sz="2000" b="1">
                <a:latin typeface="Arial" pitchFamily="34" charset="0"/>
              </a:rPr>
              <a:t>,</a:t>
            </a:r>
            <a:r>
              <a:rPr kumimoji="0" lang="zh-CN" altLang="en-US" sz="2000" b="1">
                <a:latin typeface="Arial" pitchFamily="34" charset="0"/>
              </a:rPr>
              <a:t>也是一种分层体系结构</a:t>
            </a:r>
            <a:r>
              <a:rPr kumimoji="0" lang="en-US" altLang="zh-CN" sz="2000" b="1">
                <a:latin typeface="Arial" pitchFamily="34" charset="0"/>
              </a:rPr>
              <a:t>,</a:t>
            </a:r>
            <a:r>
              <a:rPr kumimoji="0" lang="zh-CN" altLang="en-US" sz="2000" b="1">
                <a:latin typeface="Arial" pitchFamily="34" charset="0"/>
              </a:rPr>
              <a:t>广泛应用于实际网络中</a:t>
            </a:r>
          </a:p>
        </p:txBody>
      </p:sp>
    </p:spTree>
    <p:extLst>
      <p:ext uri="{BB962C8B-B14F-4D97-AF65-F5344CB8AC3E}">
        <p14:creationId xmlns:p14="http://schemas.microsoft.com/office/powerpoint/2010/main" val="4123940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4"/>
          <p:cNvSpPr>
            <a:spLocks noChangeShapeType="1"/>
          </p:cNvSpPr>
          <p:nvPr/>
        </p:nvSpPr>
        <p:spPr bwMode="auto">
          <a:xfrm flipV="1">
            <a:off x="3757613" y="4071938"/>
            <a:ext cx="452437" cy="577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3" name="Line 25"/>
          <p:cNvSpPr>
            <a:spLocks noChangeShapeType="1"/>
          </p:cNvSpPr>
          <p:nvPr/>
        </p:nvSpPr>
        <p:spPr bwMode="auto">
          <a:xfrm flipH="1">
            <a:off x="4933950" y="2860675"/>
            <a:ext cx="519113" cy="4873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4" name="标题 4"/>
          <p:cNvSpPr>
            <a:spLocks noGrp="1"/>
          </p:cNvSpPr>
          <p:nvPr>
            <p:ph type="title" idx="4294967295"/>
          </p:nvPr>
        </p:nvSpPr>
        <p:spPr>
          <a:xfrm>
            <a:off x="846138" y="228600"/>
            <a:ext cx="8013700" cy="914400"/>
          </a:xfrm>
        </p:spPr>
        <p:txBody>
          <a:bodyPr anchor="ctr"/>
          <a:lstStyle/>
          <a:p>
            <a:pPr eaLnBrk="1" hangingPunct="1"/>
            <a:r>
              <a:rPr lang="zh-CN" altLang="en-US" sz="4600">
                <a:solidFill>
                  <a:schemeClr val="tx2"/>
                </a:solidFill>
              </a:rPr>
              <a:t>互联网数据通信实例</a:t>
            </a:r>
          </a:p>
        </p:txBody>
      </p:sp>
      <p:pic>
        <p:nvPicPr>
          <p:cNvPr id="46085" name="Picture 3" descr="路由器通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2395538"/>
            <a:ext cx="915988" cy="657225"/>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4" descr="路由器通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63" y="4576763"/>
            <a:ext cx="915987" cy="677862"/>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6087" name="Line 9"/>
          <p:cNvSpPr>
            <a:spLocks noChangeShapeType="1"/>
          </p:cNvSpPr>
          <p:nvPr/>
        </p:nvSpPr>
        <p:spPr bwMode="auto">
          <a:xfrm flipH="1">
            <a:off x="3011488" y="5021263"/>
            <a:ext cx="3746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6088" name="Line 10"/>
          <p:cNvSpPr>
            <a:spLocks noChangeShapeType="1"/>
          </p:cNvSpPr>
          <p:nvPr/>
        </p:nvSpPr>
        <p:spPr bwMode="auto">
          <a:xfrm>
            <a:off x="3011488" y="4486275"/>
            <a:ext cx="0" cy="1187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6089" name="Line 11"/>
          <p:cNvSpPr>
            <a:spLocks noChangeShapeType="1"/>
          </p:cNvSpPr>
          <p:nvPr/>
        </p:nvSpPr>
        <p:spPr bwMode="auto">
          <a:xfrm flipH="1">
            <a:off x="2389188" y="4652963"/>
            <a:ext cx="622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6090" name="Line 12"/>
          <p:cNvSpPr>
            <a:spLocks noChangeShapeType="1"/>
          </p:cNvSpPr>
          <p:nvPr/>
        </p:nvSpPr>
        <p:spPr bwMode="auto">
          <a:xfrm flipH="1">
            <a:off x="2389188" y="5481638"/>
            <a:ext cx="622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pic>
        <p:nvPicPr>
          <p:cNvPr id="46091" name="Picture 13" descr="台式机"/>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550" y="4378325"/>
            <a:ext cx="873125" cy="609600"/>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6092" name="Picture 14" descr="台式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5205413"/>
            <a:ext cx="873125" cy="611187"/>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6093" name="Line 16"/>
          <p:cNvSpPr>
            <a:spLocks noChangeShapeType="1"/>
          </p:cNvSpPr>
          <p:nvPr/>
        </p:nvSpPr>
        <p:spPr bwMode="auto">
          <a:xfrm>
            <a:off x="6200775" y="2671763"/>
            <a:ext cx="360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94" name="Line 17"/>
          <p:cNvSpPr>
            <a:spLocks noChangeShapeType="1"/>
          </p:cNvSpPr>
          <p:nvPr/>
        </p:nvSpPr>
        <p:spPr bwMode="auto">
          <a:xfrm>
            <a:off x="6561138" y="2046288"/>
            <a:ext cx="0" cy="1249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6095" name="Line 18"/>
          <p:cNvSpPr>
            <a:spLocks noChangeShapeType="1"/>
          </p:cNvSpPr>
          <p:nvPr/>
        </p:nvSpPr>
        <p:spPr bwMode="auto">
          <a:xfrm>
            <a:off x="6561138" y="2314575"/>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46096" name="Line 19"/>
          <p:cNvSpPr>
            <a:spLocks noChangeShapeType="1"/>
          </p:cNvSpPr>
          <p:nvPr/>
        </p:nvSpPr>
        <p:spPr bwMode="auto">
          <a:xfrm>
            <a:off x="6561138" y="3079750"/>
            <a:ext cx="600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pic>
        <p:nvPicPr>
          <p:cNvPr id="46097" name="Picture 20" descr="台式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5163" y="1900238"/>
            <a:ext cx="730250" cy="598487"/>
          </a:xfrm>
          <a:prstGeom prst="rect">
            <a:avLst/>
          </a:prstGeom>
          <a:noFill/>
          <a:ln w="9525">
            <a:solidFill>
              <a:schemeClr val="bg1">
                <a:alpha val="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6098" name="Picture 21" descr="台式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8975" y="2770188"/>
            <a:ext cx="700088" cy="574675"/>
          </a:xfrm>
          <a:prstGeom prst="rect">
            <a:avLst/>
          </a:prstGeom>
          <a:noFill/>
          <a:ln w="9525">
            <a:solidFill>
              <a:schemeClr val="bg1">
                <a:alpha val="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6099" name="Text Box 22"/>
          <p:cNvSpPr txBox="1">
            <a:spLocks noChangeArrowheads="1"/>
          </p:cNvSpPr>
          <p:nvPr/>
        </p:nvSpPr>
        <p:spPr bwMode="auto">
          <a:xfrm>
            <a:off x="4029075" y="4976813"/>
            <a:ext cx="762000" cy="307975"/>
          </a:xfrm>
          <a:prstGeom prst="rect">
            <a:avLst/>
          </a:prstGeom>
          <a:noFill/>
          <a:ln w="9525">
            <a:solidFill>
              <a:schemeClr val="bg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en-US" altLang="zh-CN" sz="2000" b="1">
                <a:latin typeface="Times New Roman" pitchFamily="18" charset="0"/>
              </a:rPr>
              <a:t>R</a:t>
            </a:r>
            <a:r>
              <a:rPr kumimoji="0" lang="en-US" altLang="zh-CN" sz="2000" b="1" baseline="-25000">
                <a:latin typeface="Times New Roman" pitchFamily="18" charset="0"/>
              </a:rPr>
              <a:t>B</a:t>
            </a:r>
          </a:p>
        </p:txBody>
      </p:sp>
      <p:sp>
        <p:nvSpPr>
          <p:cNvPr id="46100" name="Text Box 23"/>
          <p:cNvSpPr txBox="1">
            <a:spLocks noChangeArrowheads="1"/>
          </p:cNvSpPr>
          <p:nvPr/>
        </p:nvSpPr>
        <p:spPr bwMode="auto">
          <a:xfrm>
            <a:off x="5373688" y="3076575"/>
            <a:ext cx="762000" cy="307975"/>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en-US" altLang="zh-CN" sz="2000" b="1">
                <a:latin typeface="Times New Roman" pitchFamily="18" charset="0"/>
              </a:rPr>
              <a:t>R</a:t>
            </a:r>
            <a:r>
              <a:rPr kumimoji="0" lang="en-US" altLang="zh-CN" sz="2000" b="1" baseline="-25000">
                <a:latin typeface="Times New Roman" pitchFamily="18" charset="0"/>
              </a:rPr>
              <a:t>A</a:t>
            </a:r>
          </a:p>
        </p:txBody>
      </p:sp>
      <p:sp>
        <p:nvSpPr>
          <p:cNvPr id="46101" name="Text Box 26"/>
          <p:cNvSpPr txBox="1">
            <a:spLocks noChangeArrowheads="1"/>
          </p:cNvSpPr>
          <p:nvPr/>
        </p:nvSpPr>
        <p:spPr bwMode="auto">
          <a:xfrm>
            <a:off x="7038975" y="1381125"/>
            <a:ext cx="609600" cy="519113"/>
          </a:xfrm>
          <a:prstGeom prst="rect">
            <a:avLst/>
          </a:prstGeom>
          <a:noFill/>
          <a:ln w="9525">
            <a:solidFill>
              <a:schemeClr val="bg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en-US" altLang="zh-CN" sz="2800" b="1">
                <a:latin typeface="Times New Roman" pitchFamily="18" charset="0"/>
              </a:rPr>
              <a:t>A</a:t>
            </a:r>
          </a:p>
        </p:txBody>
      </p:sp>
      <p:sp>
        <p:nvSpPr>
          <p:cNvPr id="46102" name="Text Box 27"/>
          <p:cNvSpPr txBox="1">
            <a:spLocks noChangeArrowheads="1"/>
          </p:cNvSpPr>
          <p:nvPr/>
        </p:nvSpPr>
        <p:spPr bwMode="auto">
          <a:xfrm>
            <a:off x="1890713" y="5738813"/>
            <a:ext cx="381000" cy="519112"/>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en-US" altLang="zh-CN" sz="2800" b="1">
                <a:latin typeface="Times New Roman" pitchFamily="18" charset="0"/>
              </a:rPr>
              <a:t>B</a:t>
            </a:r>
          </a:p>
        </p:txBody>
      </p:sp>
      <p:grpSp>
        <p:nvGrpSpPr>
          <p:cNvPr id="2" name="组合 42"/>
          <p:cNvGrpSpPr>
            <a:grpSpLocks/>
          </p:cNvGrpSpPr>
          <p:nvPr/>
        </p:nvGrpSpPr>
        <p:grpSpPr bwMode="auto">
          <a:xfrm>
            <a:off x="4062413" y="3800475"/>
            <a:ext cx="3948112" cy="1266825"/>
            <a:chOff x="4062284" y="3800496"/>
            <a:chExt cx="3948260" cy="1266832"/>
          </a:xfrm>
        </p:grpSpPr>
        <p:sp>
          <p:nvSpPr>
            <p:cNvPr id="46109" name="AutoShape 29"/>
            <p:cNvSpPr>
              <a:spLocks noChangeArrowheads="1"/>
            </p:cNvSpPr>
            <p:nvPr/>
          </p:nvSpPr>
          <p:spPr bwMode="auto">
            <a:xfrm rot="-2700000">
              <a:off x="4062284" y="3971481"/>
              <a:ext cx="1919539" cy="377162"/>
            </a:xfrm>
            <a:prstGeom prst="leftArrow">
              <a:avLst>
                <a:gd name="adj1" fmla="val 45241"/>
                <a:gd name="adj2" fmla="val 71323"/>
              </a:avLst>
            </a:prstGeom>
            <a:solidFill>
              <a:srgbClr val="FF99CC"/>
            </a:solidFill>
            <a:ln w="9525">
              <a:solidFill>
                <a:schemeClr val="tx1"/>
              </a:solidFill>
              <a:miter lim="800000"/>
              <a:headEnd/>
              <a:tailEnd/>
            </a:ln>
          </p:spPr>
          <p:txBody>
            <a:bodyPr wrap="none" anchor="ctr"/>
            <a:lstStyle/>
            <a:p>
              <a:r>
                <a:rPr kumimoji="0" lang="en-US" altLang="zh-CN" sz="1800">
                  <a:latin typeface="Times New Roman" pitchFamily="18" charset="0"/>
                </a:rPr>
                <a:t>2</a:t>
              </a:r>
            </a:p>
          </p:txBody>
        </p:sp>
        <p:sp>
          <p:nvSpPr>
            <p:cNvPr id="33" name="Text Box 30"/>
            <p:cNvSpPr txBox="1">
              <a:spLocks noChangeArrowheads="1"/>
            </p:cNvSpPr>
            <p:nvPr/>
          </p:nvSpPr>
          <p:spPr bwMode="auto">
            <a:xfrm>
              <a:off x="5657781" y="3800496"/>
              <a:ext cx="2352763" cy="1266832"/>
            </a:xfrm>
            <a:prstGeom prst="rect">
              <a:avLst/>
            </a:prstGeom>
            <a:solidFill>
              <a:srgbClr val="FFCCFF"/>
            </a:solidFill>
            <a:ln w="9525">
              <a:solidFill>
                <a:schemeClr val="tx1"/>
              </a:solidFill>
              <a:miter lim="800000"/>
              <a:headEnd/>
              <a:tailEnd/>
            </a:ln>
          </p:spPr>
          <p:txBody>
            <a:bodyPr anchor="ctr"/>
            <a:lstStyle/>
            <a:p>
              <a:pPr algn="l">
                <a:defRPr/>
              </a:pPr>
              <a:r>
                <a:rPr kumimoji="0" lang="zh-CN" altLang="en-US" sz="1800" b="1" dirty="0">
                  <a:latin typeface="+mn-lt"/>
                  <a:ea typeface="华文楷体" pitchFamily="2" charset="-122"/>
                </a:rPr>
                <a:t>第</a:t>
              </a:r>
              <a:r>
                <a:rPr kumimoji="0" lang="en-US" altLang="zh-CN" sz="1800" b="1" dirty="0">
                  <a:latin typeface="+mn-lt"/>
                  <a:ea typeface="华文楷体" pitchFamily="2" charset="-122"/>
                </a:rPr>
                <a:t>1</a:t>
              </a:r>
              <a:r>
                <a:rPr kumimoji="0" lang="zh-CN" altLang="en-US" sz="1800" b="1" dirty="0">
                  <a:latin typeface="+mn-lt"/>
                  <a:ea typeface="华文楷体" pitchFamily="2" charset="-122"/>
                </a:rPr>
                <a:t>步：</a:t>
              </a:r>
              <a:r>
                <a:rPr kumimoji="0" lang="en-US" altLang="zh-CN" sz="1800" dirty="0">
                  <a:latin typeface="+mn-lt"/>
                  <a:ea typeface="华文楷体" pitchFamily="2" charset="-122"/>
                </a:rPr>
                <a:t>R</a:t>
              </a:r>
              <a:r>
                <a:rPr kumimoji="0" lang="en-US" altLang="zh-CN" sz="1800" baseline="-25000" dirty="0">
                  <a:latin typeface="+mn-lt"/>
                  <a:ea typeface="华文楷体" pitchFamily="2" charset="-122"/>
                </a:rPr>
                <a:t>A </a:t>
              </a:r>
              <a:r>
                <a:rPr kumimoji="0" lang="en-US" altLang="zh-CN" sz="1800" dirty="0">
                  <a:latin typeface="+mn-lt"/>
                  <a:ea typeface="华文楷体" pitchFamily="2" charset="-122"/>
                </a:rPr>
                <a:t>=&gt; R</a:t>
              </a:r>
              <a:r>
                <a:rPr kumimoji="0" lang="en-US" altLang="zh-CN" sz="1800" baseline="-25000" dirty="0">
                  <a:latin typeface="+mn-lt"/>
                  <a:ea typeface="华文楷体" pitchFamily="2" charset="-122"/>
                </a:rPr>
                <a:t>B</a:t>
              </a:r>
              <a:endParaRPr kumimoji="0" lang="zh-CN" altLang="en-US" sz="1800" dirty="0">
                <a:latin typeface="+mn-lt"/>
                <a:ea typeface="华文楷体" pitchFamily="2" charset="-122"/>
              </a:endParaRPr>
            </a:p>
            <a:p>
              <a:pPr algn="l">
                <a:defRPr/>
              </a:pPr>
              <a:r>
                <a:rPr kumimoji="0" lang="zh-CN" altLang="en-US" sz="1800" b="1" dirty="0">
                  <a:latin typeface="+mn-lt"/>
                  <a:ea typeface="华文楷体" pitchFamily="2" charset="-122"/>
                </a:rPr>
                <a:t>    网络层：路由选择；</a:t>
              </a:r>
            </a:p>
            <a:p>
              <a:pPr algn="l">
                <a:defRPr/>
              </a:pPr>
              <a:r>
                <a:rPr kumimoji="0" lang="zh-CN" altLang="en-US" sz="1800" b="1" dirty="0">
                  <a:latin typeface="+mn-lt"/>
                  <a:ea typeface="华文楷体" pitchFamily="2" charset="-122"/>
                </a:rPr>
                <a:t>    通过</a:t>
              </a:r>
              <a:r>
                <a:rPr kumimoji="0" lang="en-US" altLang="zh-CN" sz="1800" dirty="0">
                  <a:latin typeface="+mn-lt"/>
                  <a:ea typeface="华文楷体" pitchFamily="2" charset="-122"/>
                </a:rPr>
                <a:t>IP</a:t>
              </a:r>
              <a:r>
                <a:rPr kumimoji="0" lang="zh-CN" altLang="en-US" sz="1800" b="1" dirty="0">
                  <a:latin typeface="+mn-lt"/>
                  <a:ea typeface="华文楷体" pitchFamily="2" charset="-122"/>
                </a:rPr>
                <a:t>地址寻址；</a:t>
              </a:r>
            </a:p>
            <a:p>
              <a:pPr algn="l">
                <a:defRPr/>
              </a:pPr>
              <a:r>
                <a:rPr kumimoji="0" lang="zh-CN" altLang="en-US" sz="1800" b="1" dirty="0">
                  <a:latin typeface="+mn-lt"/>
                  <a:ea typeface="华文楷体" pitchFamily="2" charset="-122"/>
                </a:rPr>
                <a:t>    分组交换</a:t>
              </a:r>
              <a:r>
                <a:rPr kumimoji="0" lang="en-US" altLang="zh-CN" sz="1800" b="1" dirty="0">
                  <a:latin typeface="+mn-lt"/>
                  <a:ea typeface="华文楷体" pitchFamily="2" charset="-122"/>
                </a:rPr>
                <a:t>…</a:t>
              </a:r>
            </a:p>
          </p:txBody>
        </p:sp>
      </p:grpSp>
      <p:sp>
        <p:nvSpPr>
          <p:cNvPr id="38" name="云形 37"/>
          <p:cNvSpPr/>
          <p:nvPr/>
        </p:nvSpPr>
        <p:spPr>
          <a:xfrm>
            <a:off x="3395663" y="3076575"/>
            <a:ext cx="1809750" cy="1120775"/>
          </a:xfrm>
          <a:prstGeom prst="cloud">
            <a:avLst/>
          </a:prstGeom>
          <a:solidFill>
            <a:srgbClr val="8FDA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defRPr/>
            </a:pPr>
            <a:r>
              <a:rPr kumimoji="0" lang="zh-CN" altLang="en-US" sz="2800" dirty="0">
                <a:solidFill>
                  <a:schemeClr val="tx1"/>
                </a:solidFill>
                <a:latin typeface="华文楷体" pitchFamily="2" charset="-122"/>
                <a:ea typeface="华文楷体" pitchFamily="2" charset="-122"/>
              </a:rPr>
              <a:t>广域网</a:t>
            </a:r>
          </a:p>
        </p:txBody>
      </p:sp>
      <p:grpSp>
        <p:nvGrpSpPr>
          <p:cNvPr id="3" name="组合 40"/>
          <p:cNvGrpSpPr/>
          <p:nvPr/>
        </p:nvGrpSpPr>
        <p:grpSpPr>
          <a:xfrm>
            <a:off x="3486144" y="1619240"/>
            <a:ext cx="3619520" cy="740592"/>
            <a:chOff x="3486144" y="1790672"/>
            <a:chExt cx="3619520" cy="740592"/>
          </a:xfrm>
          <a:solidFill>
            <a:srgbClr val="FFFF99"/>
          </a:solidFill>
        </p:grpSpPr>
        <p:sp>
          <p:nvSpPr>
            <p:cNvPr id="39" name="圆角右箭头 38"/>
            <p:cNvSpPr/>
            <p:nvPr/>
          </p:nvSpPr>
          <p:spPr>
            <a:xfrm rot="5400000" flipV="1">
              <a:off x="5970992" y="1396592"/>
              <a:ext cx="731048" cy="1538296"/>
            </a:xfrm>
            <a:prstGeom prst="bentArrow">
              <a:avLst>
                <a:gd name="adj1" fmla="val 20568"/>
                <a:gd name="adj2" fmla="val 30045"/>
                <a:gd name="adj3" fmla="val 25000"/>
                <a:gd name="adj4" fmla="val 50439"/>
              </a:avLst>
            </a:prstGeom>
            <a:solidFill>
              <a:srgbClr val="FF99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0" lang="zh-CN" altLang="en-US" sz="1800" dirty="0">
                <a:solidFill>
                  <a:schemeClr val="tx1"/>
                </a:solidFill>
              </a:endParaRPr>
            </a:p>
          </p:txBody>
        </p:sp>
        <p:sp>
          <p:nvSpPr>
            <p:cNvPr id="40" name="Text Box 30"/>
            <p:cNvSpPr txBox="1">
              <a:spLocks noChangeArrowheads="1"/>
            </p:cNvSpPr>
            <p:nvPr/>
          </p:nvSpPr>
          <p:spPr bwMode="auto">
            <a:xfrm>
              <a:off x="3486144" y="1790672"/>
              <a:ext cx="1990736" cy="723904"/>
            </a:xfrm>
            <a:prstGeom prst="rect">
              <a:avLst/>
            </a:prstGeom>
            <a:grpFill/>
            <a:ln w="9525">
              <a:solidFill>
                <a:schemeClr val="tx1"/>
              </a:solidFill>
              <a:miter lim="800000"/>
              <a:headEnd/>
              <a:tailEnd/>
            </a:ln>
          </p:spPr>
          <p:txBody>
            <a:bodyPr anchor="ctr"/>
            <a:lstStyle/>
            <a:p>
              <a:pPr algn="l">
                <a:defRPr/>
              </a:pPr>
              <a:r>
                <a:rPr kumimoji="0" lang="zh-CN" altLang="en-US" sz="1800" b="1" dirty="0">
                  <a:latin typeface="华文楷体" pitchFamily="2" charset="-122"/>
                  <a:ea typeface="华文楷体" pitchFamily="2" charset="-122"/>
                </a:rPr>
                <a:t>第</a:t>
              </a:r>
              <a:r>
                <a:rPr kumimoji="0" lang="en-US" altLang="zh-CN" sz="1800" b="1" dirty="0">
                  <a:latin typeface="华文楷体" pitchFamily="2" charset="-122"/>
                  <a:ea typeface="华文楷体" pitchFamily="2" charset="-122"/>
                </a:rPr>
                <a:t>1</a:t>
              </a:r>
              <a:r>
                <a:rPr kumimoji="0" lang="zh-CN" altLang="en-US" sz="1800" b="1" dirty="0">
                  <a:latin typeface="华文楷体" pitchFamily="2" charset="-122"/>
                  <a:ea typeface="华文楷体" pitchFamily="2" charset="-122"/>
                </a:rPr>
                <a:t>步</a:t>
              </a:r>
              <a:r>
                <a:rPr kumimoji="0" lang="zh-CN" altLang="en-US" sz="1800" dirty="0">
                  <a:latin typeface="Times New Roman" pitchFamily="18" charset="0"/>
                  <a:ea typeface="宋体" charset="-122"/>
                </a:rPr>
                <a:t>：</a:t>
              </a:r>
              <a:r>
                <a:rPr kumimoji="0" lang="en-US" altLang="zh-CN" sz="1800" dirty="0">
                  <a:latin typeface="+mn-lt"/>
                  <a:ea typeface="宋体" charset="-122"/>
                </a:rPr>
                <a:t>A</a:t>
              </a:r>
              <a:r>
                <a:rPr kumimoji="0" lang="en-US" altLang="zh-CN" sz="1800" baseline="-25000" dirty="0">
                  <a:latin typeface="+mn-lt"/>
                  <a:ea typeface="宋体" charset="-122"/>
                </a:rPr>
                <a:t> </a:t>
              </a:r>
              <a:r>
                <a:rPr kumimoji="0" lang="en-US" altLang="zh-CN" sz="1800" dirty="0">
                  <a:latin typeface="+mn-lt"/>
                  <a:ea typeface="宋体" charset="-122"/>
                </a:rPr>
                <a:t>=&gt; R</a:t>
              </a:r>
              <a:r>
                <a:rPr kumimoji="0" lang="en-US" altLang="zh-CN" sz="1800" baseline="-25000" dirty="0">
                  <a:latin typeface="+mn-lt"/>
                  <a:ea typeface="宋体" charset="-122"/>
                </a:rPr>
                <a:t>A</a:t>
              </a:r>
              <a:endParaRPr kumimoji="0" lang="zh-CN" altLang="en-US" sz="1800" dirty="0">
                <a:latin typeface="+mn-lt"/>
                <a:ea typeface="宋体" charset="-122"/>
              </a:endParaRPr>
            </a:p>
            <a:p>
              <a:pPr>
                <a:defRPr/>
              </a:pPr>
              <a:r>
                <a:rPr kumimoji="0" lang="zh-CN" altLang="en-US" sz="1800" b="1" dirty="0">
                  <a:latin typeface="华文楷体" pitchFamily="2" charset="-122"/>
                  <a:ea typeface="华文楷体" pitchFamily="2" charset="-122"/>
                </a:rPr>
                <a:t>发送数据</a:t>
              </a:r>
              <a:endParaRPr kumimoji="0" lang="en-US" altLang="zh-CN" sz="1800" b="1" dirty="0">
                <a:latin typeface="华文楷体" pitchFamily="2" charset="-122"/>
                <a:ea typeface="华文楷体" pitchFamily="2" charset="-122"/>
              </a:endParaRPr>
            </a:p>
          </p:txBody>
        </p:sp>
      </p:grpSp>
      <p:grpSp>
        <p:nvGrpSpPr>
          <p:cNvPr id="4" name="组合 43"/>
          <p:cNvGrpSpPr>
            <a:grpSpLocks/>
          </p:cNvGrpSpPr>
          <p:nvPr/>
        </p:nvGrpSpPr>
        <p:grpSpPr bwMode="auto">
          <a:xfrm>
            <a:off x="2400300" y="5329238"/>
            <a:ext cx="4476750" cy="1474787"/>
            <a:chOff x="2400288" y="5329248"/>
            <a:chExt cx="4433912" cy="1475007"/>
          </a:xfrm>
        </p:grpSpPr>
        <p:sp>
          <p:nvSpPr>
            <p:cNvPr id="35" name="Text Box 33"/>
            <p:cNvSpPr txBox="1">
              <a:spLocks noChangeArrowheads="1"/>
            </p:cNvSpPr>
            <p:nvPr/>
          </p:nvSpPr>
          <p:spPr bwMode="auto">
            <a:xfrm>
              <a:off x="3938006" y="5329248"/>
              <a:ext cx="2896194" cy="1475007"/>
            </a:xfrm>
            <a:prstGeom prst="rect">
              <a:avLst/>
            </a:prstGeom>
            <a:solidFill>
              <a:srgbClr val="FFFF99"/>
            </a:solidFill>
            <a:ln w="9525">
              <a:solidFill>
                <a:schemeClr val="tx1"/>
              </a:solidFill>
              <a:miter lim="800000"/>
              <a:headEnd/>
              <a:tailEnd/>
            </a:ln>
          </p:spPr>
          <p:txBody>
            <a:bodyPr>
              <a:spAutoFit/>
            </a:bodyPr>
            <a:lstStyle/>
            <a:p>
              <a:pPr algn="l">
                <a:defRPr/>
              </a:pPr>
              <a:r>
                <a:rPr kumimoji="0" lang="zh-CN" altLang="en-US" sz="1800" b="1" dirty="0">
                  <a:latin typeface="+mn-lt"/>
                  <a:ea typeface="华文楷体" pitchFamily="2" charset="-122"/>
                </a:rPr>
                <a:t>第</a:t>
              </a:r>
              <a:r>
                <a:rPr kumimoji="0" lang="en-US" altLang="zh-CN" sz="1800" dirty="0">
                  <a:latin typeface="+mn-lt"/>
                  <a:ea typeface="华文楷体" pitchFamily="2" charset="-122"/>
                </a:rPr>
                <a:t>2</a:t>
              </a:r>
              <a:r>
                <a:rPr kumimoji="0" lang="zh-CN" altLang="en-US" sz="1800" b="1" dirty="0">
                  <a:latin typeface="+mn-lt"/>
                  <a:ea typeface="华文楷体" pitchFamily="2" charset="-122"/>
                </a:rPr>
                <a:t>步： </a:t>
              </a:r>
              <a:r>
                <a:rPr kumimoji="0" lang="en-US" altLang="zh-CN" sz="1800" dirty="0">
                  <a:latin typeface="+mn-lt"/>
                  <a:ea typeface="华文楷体" pitchFamily="2" charset="-122"/>
                </a:rPr>
                <a:t>R</a:t>
              </a:r>
              <a:r>
                <a:rPr kumimoji="0" lang="en-US" altLang="zh-CN" sz="1800" baseline="-25000" dirty="0">
                  <a:latin typeface="+mn-lt"/>
                  <a:ea typeface="华文楷体" pitchFamily="2" charset="-122"/>
                </a:rPr>
                <a:t>B</a:t>
              </a:r>
              <a:r>
                <a:rPr kumimoji="0" lang="en-US" altLang="zh-CN" sz="1800" dirty="0">
                  <a:latin typeface="+mn-lt"/>
                  <a:ea typeface="华文楷体" pitchFamily="2" charset="-122"/>
                </a:rPr>
                <a:t> =&gt; </a:t>
              </a:r>
              <a:r>
                <a:rPr kumimoji="0" lang="zh-CN" altLang="en-US" sz="1800" b="1" dirty="0">
                  <a:latin typeface="+mn-lt"/>
                  <a:ea typeface="华文楷体" pitchFamily="2" charset="-122"/>
                </a:rPr>
                <a:t>主机</a:t>
              </a:r>
              <a:r>
                <a:rPr kumimoji="0" lang="en-US" altLang="zh-CN" sz="1800" dirty="0">
                  <a:latin typeface="+mn-lt"/>
                  <a:ea typeface="华文楷体" pitchFamily="2" charset="-122"/>
                </a:rPr>
                <a:t>B</a:t>
              </a:r>
              <a:endParaRPr kumimoji="0" lang="zh-CN" altLang="en-US" sz="1800" dirty="0">
                <a:latin typeface="+mn-lt"/>
                <a:ea typeface="华文楷体" pitchFamily="2" charset="-122"/>
              </a:endParaRPr>
            </a:p>
            <a:p>
              <a:pPr algn="l">
                <a:defRPr/>
              </a:pPr>
              <a:r>
                <a:rPr kumimoji="0" lang="zh-CN" altLang="en-US" sz="1800" b="1" dirty="0">
                  <a:latin typeface="+mn-lt"/>
                  <a:ea typeface="华文楷体" pitchFamily="2" charset="-122"/>
                </a:rPr>
                <a:t>    数据链路层：直接传送；</a:t>
              </a:r>
            </a:p>
            <a:p>
              <a:pPr algn="l">
                <a:defRPr/>
              </a:pPr>
              <a:r>
                <a:rPr kumimoji="0" lang="zh-CN" altLang="en-US" sz="1800" b="1" dirty="0">
                  <a:latin typeface="+mn-lt"/>
                  <a:ea typeface="华文楷体" pitchFamily="2" charset="-122"/>
                </a:rPr>
                <a:t>    通过</a:t>
              </a:r>
              <a:r>
                <a:rPr kumimoji="0" lang="en-US" altLang="zh-CN" sz="1800" dirty="0">
                  <a:latin typeface="+mn-lt"/>
                  <a:ea typeface="华文楷体" pitchFamily="2" charset="-122"/>
                </a:rPr>
                <a:t>MAC</a:t>
              </a:r>
              <a:r>
                <a:rPr kumimoji="0" lang="zh-CN" altLang="en-US" sz="1800" b="1" dirty="0">
                  <a:latin typeface="+mn-lt"/>
                  <a:ea typeface="华文楷体" pitchFamily="2" charset="-122"/>
                </a:rPr>
                <a:t>地址寻址；</a:t>
              </a:r>
            </a:p>
            <a:p>
              <a:pPr algn="l">
                <a:defRPr/>
              </a:pPr>
              <a:r>
                <a:rPr kumimoji="0" lang="zh-CN" altLang="en-US" sz="1800" b="1" dirty="0">
                  <a:latin typeface="+mn-lt"/>
                  <a:ea typeface="华文楷体" pitchFamily="2" charset="-122"/>
                </a:rPr>
                <a:t>    数据帧</a:t>
              </a:r>
              <a:r>
                <a:rPr kumimoji="0" lang="en-US" altLang="zh-CN" sz="1800" b="1" dirty="0">
                  <a:latin typeface="+mn-lt"/>
                  <a:ea typeface="华文楷体" pitchFamily="2" charset="-122"/>
                </a:rPr>
                <a:t>…</a:t>
              </a:r>
            </a:p>
          </p:txBody>
        </p:sp>
        <p:sp>
          <p:nvSpPr>
            <p:cNvPr id="42" name="圆角右箭头 41"/>
            <p:cNvSpPr>
              <a:spLocks noChangeArrowheads="1"/>
            </p:cNvSpPr>
            <p:nvPr/>
          </p:nvSpPr>
          <p:spPr bwMode="auto">
            <a:xfrm flipH="1" flipV="1">
              <a:off x="2400288" y="5338774"/>
              <a:ext cx="1448097" cy="773227"/>
            </a:xfrm>
            <a:custGeom>
              <a:avLst/>
              <a:gdLst>
                <a:gd name="T0" fmla="*/ 1225721 w 1447808"/>
                <a:gd name="T1" fmla="*/ 0 h 772720"/>
                <a:gd name="T2" fmla="*/ 1225721 w 1447808"/>
                <a:gd name="T3" fmla="*/ 433465 h 772720"/>
                <a:gd name="T4" fmla="*/ 73524 w 1447808"/>
                <a:gd name="T5" fmla="*/ 772720 h 772720"/>
                <a:gd name="T6" fmla="*/ 1447808 w 1447808"/>
                <a:gd name="T7" fmla="*/ 216732 h 772720"/>
                <a:gd name="T8" fmla="*/ 17694720 60000 65536"/>
                <a:gd name="T9" fmla="*/ 5898240 60000 65536"/>
                <a:gd name="T10" fmla="*/ 5898240 60000 65536"/>
                <a:gd name="T11" fmla="*/ 0 60000 65536"/>
                <a:gd name="T12" fmla="*/ 0 w 1447808"/>
                <a:gd name="T13" fmla="*/ 0 h 772720"/>
                <a:gd name="T14" fmla="*/ 1447808 w 1447808"/>
                <a:gd name="T15" fmla="*/ 772720 h 772720"/>
              </a:gdLst>
              <a:ahLst/>
              <a:cxnLst>
                <a:cxn ang="T8">
                  <a:pos x="T0" y="T1"/>
                </a:cxn>
                <a:cxn ang="T9">
                  <a:pos x="T2" y="T3"/>
                </a:cxn>
                <a:cxn ang="T10">
                  <a:pos x="T4" y="T5"/>
                </a:cxn>
                <a:cxn ang="T11">
                  <a:pos x="T6" y="T7"/>
                </a:cxn>
              </a:cxnLst>
              <a:rect l="T12" t="T13" r="T14" b="T15"/>
              <a:pathLst>
                <a:path w="1447808" h="772720">
                  <a:moveTo>
                    <a:pt x="0" y="772720"/>
                  </a:moveTo>
                  <a:lnTo>
                    <a:pt x="0" y="493791"/>
                  </a:lnTo>
                  <a:cubicBezTo>
                    <a:pt x="0" y="300169"/>
                    <a:pt x="156961" y="143208"/>
                    <a:pt x="350583" y="143208"/>
                  </a:cubicBezTo>
                  <a:cubicBezTo>
                    <a:pt x="350583" y="143208"/>
                    <a:pt x="350583" y="143208"/>
                    <a:pt x="350583" y="143208"/>
                  </a:cubicBezTo>
                  <a:lnTo>
                    <a:pt x="1225721" y="143208"/>
                  </a:lnTo>
                  <a:lnTo>
                    <a:pt x="1225721" y="0"/>
                  </a:lnTo>
                  <a:lnTo>
                    <a:pt x="1447808" y="216732"/>
                  </a:lnTo>
                  <a:lnTo>
                    <a:pt x="1225721" y="433465"/>
                  </a:lnTo>
                  <a:lnTo>
                    <a:pt x="1225721" y="290257"/>
                  </a:lnTo>
                  <a:lnTo>
                    <a:pt x="350583" y="290257"/>
                  </a:lnTo>
                  <a:lnTo>
                    <a:pt x="350582" y="290257"/>
                  </a:lnTo>
                  <a:cubicBezTo>
                    <a:pt x="238174" y="290257"/>
                    <a:pt x="147049" y="381382"/>
                    <a:pt x="147049" y="493790"/>
                  </a:cubicBezTo>
                  <a:lnTo>
                    <a:pt x="147049" y="772720"/>
                  </a:lnTo>
                  <a:close/>
                </a:path>
              </a:pathLst>
            </a:custGeom>
            <a:solidFill>
              <a:srgbClr val="FF99CC"/>
            </a:solidFill>
            <a:ln w="9525" algn="ctr">
              <a:solidFill>
                <a:schemeClr val="tx1"/>
              </a:solidFill>
              <a:miter lim="800000"/>
              <a:headEnd/>
              <a:tailEnd/>
            </a:ln>
          </p:spPr>
          <p:txBody>
            <a:bodyPr rot="10800000" anchor="ctr"/>
            <a:lstStyle/>
            <a:p>
              <a:pPr>
                <a:defRPr/>
              </a:pPr>
              <a:endParaRPr kumimoji="0" lang="zh-CN" altLang="en-US" sz="1800" dirty="0">
                <a:latin typeface="+mn-lt"/>
                <a:ea typeface="+mn-ea"/>
              </a:endParaRPr>
            </a:p>
          </p:txBody>
        </p:sp>
      </p:grpSp>
    </p:spTree>
    <p:extLst>
      <p:ext uri="{BB962C8B-B14F-4D97-AF65-F5344CB8AC3E}">
        <p14:creationId xmlns:p14="http://schemas.microsoft.com/office/powerpoint/2010/main" val="151184400"/>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EAAA4-9C32-4561-80B8-204AB8304A5E}"/>
              </a:ext>
            </a:extLst>
          </p:cNvPr>
          <p:cNvSpPr>
            <a:spLocks noGrp="1"/>
          </p:cNvSpPr>
          <p:nvPr>
            <p:ph type="title"/>
          </p:nvPr>
        </p:nvSpPr>
        <p:spPr/>
        <p:txBody>
          <a:bodyPr/>
          <a:lstStyle/>
          <a:p>
            <a:r>
              <a:rPr lang="zh-CN" altLang="en-US" dirty="0"/>
              <a:t>课堂练习题</a:t>
            </a:r>
          </a:p>
        </p:txBody>
      </p:sp>
      <p:sp>
        <p:nvSpPr>
          <p:cNvPr id="3" name="内容占位符 2">
            <a:extLst>
              <a:ext uri="{FF2B5EF4-FFF2-40B4-BE49-F238E27FC236}">
                <a16:creationId xmlns:a16="http://schemas.microsoft.com/office/drawing/2014/main" id="{9EAE8D91-4584-497E-9EDF-5512F92965E3}"/>
              </a:ext>
            </a:extLst>
          </p:cNvPr>
          <p:cNvSpPr>
            <a:spLocks noGrp="1"/>
          </p:cNvSpPr>
          <p:nvPr>
            <p:ph idx="1"/>
          </p:nvPr>
        </p:nvSpPr>
        <p:spPr/>
        <p:txBody>
          <a:bodyPr/>
          <a:lstStyle/>
          <a:p>
            <a:r>
              <a:rPr lang="zh-CN" altLang="en-US" dirty="0"/>
              <a:t>简述计算机网络的概念及分类。</a:t>
            </a:r>
            <a:endParaRPr lang="en-US" altLang="zh-CN" dirty="0"/>
          </a:p>
          <a:p>
            <a:r>
              <a:rPr lang="zh-CN" altLang="en-US" dirty="0"/>
              <a:t>简述局域网的概念及特点。</a:t>
            </a:r>
            <a:endParaRPr lang="en-US" altLang="zh-CN" dirty="0"/>
          </a:p>
          <a:p>
            <a:r>
              <a:rPr lang="zh-CN" altLang="en-US" dirty="0"/>
              <a:t>简述简述局域网软件的组成及作用。</a:t>
            </a:r>
            <a:endParaRPr lang="en-US" altLang="zh-CN" dirty="0"/>
          </a:p>
          <a:p>
            <a:r>
              <a:rPr lang="zh-CN" altLang="en-US" dirty="0"/>
              <a:t>简述</a:t>
            </a:r>
            <a:r>
              <a:rPr lang="en-US" altLang="zh-CN" dirty="0"/>
              <a:t>TCP/IP</a:t>
            </a:r>
            <a:r>
              <a:rPr lang="zh-CN" altLang="en-US" dirty="0"/>
              <a:t>模型的四层结构及其主要功能。</a:t>
            </a:r>
            <a:endParaRPr lang="en-US" altLang="zh-CN" dirty="0"/>
          </a:p>
          <a:p>
            <a:r>
              <a:rPr lang="zh-CN" altLang="en-US" dirty="0"/>
              <a:t>简述</a:t>
            </a:r>
            <a:r>
              <a:rPr lang="en-US" altLang="zh-CN" dirty="0"/>
              <a:t>OSI/RM</a:t>
            </a:r>
            <a:r>
              <a:rPr lang="zh-CN" altLang="en-US" dirty="0"/>
              <a:t>网络模型中各层次的名称。</a:t>
            </a:r>
            <a:endParaRPr lang="en-US" altLang="zh-CN" dirty="0"/>
          </a:p>
          <a:p>
            <a:r>
              <a:rPr lang="zh-CN" altLang="en-US" dirty="0"/>
              <a:t>简述网络协议的概念及三大要素。</a:t>
            </a:r>
            <a:endParaRPr lang="en-US" altLang="zh-CN" dirty="0"/>
          </a:p>
        </p:txBody>
      </p:sp>
    </p:spTree>
    <p:extLst>
      <p:ext uri="{BB962C8B-B14F-4D97-AF65-F5344CB8AC3E}">
        <p14:creationId xmlns:p14="http://schemas.microsoft.com/office/powerpoint/2010/main" val="4117231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204864"/>
            <a:ext cx="7772400" cy="1362075"/>
          </a:xfrm>
        </p:spPr>
        <p:txBody>
          <a:bodyPr/>
          <a:lstStyle/>
          <a:p>
            <a:r>
              <a:rPr lang="en-US" altLang="zh-CN" dirty="0"/>
              <a:t>6.2 Internet </a:t>
            </a:r>
            <a:r>
              <a:rPr lang="zh-CN" altLang="en-US" dirty="0"/>
              <a:t>技术</a:t>
            </a:r>
          </a:p>
        </p:txBody>
      </p:sp>
    </p:spTree>
    <p:extLst>
      <p:ext uri="{BB962C8B-B14F-4D97-AF65-F5344CB8AC3E}">
        <p14:creationId xmlns:p14="http://schemas.microsoft.com/office/powerpoint/2010/main" val="2890303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a:t>Internet</a:t>
            </a:r>
            <a:endParaRPr lang="zh-CN" altLang="en-US"/>
          </a:p>
        </p:txBody>
      </p:sp>
      <p:sp>
        <p:nvSpPr>
          <p:cNvPr id="9219" name="内容占位符 3"/>
          <p:cNvSpPr>
            <a:spLocks noGrp="1"/>
          </p:cNvSpPr>
          <p:nvPr>
            <p:ph idx="1"/>
          </p:nvPr>
        </p:nvSpPr>
        <p:spPr/>
        <p:txBody>
          <a:bodyPr/>
          <a:lstStyle/>
          <a:p>
            <a:r>
              <a:rPr lang="en-US" altLang="zh-CN"/>
              <a:t>Internet</a:t>
            </a:r>
            <a:r>
              <a:rPr lang="zh-CN" altLang="en-US"/>
              <a:t>是网络的网络，又称互联网</a:t>
            </a:r>
            <a:endParaRPr lang="en-US" altLang="zh-CN"/>
          </a:p>
          <a:p>
            <a:r>
              <a:rPr lang="zh-CN" altLang="en-US"/>
              <a:t>从网络通信角度讲是以</a:t>
            </a:r>
            <a:r>
              <a:rPr lang="en-US" altLang="zh-CN"/>
              <a:t>TCP/IP</a:t>
            </a:r>
            <a:r>
              <a:rPr lang="zh-CN" altLang="en-US"/>
              <a:t>作为网络协议</a:t>
            </a:r>
            <a:endParaRPr lang="en-US" altLang="zh-CN"/>
          </a:p>
          <a:p>
            <a:r>
              <a:rPr lang="zh-CN" altLang="en-US"/>
              <a:t>从信息资源角度讲是集合各种信息资源为信息资源网</a:t>
            </a:r>
            <a:endParaRPr lang="en-US" altLang="zh-CN"/>
          </a:p>
          <a:p>
            <a:pPr>
              <a:buFont typeface="Wingdings" pitchFamily="2" charset="2"/>
              <a:buNone/>
            </a:pPr>
            <a:endParaRPr lang="zh-CN" altLang="en-US"/>
          </a:p>
        </p:txBody>
      </p:sp>
    </p:spTree>
    <p:extLst>
      <p:ext uri="{BB962C8B-B14F-4D97-AF65-F5344CB8AC3E}">
        <p14:creationId xmlns:p14="http://schemas.microsoft.com/office/powerpoint/2010/main" val="240976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计算机网络的分类</a:t>
            </a:r>
          </a:p>
        </p:txBody>
      </p:sp>
      <p:sp>
        <p:nvSpPr>
          <p:cNvPr id="3" name="内容占位符 2"/>
          <p:cNvSpPr>
            <a:spLocks noGrp="1"/>
          </p:cNvSpPr>
          <p:nvPr>
            <p:ph idx="1"/>
          </p:nvPr>
        </p:nvSpPr>
        <p:spPr/>
        <p:txBody>
          <a:bodyPr/>
          <a:lstStyle/>
          <a:p>
            <a:r>
              <a:rPr lang="zh-CN" altLang="en-US" dirty="0"/>
              <a:t>按照网络拓扑结构划分</a:t>
            </a:r>
            <a:endParaRPr lang="en-US" altLang="zh-CN" dirty="0"/>
          </a:p>
          <a:p>
            <a:r>
              <a:rPr lang="zh-CN" altLang="en-US" dirty="0"/>
              <a:t>按照网络连接方式划分</a:t>
            </a:r>
            <a:endParaRPr lang="en-US" altLang="zh-CN" dirty="0"/>
          </a:p>
          <a:p>
            <a:r>
              <a:rPr lang="zh-CN" altLang="en-US" dirty="0"/>
              <a:t>按地域范围划分</a:t>
            </a:r>
            <a:endParaRPr lang="en-US" altLang="zh-CN" dirty="0"/>
          </a:p>
          <a:p>
            <a:r>
              <a:rPr lang="zh-CN" altLang="en-US" dirty="0"/>
              <a:t>按网络组建属性分类</a:t>
            </a:r>
            <a:endParaRPr lang="en-US" altLang="zh-CN" dirty="0"/>
          </a:p>
          <a:p>
            <a:endParaRPr lang="zh-CN" altLang="en-US" dirty="0"/>
          </a:p>
        </p:txBody>
      </p:sp>
    </p:spTree>
    <p:extLst>
      <p:ext uri="{BB962C8B-B14F-4D97-AF65-F5344CB8AC3E}">
        <p14:creationId xmlns:p14="http://schemas.microsoft.com/office/powerpoint/2010/main" val="1923740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a:t>Internet</a:t>
            </a:r>
            <a:r>
              <a:rPr lang="zh-CN" altLang="en-US"/>
              <a:t>定义</a:t>
            </a:r>
          </a:p>
        </p:txBody>
      </p:sp>
      <p:sp>
        <p:nvSpPr>
          <p:cNvPr id="10243" name="内容占位符 2"/>
          <p:cNvSpPr>
            <a:spLocks noGrp="1"/>
          </p:cNvSpPr>
          <p:nvPr>
            <p:ph idx="1"/>
          </p:nvPr>
        </p:nvSpPr>
        <p:spPr/>
        <p:txBody>
          <a:bodyPr/>
          <a:lstStyle/>
          <a:p>
            <a:r>
              <a:rPr lang="en-US" altLang="zh-CN" sz="4000"/>
              <a:t>Internet</a:t>
            </a:r>
            <a:r>
              <a:rPr lang="zh-CN" altLang="en-US" sz="4000"/>
              <a:t>定义至少包含以下三个方面内容：</a:t>
            </a:r>
            <a:endParaRPr lang="en-US" altLang="zh-CN" sz="4000"/>
          </a:p>
          <a:p>
            <a:pPr lvl="1"/>
            <a:r>
              <a:rPr lang="zh-CN" altLang="en-US" sz="3200"/>
              <a:t>基于</a:t>
            </a:r>
            <a:r>
              <a:rPr lang="en-US" altLang="zh-CN" sz="3200"/>
              <a:t>TCP/IP</a:t>
            </a:r>
            <a:r>
              <a:rPr lang="zh-CN" altLang="en-US" sz="3200"/>
              <a:t>协议族的国际互联网</a:t>
            </a:r>
            <a:endParaRPr lang="en-US" altLang="zh-CN" sz="3200"/>
          </a:p>
          <a:p>
            <a:pPr lvl="1"/>
            <a:r>
              <a:rPr lang="zh-CN" altLang="en-US" sz="3200"/>
              <a:t>所有可被访问和利用的信息资源的集合</a:t>
            </a:r>
            <a:endParaRPr lang="en-US" altLang="zh-CN" sz="3200"/>
          </a:p>
          <a:p>
            <a:pPr lvl="1"/>
            <a:r>
              <a:rPr lang="zh-CN" altLang="en-US" sz="3200"/>
              <a:t>网络用户是</a:t>
            </a:r>
            <a:r>
              <a:rPr lang="en-US" altLang="zh-CN" sz="3200"/>
              <a:t>Internet</a:t>
            </a:r>
            <a:r>
              <a:rPr lang="zh-CN" altLang="en-US" sz="3200"/>
              <a:t>必不可少的构成因素，用户使用网络资源，同时也为该网络的发展壮大贡献力量</a:t>
            </a:r>
          </a:p>
        </p:txBody>
      </p:sp>
    </p:spTree>
    <p:extLst>
      <p:ext uri="{BB962C8B-B14F-4D97-AF65-F5344CB8AC3E}">
        <p14:creationId xmlns:p14="http://schemas.microsoft.com/office/powerpoint/2010/main" val="1627365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a:t>Internet</a:t>
            </a:r>
            <a:r>
              <a:rPr lang="zh-CN" altLang="en-US"/>
              <a:t>的地址系统</a:t>
            </a:r>
          </a:p>
        </p:txBody>
      </p:sp>
      <p:sp>
        <p:nvSpPr>
          <p:cNvPr id="3" name="内容占位符 2"/>
          <p:cNvSpPr>
            <a:spLocks noGrp="1"/>
          </p:cNvSpPr>
          <p:nvPr>
            <p:ph idx="1"/>
          </p:nvPr>
        </p:nvSpPr>
        <p:spPr/>
        <p:txBody>
          <a:bodyPr/>
          <a:lstStyle/>
          <a:p>
            <a:r>
              <a:rPr lang="zh-CN" altLang="en-US"/>
              <a:t>一台电脑要上网必须满足的两个条件：</a:t>
            </a:r>
            <a:endParaRPr lang="en-US" altLang="zh-CN"/>
          </a:p>
          <a:p>
            <a:r>
              <a:rPr lang="zh-CN" altLang="en-US">
                <a:solidFill>
                  <a:srgbClr val="FF0000"/>
                </a:solidFill>
              </a:rPr>
              <a:t>网络设配器（网卡）</a:t>
            </a:r>
            <a:endParaRPr lang="en-US" altLang="zh-CN">
              <a:solidFill>
                <a:srgbClr val="FF0000"/>
              </a:solidFill>
            </a:endParaRPr>
          </a:p>
          <a:p>
            <a:r>
              <a:rPr lang="en-US" altLang="zh-CN">
                <a:solidFill>
                  <a:srgbClr val="FF0000"/>
                </a:solidFill>
              </a:rPr>
              <a:t>IP</a:t>
            </a:r>
            <a:r>
              <a:rPr lang="zh-CN" altLang="en-US">
                <a:solidFill>
                  <a:srgbClr val="FF0000"/>
                </a:solidFill>
              </a:rPr>
              <a:t>地址</a:t>
            </a:r>
          </a:p>
        </p:txBody>
      </p:sp>
    </p:spTree>
    <p:extLst>
      <p:ext uri="{BB962C8B-B14F-4D97-AF65-F5344CB8AC3E}">
        <p14:creationId xmlns:p14="http://schemas.microsoft.com/office/powerpoint/2010/main" val="2496242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b="1"/>
              <a:t>IP</a:t>
            </a:r>
            <a:r>
              <a:rPr lang="zh-CN" altLang="en-US" b="1"/>
              <a:t>地址</a:t>
            </a:r>
          </a:p>
        </p:txBody>
      </p:sp>
      <p:sp>
        <p:nvSpPr>
          <p:cNvPr id="12291" name="内容占位符 2"/>
          <p:cNvSpPr>
            <a:spLocks noGrp="1"/>
          </p:cNvSpPr>
          <p:nvPr>
            <p:ph idx="1"/>
          </p:nvPr>
        </p:nvSpPr>
        <p:spPr/>
        <p:txBody>
          <a:bodyPr/>
          <a:lstStyle/>
          <a:p>
            <a:pPr algn="just" eaLnBrk="1" hangingPunct="1"/>
            <a:r>
              <a:rPr lang="zh-CN" altLang="en-US"/>
              <a:t>我们把整个因特网看成为一个单一的、抽象的网络。</a:t>
            </a:r>
            <a:r>
              <a:rPr lang="en-US" altLang="zh-CN">
                <a:solidFill>
                  <a:srgbClr val="FF0000"/>
                </a:solidFill>
              </a:rPr>
              <a:t>IP </a:t>
            </a:r>
            <a:r>
              <a:rPr lang="zh-CN" altLang="en-US">
                <a:solidFill>
                  <a:srgbClr val="FF0000"/>
                </a:solidFill>
              </a:rPr>
              <a:t>地址就是给每个连接在因特网上的主机（或路由器）分配一个在全世界范围是</a:t>
            </a:r>
            <a:r>
              <a:rPr lang="zh-CN" altLang="en-US" i="1">
                <a:solidFill>
                  <a:srgbClr val="FF0000"/>
                </a:solidFill>
              </a:rPr>
              <a:t>唯一</a:t>
            </a:r>
            <a:r>
              <a:rPr lang="zh-CN" altLang="en-US">
                <a:solidFill>
                  <a:srgbClr val="FF0000"/>
                </a:solidFill>
              </a:rPr>
              <a:t>的 </a:t>
            </a:r>
            <a:r>
              <a:rPr lang="en-US" altLang="zh-CN">
                <a:solidFill>
                  <a:srgbClr val="FF0000"/>
                </a:solidFill>
              </a:rPr>
              <a:t>32 </a:t>
            </a:r>
            <a:r>
              <a:rPr lang="zh-CN" altLang="en-US">
                <a:solidFill>
                  <a:srgbClr val="FF0000"/>
                </a:solidFill>
              </a:rPr>
              <a:t>位的标识符。</a:t>
            </a:r>
          </a:p>
          <a:p>
            <a:pPr algn="just" eaLnBrk="1" hangingPunct="1"/>
            <a:r>
              <a:rPr lang="en-US" altLang="zh-CN"/>
              <a:t>IP </a:t>
            </a:r>
            <a:r>
              <a:rPr lang="zh-CN" altLang="en-US"/>
              <a:t>地址现在由</a:t>
            </a:r>
            <a:r>
              <a:rPr lang="zh-CN" altLang="en-US">
                <a:solidFill>
                  <a:schemeClr val="hlink"/>
                </a:solidFill>
              </a:rPr>
              <a:t>因特网名字与号码指派公司</a:t>
            </a:r>
            <a:r>
              <a:rPr lang="en-US" altLang="zh-CN"/>
              <a:t>ICANN (Internet Corporation for Assigned Names and Numbers)</a:t>
            </a:r>
            <a:r>
              <a:rPr lang="zh-CN" altLang="en-US"/>
              <a:t>进行分配  </a:t>
            </a:r>
          </a:p>
        </p:txBody>
      </p:sp>
    </p:spTree>
    <p:extLst>
      <p:ext uri="{BB962C8B-B14F-4D97-AF65-F5344CB8AC3E}">
        <p14:creationId xmlns:p14="http://schemas.microsoft.com/office/powerpoint/2010/main" val="3584449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914400" y="1628775"/>
            <a:ext cx="7978775" cy="1757363"/>
          </a:xfrm>
        </p:spPr>
        <p:txBody>
          <a:bodyPr/>
          <a:lstStyle/>
          <a:p>
            <a:pPr eaLnBrk="1" hangingPunct="1">
              <a:lnSpc>
                <a:spcPct val="90000"/>
              </a:lnSpc>
              <a:buFont typeface="Wingdings" pitchFamily="2" charset="2"/>
              <a:buNone/>
            </a:pPr>
            <a:r>
              <a:rPr lang="en-US" altLang="zh-CN" sz="2800">
                <a:latin typeface="宋体" pitchFamily="2" charset="-122"/>
              </a:rPr>
              <a:t>		Internet</a:t>
            </a:r>
            <a:r>
              <a:rPr lang="zh-CN" altLang="en-US" sz="2800">
                <a:latin typeface="宋体" pitchFamily="2" charset="-122"/>
              </a:rPr>
              <a:t>是由许许多多网络所组成的，而每一个网络又包括几十或上百台主机，不论是从网络通信的角度还是从物理结构的角度，</a:t>
            </a:r>
            <a:r>
              <a:rPr lang="en-US" altLang="zh-CN" sz="2800">
                <a:latin typeface="宋体" pitchFamily="2" charset="-122"/>
              </a:rPr>
              <a:t>Internet</a:t>
            </a:r>
            <a:r>
              <a:rPr lang="zh-CN" altLang="en-US" sz="2800">
                <a:latin typeface="宋体" pitchFamily="2" charset="-122"/>
              </a:rPr>
              <a:t>都具有一种层次结构，如图。</a:t>
            </a:r>
          </a:p>
        </p:txBody>
      </p:sp>
      <p:pic>
        <p:nvPicPr>
          <p:cNvPr id="13315" name="Picture 3" descr="06to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429000"/>
            <a:ext cx="69119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4"/>
          <p:cNvSpPr>
            <a:spLocks noGrp="1" noChangeArrowheads="1"/>
          </p:cNvSpPr>
          <p:nvPr>
            <p:ph type="title"/>
          </p:nvPr>
        </p:nvSpPr>
        <p:spPr/>
        <p:txBody>
          <a:bodyPr/>
          <a:lstStyle/>
          <a:p>
            <a:pPr eaLnBrk="1" hangingPunct="1"/>
            <a:r>
              <a:rPr lang="en-US" altLang="zh-CN">
                <a:latin typeface="黑体" pitchFamily="49" charset="-122"/>
              </a:rPr>
              <a:t>IP</a:t>
            </a:r>
            <a:r>
              <a:rPr lang="zh-CN" altLang="en-US">
                <a:latin typeface="黑体" pitchFamily="49" charset="-122"/>
              </a:rPr>
              <a:t>地址的组成</a:t>
            </a:r>
          </a:p>
        </p:txBody>
      </p:sp>
    </p:spTree>
    <p:extLst>
      <p:ext uri="{BB962C8B-B14F-4D97-AF65-F5344CB8AC3E}">
        <p14:creationId xmlns:p14="http://schemas.microsoft.com/office/powerpoint/2010/main" val="1317626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p:txBody>
          <a:bodyPr/>
          <a:lstStyle/>
          <a:p>
            <a:pPr eaLnBrk="1" hangingPunct="1">
              <a:lnSpc>
                <a:spcPct val="90000"/>
              </a:lnSpc>
              <a:buFont typeface="Wingdings" pitchFamily="2" charset="2"/>
              <a:buNone/>
            </a:pPr>
            <a:r>
              <a:rPr lang="en-US" altLang="zh-CN" sz="2800"/>
              <a:t>	</a:t>
            </a:r>
            <a:r>
              <a:rPr lang="zh-CN" altLang="en-US" sz="2800">
                <a:latin typeface="宋体" pitchFamily="2" charset="-122"/>
              </a:rPr>
              <a:t>为了使</a:t>
            </a:r>
            <a:r>
              <a:rPr lang="en-US" altLang="zh-CN" sz="2800">
                <a:latin typeface="宋体" pitchFamily="2" charset="-122"/>
              </a:rPr>
              <a:t>IP</a:t>
            </a:r>
            <a:r>
              <a:rPr lang="zh-CN" altLang="en-US" sz="2800">
                <a:latin typeface="宋体" pitchFamily="2" charset="-122"/>
              </a:rPr>
              <a:t>地址能唯一地确定</a:t>
            </a:r>
            <a:r>
              <a:rPr lang="en-US" altLang="zh-CN" sz="2800">
                <a:latin typeface="宋体" pitchFamily="2" charset="-122"/>
              </a:rPr>
              <a:t>Internet</a:t>
            </a:r>
            <a:r>
              <a:rPr lang="zh-CN" altLang="en-US" sz="2800">
                <a:latin typeface="宋体" pitchFamily="2" charset="-122"/>
              </a:rPr>
              <a:t>网络中的所属的网络号和主机，</a:t>
            </a:r>
            <a:r>
              <a:rPr lang="en-US" altLang="zh-CN" sz="2800">
                <a:latin typeface="宋体" pitchFamily="2" charset="-122"/>
              </a:rPr>
              <a:t>IP</a:t>
            </a:r>
            <a:r>
              <a:rPr lang="zh-CN" altLang="en-US" sz="2800">
                <a:latin typeface="宋体" pitchFamily="2" charset="-122"/>
              </a:rPr>
              <a:t>地址的设计也采用层次结构的思想，具体而言就是将</a:t>
            </a:r>
            <a:r>
              <a:rPr lang="en-US" altLang="zh-CN" sz="2800">
                <a:latin typeface="宋体" pitchFamily="2" charset="-122"/>
              </a:rPr>
              <a:t>IP</a:t>
            </a:r>
            <a:r>
              <a:rPr lang="zh-CN" altLang="en-US" sz="2800">
                <a:latin typeface="宋体" pitchFamily="2" charset="-122"/>
              </a:rPr>
              <a:t>地址分为两部分，其中</a:t>
            </a:r>
            <a:r>
              <a:rPr lang="en-US" altLang="zh-CN" sz="2800">
                <a:latin typeface="宋体" pitchFamily="2" charset="-122"/>
              </a:rPr>
              <a:t>IP</a:t>
            </a:r>
            <a:r>
              <a:rPr lang="zh-CN" altLang="en-US" sz="2800">
                <a:latin typeface="宋体" pitchFamily="2" charset="-122"/>
              </a:rPr>
              <a:t>地址的高位部分用于标识网络号（</a:t>
            </a:r>
            <a:r>
              <a:rPr lang="en-US" altLang="zh-CN" sz="2800">
                <a:latin typeface="宋体" pitchFamily="2" charset="-122"/>
              </a:rPr>
              <a:t>net_id</a:t>
            </a:r>
            <a:r>
              <a:rPr lang="zh-CN" altLang="en-US" sz="2800">
                <a:latin typeface="宋体" pitchFamily="2" charset="-122"/>
              </a:rPr>
              <a:t>），低位部分用于标识主机号（</a:t>
            </a:r>
            <a:r>
              <a:rPr lang="en-US" altLang="zh-CN" sz="2800">
                <a:latin typeface="宋体" pitchFamily="2" charset="-122"/>
              </a:rPr>
              <a:t>host_id</a:t>
            </a:r>
            <a:r>
              <a:rPr lang="zh-CN" altLang="en-US" sz="2800">
                <a:latin typeface="宋体" pitchFamily="2" charset="-122"/>
              </a:rPr>
              <a:t>）。</a:t>
            </a:r>
          </a:p>
          <a:p>
            <a:pPr eaLnBrk="1" hangingPunct="1">
              <a:lnSpc>
                <a:spcPct val="90000"/>
              </a:lnSpc>
            </a:pPr>
            <a:endParaRPr lang="en-US" altLang="zh-CN"/>
          </a:p>
        </p:txBody>
      </p:sp>
      <p:pic>
        <p:nvPicPr>
          <p:cNvPr id="14339" name="Picture 3" descr="06to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3929063"/>
            <a:ext cx="3960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4"/>
          <p:cNvSpPr txBox="1">
            <a:spLocks noChangeArrowheads="1"/>
          </p:cNvSpPr>
          <p:nvPr/>
        </p:nvSpPr>
        <p:spPr bwMode="auto">
          <a:xfrm>
            <a:off x="3851921" y="4529250"/>
            <a:ext cx="158417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kumimoji="0" lang="en-US" altLang="zh-CN" sz="1800" dirty="0">
                <a:latin typeface="Garamond" pitchFamily="18" charset="0"/>
              </a:rPr>
              <a:t>IP</a:t>
            </a:r>
            <a:r>
              <a:rPr kumimoji="0" lang="zh-CN" altLang="en-US" sz="1800" dirty="0">
                <a:latin typeface="Garamond" pitchFamily="18" charset="0"/>
              </a:rPr>
              <a:t>地址结构</a:t>
            </a:r>
          </a:p>
        </p:txBody>
      </p:sp>
    </p:spTree>
    <p:extLst>
      <p:ext uri="{BB962C8B-B14F-4D97-AF65-F5344CB8AC3E}">
        <p14:creationId xmlns:p14="http://schemas.microsoft.com/office/powerpoint/2010/main" val="1212735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b="1"/>
              <a:t>IP</a:t>
            </a:r>
            <a:r>
              <a:rPr lang="zh-CN" altLang="en-US" b="1"/>
              <a:t>地址的组成</a:t>
            </a:r>
          </a:p>
        </p:txBody>
      </p:sp>
      <p:sp>
        <p:nvSpPr>
          <p:cNvPr id="15363" name="内容占位符 2"/>
          <p:cNvSpPr>
            <a:spLocks noGrp="1"/>
          </p:cNvSpPr>
          <p:nvPr>
            <p:ph idx="1"/>
          </p:nvPr>
        </p:nvSpPr>
        <p:spPr/>
        <p:txBody>
          <a:bodyPr/>
          <a:lstStyle/>
          <a:p>
            <a:r>
              <a:rPr lang="zh-CN" altLang="en-US"/>
              <a:t>网络号</a:t>
            </a:r>
            <a:r>
              <a:rPr lang="en-US" altLang="zh-CN"/>
              <a:t>—</a:t>
            </a:r>
            <a:r>
              <a:rPr lang="zh-CN" altLang="en-US"/>
              <a:t>网络地址</a:t>
            </a:r>
            <a:endParaRPr lang="en-US" altLang="zh-CN"/>
          </a:p>
          <a:p>
            <a:pPr lvl="1"/>
            <a:r>
              <a:rPr lang="zh-CN" altLang="en-US"/>
              <a:t>用来标识主机所在的物理网络，类似于电话号码中的区号</a:t>
            </a:r>
            <a:endParaRPr lang="en-US" altLang="zh-CN"/>
          </a:p>
          <a:p>
            <a:r>
              <a:rPr lang="zh-CN" altLang="en-US"/>
              <a:t>主机号</a:t>
            </a:r>
            <a:r>
              <a:rPr lang="en-US" altLang="zh-CN"/>
              <a:t>—</a:t>
            </a:r>
            <a:r>
              <a:rPr lang="zh-CN" altLang="en-US"/>
              <a:t>主机地址</a:t>
            </a:r>
            <a:endParaRPr lang="en-US" altLang="zh-CN"/>
          </a:p>
          <a:p>
            <a:pPr lvl="1"/>
            <a:r>
              <a:rPr lang="zh-CN" altLang="en-US"/>
              <a:t>主机在物理网络中的编号，类似于电话号码</a:t>
            </a:r>
            <a:endParaRPr lang="en-US" altLang="zh-CN"/>
          </a:p>
        </p:txBody>
      </p:sp>
    </p:spTree>
    <p:extLst>
      <p:ext uri="{BB962C8B-B14F-4D97-AF65-F5344CB8AC3E}">
        <p14:creationId xmlns:p14="http://schemas.microsoft.com/office/powerpoint/2010/main" val="2359540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b="1">
                <a:latin typeface="黑体" pitchFamily="49" charset="-122"/>
              </a:rPr>
              <a:t>IP</a:t>
            </a:r>
            <a:r>
              <a:rPr lang="zh-CN" altLang="en-US" b="1">
                <a:latin typeface="黑体" pitchFamily="49" charset="-122"/>
              </a:rPr>
              <a:t>地址的表示</a:t>
            </a:r>
            <a:endParaRPr lang="zh-CN" altLang="en-US" b="1"/>
          </a:p>
        </p:txBody>
      </p:sp>
      <p:sp>
        <p:nvSpPr>
          <p:cNvPr id="16387" name="内容占位符 2"/>
          <p:cNvSpPr>
            <a:spLocks noGrp="1"/>
          </p:cNvSpPr>
          <p:nvPr>
            <p:ph idx="1"/>
          </p:nvPr>
        </p:nvSpPr>
        <p:spPr/>
        <p:txBody>
          <a:bodyPr/>
          <a:lstStyle/>
          <a:p>
            <a:r>
              <a:rPr lang="en-US" altLang="zh-CN" dirty="0">
                <a:latin typeface="黑体" pitchFamily="49" charset="-122"/>
              </a:rPr>
              <a:t>IP</a:t>
            </a:r>
            <a:r>
              <a:rPr lang="zh-CN" altLang="en-US" dirty="0">
                <a:latin typeface="黑体" pitchFamily="49" charset="-122"/>
              </a:rPr>
              <a:t>协议规定，</a:t>
            </a:r>
            <a:r>
              <a:rPr lang="en-US" altLang="zh-CN" dirty="0">
                <a:latin typeface="黑体" pitchFamily="49" charset="-122"/>
              </a:rPr>
              <a:t>IP</a:t>
            </a:r>
            <a:r>
              <a:rPr lang="zh-CN" altLang="en-US" dirty="0">
                <a:latin typeface="黑体" pitchFamily="49" charset="-122"/>
              </a:rPr>
              <a:t>地址由</a:t>
            </a:r>
            <a:r>
              <a:rPr lang="en-US" altLang="zh-CN" dirty="0">
                <a:latin typeface="黑体" pitchFamily="49" charset="-122"/>
              </a:rPr>
              <a:t>32</a:t>
            </a:r>
            <a:r>
              <a:rPr lang="zh-CN" altLang="en-US" dirty="0">
                <a:latin typeface="黑体" pitchFamily="49" charset="-122"/>
              </a:rPr>
              <a:t>位二进制组成，如</a:t>
            </a:r>
            <a:r>
              <a:rPr lang="en-US" altLang="zh-CN" dirty="0">
                <a:latin typeface="黑体" pitchFamily="49" charset="-122"/>
              </a:rPr>
              <a:t>10001100101110100101000010000001</a:t>
            </a:r>
            <a:r>
              <a:rPr lang="zh-CN" altLang="en-US" dirty="0">
                <a:latin typeface="黑体" pitchFamily="49" charset="-122"/>
              </a:rPr>
              <a:t>。这么长的一串数字显然难于记忆，为此就将</a:t>
            </a:r>
            <a:r>
              <a:rPr lang="en-US" altLang="zh-CN" dirty="0">
                <a:latin typeface="黑体" pitchFamily="49" charset="-122"/>
              </a:rPr>
              <a:t>32</a:t>
            </a:r>
            <a:r>
              <a:rPr lang="zh-CN" altLang="en-US" dirty="0">
                <a:latin typeface="黑体" pitchFamily="49" charset="-122"/>
              </a:rPr>
              <a:t>位二进制分为</a:t>
            </a:r>
            <a:r>
              <a:rPr lang="en-US" altLang="zh-CN" dirty="0">
                <a:latin typeface="黑体" pitchFamily="49" charset="-122"/>
              </a:rPr>
              <a:t>4</a:t>
            </a:r>
            <a:r>
              <a:rPr lang="zh-CN" altLang="en-US" dirty="0">
                <a:latin typeface="黑体" pitchFamily="49" charset="-122"/>
              </a:rPr>
              <a:t>组，每组</a:t>
            </a:r>
            <a:r>
              <a:rPr lang="en-US" altLang="zh-CN" dirty="0">
                <a:latin typeface="黑体" pitchFamily="49" charset="-122"/>
              </a:rPr>
              <a:t>8</a:t>
            </a:r>
            <a:r>
              <a:rPr lang="zh-CN" altLang="en-US" dirty="0">
                <a:latin typeface="黑体" pitchFamily="49" charset="-122"/>
              </a:rPr>
              <a:t>位，各组之间用小圆点（．）分隔，然后把各分组的二进制对应地转换为十进制，也就是常说的点分十进制法。根据点分十进制法，上面用二进制表示的</a:t>
            </a:r>
            <a:r>
              <a:rPr lang="en-US" altLang="zh-CN" dirty="0">
                <a:latin typeface="黑体" pitchFamily="49" charset="-122"/>
              </a:rPr>
              <a:t>IP</a:t>
            </a:r>
            <a:r>
              <a:rPr lang="zh-CN" altLang="en-US" dirty="0">
                <a:latin typeface="黑体" pitchFamily="49" charset="-122"/>
              </a:rPr>
              <a:t>地址，转换为十进制就成为</a:t>
            </a:r>
            <a:r>
              <a:rPr lang="en-US" altLang="zh-CN" dirty="0">
                <a:latin typeface="黑体" pitchFamily="49" charset="-122"/>
              </a:rPr>
              <a:t>140.181.81.1</a:t>
            </a:r>
            <a:r>
              <a:rPr lang="zh-CN" altLang="en-US" dirty="0">
                <a:latin typeface="黑体" pitchFamily="49" charset="-122"/>
              </a:rPr>
              <a:t>。</a:t>
            </a:r>
            <a:endParaRPr lang="zh-CN" altLang="en-US" dirty="0"/>
          </a:p>
        </p:txBody>
      </p:sp>
    </p:spTree>
    <p:extLst>
      <p:ext uri="{BB962C8B-B14F-4D97-AF65-F5344CB8AC3E}">
        <p14:creationId xmlns:p14="http://schemas.microsoft.com/office/powerpoint/2010/main" val="58953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95288" y="285750"/>
            <a:ext cx="8280400" cy="839788"/>
          </a:xfrm>
        </p:spPr>
        <p:txBody>
          <a:bodyPr/>
          <a:lstStyle/>
          <a:p>
            <a:pPr eaLnBrk="1" hangingPunct="1"/>
            <a:r>
              <a:rPr lang="zh-CN" altLang="en-US" sz="4400" b="1"/>
              <a:t>点分十进制记法 </a:t>
            </a:r>
          </a:p>
        </p:txBody>
      </p:sp>
      <p:grpSp>
        <p:nvGrpSpPr>
          <p:cNvPr id="17411" name="Group 3"/>
          <p:cNvGrpSpPr>
            <a:grpSpLocks/>
          </p:cNvGrpSpPr>
          <p:nvPr/>
        </p:nvGrpSpPr>
        <p:grpSpPr bwMode="auto">
          <a:xfrm>
            <a:off x="571500" y="2071688"/>
            <a:ext cx="8072438" cy="735012"/>
            <a:chOff x="474" y="1298"/>
            <a:chExt cx="5085" cy="463"/>
          </a:xfrm>
        </p:grpSpPr>
        <p:sp>
          <p:nvSpPr>
            <p:cNvPr id="17431" name="Rectangle 4"/>
            <p:cNvSpPr>
              <a:spLocks noChangeArrowheads="1"/>
            </p:cNvSpPr>
            <p:nvPr/>
          </p:nvSpPr>
          <p:spPr bwMode="auto">
            <a:xfrm>
              <a:off x="2502" y="1351"/>
              <a:ext cx="3057" cy="410"/>
            </a:xfrm>
            <a:prstGeom prst="rect">
              <a:avLst/>
            </a:prstGeom>
            <a:solidFill>
              <a:srgbClr val="FFFF99"/>
            </a:solidFill>
            <a:ln w="9525">
              <a:solidFill>
                <a:schemeClr val="tx1"/>
              </a:solidFill>
              <a:miter lim="800000"/>
              <a:headEnd/>
              <a:tailEnd/>
            </a:ln>
          </p:spPr>
          <p:txBody>
            <a:bodyPr wrap="none" anchor="ctr"/>
            <a:lstStyle/>
            <a:p>
              <a:r>
                <a:rPr lang="en-US" altLang="zh-CN" sz="2000">
                  <a:solidFill>
                    <a:srgbClr val="333399"/>
                  </a:solidFill>
                  <a:ea typeface="黑体" pitchFamily="49" charset="-122"/>
                </a:rPr>
                <a:t>10000000000010110000001100011111 </a:t>
              </a:r>
            </a:p>
          </p:txBody>
        </p:sp>
        <p:sp>
          <p:nvSpPr>
            <p:cNvPr id="17432" name="Text Box 5"/>
            <p:cNvSpPr txBox="1">
              <a:spLocks noChangeArrowheads="1"/>
            </p:cNvSpPr>
            <p:nvPr/>
          </p:nvSpPr>
          <p:spPr bwMode="auto">
            <a:xfrm>
              <a:off x="474" y="1298"/>
              <a:ext cx="165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ea typeface="黑体" pitchFamily="49" charset="-122"/>
                </a:rPr>
                <a:t>机器中存放的 </a:t>
              </a:r>
              <a:r>
                <a:rPr lang="en-US" altLang="zh-CN" sz="2000">
                  <a:solidFill>
                    <a:srgbClr val="333399"/>
                  </a:solidFill>
                  <a:ea typeface="黑体" pitchFamily="49" charset="-122"/>
                </a:rPr>
                <a:t>IP </a:t>
              </a:r>
              <a:r>
                <a:rPr lang="zh-CN" altLang="en-US" sz="2000">
                  <a:solidFill>
                    <a:srgbClr val="333399"/>
                  </a:solidFill>
                  <a:ea typeface="黑体" pitchFamily="49" charset="-122"/>
                </a:rPr>
                <a:t>地址</a:t>
              </a:r>
            </a:p>
            <a:p>
              <a:pPr eaLnBrk="1" hangingPunct="1"/>
              <a:r>
                <a:rPr lang="zh-CN" altLang="en-US" sz="2000">
                  <a:solidFill>
                    <a:srgbClr val="333399"/>
                  </a:solidFill>
                  <a:ea typeface="黑体" pitchFamily="49" charset="-122"/>
                </a:rPr>
                <a:t>是 </a:t>
              </a:r>
              <a:r>
                <a:rPr lang="en-US" altLang="zh-CN" sz="2000">
                  <a:solidFill>
                    <a:srgbClr val="333399"/>
                  </a:solidFill>
                  <a:ea typeface="黑体" pitchFamily="49" charset="-122"/>
                </a:rPr>
                <a:t>32 </a:t>
              </a:r>
              <a:r>
                <a:rPr lang="zh-CN" altLang="en-US" sz="2000">
                  <a:solidFill>
                    <a:srgbClr val="333399"/>
                  </a:solidFill>
                  <a:ea typeface="黑体" pitchFamily="49" charset="-122"/>
                </a:rPr>
                <a:t>位 二进制代码</a:t>
              </a:r>
            </a:p>
          </p:txBody>
        </p:sp>
        <p:sp>
          <p:nvSpPr>
            <p:cNvPr id="17433" name="Line 6"/>
            <p:cNvSpPr>
              <a:spLocks noChangeShapeType="1"/>
            </p:cNvSpPr>
            <p:nvPr/>
          </p:nvSpPr>
          <p:spPr bwMode="auto">
            <a:xfrm>
              <a:off x="2052" y="1557"/>
              <a:ext cx="368"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7"/>
          <p:cNvGrpSpPr>
            <a:grpSpLocks/>
          </p:cNvGrpSpPr>
          <p:nvPr/>
        </p:nvGrpSpPr>
        <p:grpSpPr bwMode="auto">
          <a:xfrm>
            <a:off x="581025" y="2852738"/>
            <a:ext cx="8240713" cy="708025"/>
            <a:chOff x="366" y="1797"/>
            <a:chExt cx="5191" cy="446"/>
          </a:xfrm>
        </p:grpSpPr>
        <p:sp>
          <p:nvSpPr>
            <p:cNvPr id="17428" name="Text Box 8"/>
            <p:cNvSpPr txBox="1">
              <a:spLocks noChangeArrowheads="1"/>
            </p:cNvSpPr>
            <p:nvPr/>
          </p:nvSpPr>
          <p:spPr bwMode="auto">
            <a:xfrm>
              <a:off x="2417" y="1910"/>
              <a:ext cx="31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rgbClr val="333399"/>
                  </a:solidFill>
                  <a:ea typeface="黑体" pitchFamily="49" charset="-122"/>
                </a:rPr>
                <a:t>10000000 00001011 00000011 00011111 </a:t>
              </a:r>
            </a:p>
          </p:txBody>
        </p:sp>
        <p:sp>
          <p:nvSpPr>
            <p:cNvPr id="17429" name="Text Box 9"/>
            <p:cNvSpPr txBox="1">
              <a:spLocks noChangeArrowheads="1"/>
            </p:cNvSpPr>
            <p:nvPr/>
          </p:nvSpPr>
          <p:spPr bwMode="auto">
            <a:xfrm>
              <a:off x="366" y="1797"/>
              <a:ext cx="175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ea typeface="黑体" pitchFamily="49" charset="-122"/>
                </a:rPr>
                <a:t>每隔 </a:t>
              </a:r>
              <a:r>
                <a:rPr lang="en-US" altLang="zh-CN" sz="2000">
                  <a:solidFill>
                    <a:srgbClr val="333399"/>
                  </a:solidFill>
                  <a:ea typeface="黑体" pitchFamily="49" charset="-122"/>
                </a:rPr>
                <a:t>8 </a:t>
              </a:r>
              <a:r>
                <a:rPr lang="zh-CN" altLang="en-US" sz="2000">
                  <a:solidFill>
                    <a:srgbClr val="333399"/>
                  </a:solidFill>
                  <a:ea typeface="黑体" pitchFamily="49" charset="-122"/>
                </a:rPr>
                <a:t>位插入一个空格</a:t>
              </a:r>
            </a:p>
            <a:p>
              <a:pPr eaLnBrk="1" hangingPunct="1"/>
              <a:r>
                <a:rPr lang="zh-CN" altLang="en-US" sz="2000">
                  <a:solidFill>
                    <a:srgbClr val="333399"/>
                  </a:solidFill>
                  <a:ea typeface="黑体" pitchFamily="49" charset="-122"/>
                </a:rPr>
                <a:t>能够提高可读性</a:t>
              </a:r>
            </a:p>
          </p:txBody>
        </p:sp>
        <p:sp>
          <p:nvSpPr>
            <p:cNvPr id="17430" name="Line 10"/>
            <p:cNvSpPr>
              <a:spLocks noChangeShapeType="1"/>
            </p:cNvSpPr>
            <p:nvPr/>
          </p:nvSpPr>
          <p:spPr bwMode="auto">
            <a:xfrm>
              <a:off x="2052" y="2047"/>
              <a:ext cx="368"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261131" name="Text Box 11"/>
          <p:cNvSpPr txBox="1">
            <a:spLocks noChangeArrowheads="1"/>
          </p:cNvSpPr>
          <p:nvPr/>
        </p:nvSpPr>
        <p:spPr bwMode="auto">
          <a:xfrm>
            <a:off x="879475" y="4797425"/>
            <a:ext cx="249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ea typeface="黑体" pitchFamily="49" charset="-122"/>
              </a:rPr>
              <a:t>采用点分十进制记法</a:t>
            </a:r>
          </a:p>
          <a:p>
            <a:pPr eaLnBrk="1" hangingPunct="1"/>
            <a:r>
              <a:rPr lang="zh-CN" altLang="en-US" sz="2000">
                <a:solidFill>
                  <a:srgbClr val="333399"/>
                </a:solidFill>
                <a:ea typeface="黑体" pitchFamily="49" charset="-122"/>
              </a:rPr>
              <a:t>则进一步提高可读性</a:t>
            </a:r>
          </a:p>
        </p:txBody>
      </p:sp>
      <p:sp>
        <p:nvSpPr>
          <p:cNvPr id="261132" name="Text Box 12"/>
          <p:cNvSpPr txBox="1">
            <a:spLocks noChangeArrowheads="1"/>
          </p:cNvSpPr>
          <p:nvPr/>
        </p:nvSpPr>
        <p:spPr bwMode="auto">
          <a:xfrm>
            <a:off x="5522913" y="4967288"/>
            <a:ext cx="1603375" cy="406400"/>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solidFill>
                  <a:srgbClr val="333399"/>
                </a:solidFill>
                <a:ea typeface="黑体" pitchFamily="49" charset="-122"/>
              </a:rPr>
              <a:t>128.11.3.31 </a:t>
            </a:r>
          </a:p>
        </p:txBody>
      </p:sp>
      <p:sp>
        <p:nvSpPr>
          <p:cNvPr id="261133" name="AutoShape 13"/>
          <p:cNvSpPr>
            <a:spLocks/>
          </p:cNvSpPr>
          <p:nvPr/>
        </p:nvSpPr>
        <p:spPr bwMode="auto">
          <a:xfrm rot="-5400000">
            <a:off x="4366419" y="3007519"/>
            <a:ext cx="258762" cy="1016000"/>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134" name="AutoShape 14"/>
          <p:cNvSpPr>
            <a:spLocks/>
          </p:cNvSpPr>
          <p:nvPr/>
        </p:nvSpPr>
        <p:spPr bwMode="auto">
          <a:xfrm rot="-5400000">
            <a:off x="5514182" y="3020219"/>
            <a:ext cx="258762" cy="990600"/>
          </a:xfrm>
          <a:prstGeom prst="leftBrace">
            <a:avLst>
              <a:gd name="adj1" fmla="val 31902"/>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135" name="AutoShape 15"/>
          <p:cNvSpPr>
            <a:spLocks/>
          </p:cNvSpPr>
          <p:nvPr/>
        </p:nvSpPr>
        <p:spPr bwMode="auto">
          <a:xfrm rot="-5400000">
            <a:off x="6788150" y="3024188"/>
            <a:ext cx="258763" cy="1068387"/>
          </a:xfrm>
          <a:prstGeom prst="leftBrace">
            <a:avLst>
              <a:gd name="adj1" fmla="val 34407"/>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136" name="AutoShape 16"/>
          <p:cNvSpPr>
            <a:spLocks/>
          </p:cNvSpPr>
          <p:nvPr/>
        </p:nvSpPr>
        <p:spPr bwMode="auto">
          <a:xfrm rot="-5400000">
            <a:off x="7929563" y="2981325"/>
            <a:ext cx="258762" cy="1068388"/>
          </a:xfrm>
          <a:prstGeom prst="leftBrace">
            <a:avLst>
              <a:gd name="adj1" fmla="val 34407"/>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137" name="Text Box 17"/>
          <p:cNvSpPr txBox="1">
            <a:spLocks noChangeArrowheads="1"/>
          </p:cNvSpPr>
          <p:nvPr/>
        </p:nvSpPr>
        <p:spPr bwMode="auto">
          <a:xfrm>
            <a:off x="4140200" y="3824288"/>
            <a:ext cx="4443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333399"/>
                </a:solidFill>
                <a:ea typeface="黑体" pitchFamily="49" charset="-122"/>
              </a:rPr>
              <a:t>128               11                3             31 </a:t>
            </a:r>
          </a:p>
        </p:txBody>
      </p:sp>
      <p:grpSp>
        <p:nvGrpSpPr>
          <p:cNvPr id="4" name="Group 18"/>
          <p:cNvGrpSpPr>
            <a:grpSpLocks/>
          </p:cNvGrpSpPr>
          <p:nvPr/>
        </p:nvGrpSpPr>
        <p:grpSpPr bwMode="auto">
          <a:xfrm>
            <a:off x="4643438" y="4143375"/>
            <a:ext cx="3522662" cy="828675"/>
            <a:chOff x="2835" y="2610"/>
            <a:chExt cx="2219" cy="522"/>
          </a:xfrm>
        </p:grpSpPr>
        <p:sp>
          <p:nvSpPr>
            <p:cNvPr id="17424" name="Line 19"/>
            <p:cNvSpPr>
              <a:spLocks noChangeShapeType="1"/>
            </p:cNvSpPr>
            <p:nvPr/>
          </p:nvSpPr>
          <p:spPr bwMode="auto">
            <a:xfrm>
              <a:off x="2835" y="2659"/>
              <a:ext cx="845" cy="47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425" name="Line 20"/>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426" name="Line 21"/>
            <p:cNvSpPr>
              <a:spLocks noChangeShapeType="1"/>
            </p:cNvSpPr>
            <p:nvPr/>
          </p:nvSpPr>
          <p:spPr bwMode="auto">
            <a:xfrm>
              <a:off x="3560" y="2614"/>
              <a:ext cx="382" cy="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427" name="Line 22"/>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261143" name="Text Box 23"/>
          <p:cNvSpPr txBox="1">
            <a:spLocks noChangeArrowheads="1"/>
          </p:cNvSpPr>
          <p:nvPr/>
        </p:nvSpPr>
        <p:spPr bwMode="auto">
          <a:xfrm>
            <a:off x="809625" y="3644900"/>
            <a:ext cx="2536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solidFill>
                  <a:srgbClr val="333399"/>
                </a:solidFill>
                <a:ea typeface="黑体" pitchFamily="49" charset="-122"/>
              </a:rPr>
              <a:t>将每 </a:t>
            </a:r>
            <a:r>
              <a:rPr lang="en-US" altLang="zh-CN" sz="2000">
                <a:solidFill>
                  <a:srgbClr val="333399"/>
                </a:solidFill>
                <a:ea typeface="黑体" pitchFamily="49" charset="-122"/>
              </a:rPr>
              <a:t>8 </a:t>
            </a:r>
            <a:r>
              <a:rPr lang="zh-CN" altLang="en-US" sz="2000">
                <a:solidFill>
                  <a:srgbClr val="333399"/>
                </a:solidFill>
                <a:ea typeface="黑体" pitchFamily="49" charset="-122"/>
              </a:rPr>
              <a:t>位的二进制数</a:t>
            </a:r>
          </a:p>
          <a:p>
            <a:pPr eaLnBrk="1" hangingPunct="1"/>
            <a:r>
              <a:rPr lang="zh-CN" altLang="en-US" sz="2000">
                <a:solidFill>
                  <a:srgbClr val="333399"/>
                </a:solidFill>
                <a:ea typeface="黑体" pitchFamily="49" charset="-122"/>
              </a:rPr>
              <a:t>转换为十进制数</a:t>
            </a:r>
          </a:p>
        </p:txBody>
      </p:sp>
      <p:sp>
        <p:nvSpPr>
          <p:cNvPr id="261144" name="Line 24"/>
          <p:cNvSpPr>
            <a:spLocks noChangeShapeType="1"/>
          </p:cNvSpPr>
          <p:nvPr/>
        </p:nvSpPr>
        <p:spPr bwMode="auto">
          <a:xfrm flipV="1">
            <a:off x="3257550" y="4019550"/>
            <a:ext cx="890588"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1145" name="Line 25"/>
          <p:cNvSpPr>
            <a:spLocks noChangeShapeType="1"/>
          </p:cNvSpPr>
          <p:nvPr/>
        </p:nvSpPr>
        <p:spPr bwMode="auto">
          <a:xfrm>
            <a:off x="3292475" y="5186363"/>
            <a:ext cx="1973263" cy="0"/>
          </a:xfrm>
          <a:prstGeom prst="line">
            <a:avLst/>
          </a:prstGeom>
          <a:noFill/>
          <a:ln w="76200">
            <a:solidFill>
              <a:schemeClr va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70015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1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11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1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11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1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11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1131"/>
                                        </p:tgtEl>
                                        <p:attrNameLst>
                                          <p:attrName>style.visibility</p:attrName>
                                        </p:attrNameLst>
                                      </p:cBhvr>
                                      <p:to>
                                        <p:strVal val="visible"/>
                                      </p:to>
                                    </p:set>
                                  </p:childTnLst>
                                </p:cTn>
                              </p:par>
                            </p:childTnLst>
                          </p:cTn>
                        </p:par>
                        <p:par>
                          <p:cTn id="27" fill="hold" nodeType="afterGroup">
                            <p:stCondLst>
                              <p:cond delay="0"/>
                            </p:stCondLst>
                            <p:childTnLst>
                              <p:par>
                                <p:cTn id="28" presetID="22" presetClass="entr" presetSubtype="1"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1145"/>
                                        </p:tgtEl>
                                        <p:attrNameLst>
                                          <p:attrName>style.visibility</p:attrName>
                                        </p:attrNameLst>
                                      </p:cBhvr>
                                      <p:to>
                                        <p:strVal val="visible"/>
                                      </p:to>
                                    </p:set>
                                    <p:animEffect transition="in" filter="wipe(left)">
                                      <p:cBhvr>
                                        <p:cTn id="33" dur="500"/>
                                        <p:tgtEl>
                                          <p:spTgt spid="261145"/>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61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31" grpId="0"/>
      <p:bldP spid="261132" grpId="0" animBg="1"/>
      <p:bldP spid="261133" grpId="0" animBg="1"/>
      <p:bldP spid="261134" grpId="0" animBg="1"/>
      <p:bldP spid="261135" grpId="0" animBg="1"/>
      <p:bldP spid="261136" grpId="0" animBg="1"/>
      <p:bldP spid="261137" grpId="0"/>
      <p:bldP spid="261143" grpId="0"/>
      <p:bldP spid="261144" grpId="0" animBg="1"/>
      <p:bldP spid="26114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35" name="Rectangle 3"/>
          <p:cNvSpPr>
            <a:spLocks noChangeArrowheads="1"/>
          </p:cNvSpPr>
          <p:nvPr/>
        </p:nvSpPr>
        <p:spPr bwMode="auto">
          <a:xfrm>
            <a:off x="3751263" y="4008438"/>
            <a:ext cx="815975"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net-id</a:t>
            </a:r>
          </a:p>
          <a:p>
            <a:pPr defTabSz="762000" eaLnBrk="0" hangingPunct="0">
              <a:lnSpc>
                <a:spcPct val="90000"/>
              </a:lnSpc>
            </a:pPr>
            <a:r>
              <a:rPr lang="en-US" altLang="zh-CN" sz="2000">
                <a:solidFill>
                  <a:srgbClr val="333399"/>
                </a:solidFill>
                <a:latin typeface="Arial" pitchFamily="34" charset="0"/>
              </a:rPr>
              <a:t>24 </a:t>
            </a:r>
            <a:r>
              <a:rPr lang="zh-CN" altLang="en-US" sz="2000">
                <a:solidFill>
                  <a:srgbClr val="333399"/>
                </a:solidFill>
                <a:latin typeface="Arial" pitchFamily="34" charset="0"/>
              </a:rPr>
              <a:t>位</a:t>
            </a:r>
          </a:p>
        </p:txBody>
      </p:sp>
      <p:sp>
        <p:nvSpPr>
          <p:cNvPr id="18436"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p:spPr>
        <p:txBody>
          <a:bodyPr wrap="none" anchor="ctr"/>
          <a:lstStyle/>
          <a:p>
            <a:endParaRPr lang="zh-CN" altLang="en-US"/>
          </a:p>
        </p:txBody>
      </p:sp>
      <p:sp>
        <p:nvSpPr>
          <p:cNvPr id="18437"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38" name="Rectangle 6"/>
          <p:cNvSpPr>
            <a:spLocks noChangeArrowheads="1"/>
          </p:cNvSpPr>
          <p:nvPr/>
        </p:nvSpPr>
        <p:spPr bwMode="auto">
          <a:xfrm>
            <a:off x="5305425" y="1370013"/>
            <a:ext cx="941388"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host-id</a:t>
            </a:r>
          </a:p>
          <a:p>
            <a:pPr defTabSz="762000" eaLnBrk="0" hangingPunct="0">
              <a:lnSpc>
                <a:spcPct val="90000"/>
              </a:lnSpc>
            </a:pPr>
            <a:r>
              <a:rPr lang="en-US" altLang="zh-CN" sz="2000">
                <a:solidFill>
                  <a:srgbClr val="333399"/>
                </a:solidFill>
                <a:latin typeface="Arial" pitchFamily="34" charset="0"/>
              </a:rPr>
              <a:t>24 </a:t>
            </a:r>
            <a:r>
              <a:rPr lang="zh-CN" altLang="en-US" sz="2000">
                <a:solidFill>
                  <a:srgbClr val="333399"/>
                </a:solidFill>
                <a:latin typeface="Arial" pitchFamily="34" charset="0"/>
              </a:rPr>
              <a:t>位</a:t>
            </a:r>
          </a:p>
        </p:txBody>
      </p:sp>
      <p:sp>
        <p:nvSpPr>
          <p:cNvPr id="18439"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0" name="Rectangle 8"/>
          <p:cNvSpPr>
            <a:spLocks noChangeArrowheads="1"/>
          </p:cNvSpPr>
          <p:nvPr/>
        </p:nvSpPr>
        <p:spPr bwMode="auto">
          <a:xfrm>
            <a:off x="2851150" y="2708275"/>
            <a:ext cx="815975"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net-id</a:t>
            </a:r>
          </a:p>
          <a:p>
            <a:pPr defTabSz="762000" eaLnBrk="0" hangingPunct="0">
              <a:lnSpc>
                <a:spcPct val="90000"/>
              </a:lnSpc>
            </a:pPr>
            <a:r>
              <a:rPr lang="en-US" altLang="zh-CN" sz="2000">
                <a:solidFill>
                  <a:srgbClr val="333399"/>
                </a:solidFill>
                <a:latin typeface="Arial" pitchFamily="34" charset="0"/>
              </a:rPr>
              <a:t>16 </a:t>
            </a:r>
            <a:r>
              <a:rPr lang="zh-CN" altLang="en-US" sz="2000">
                <a:solidFill>
                  <a:srgbClr val="333399"/>
                </a:solidFill>
                <a:latin typeface="Arial" pitchFamily="34" charset="0"/>
              </a:rPr>
              <a:t>位</a:t>
            </a:r>
          </a:p>
        </p:txBody>
      </p:sp>
      <p:sp>
        <p:nvSpPr>
          <p:cNvPr id="18441"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2" name="Rectangle 10"/>
          <p:cNvSpPr>
            <a:spLocks noChangeArrowheads="1"/>
          </p:cNvSpPr>
          <p:nvPr/>
        </p:nvSpPr>
        <p:spPr bwMode="auto">
          <a:xfrm>
            <a:off x="2057400" y="1370013"/>
            <a:ext cx="815975"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net-id</a:t>
            </a:r>
          </a:p>
          <a:p>
            <a:pPr defTabSz="762000" eaLnBrk="0" hangingPunct="0">
              <a:lnSpc>
                <a:spcPct val="90000"/>
              </a:lnSpc>
            </a:pPr>
            <a:r>
              <a:rPr lang="en-US" altLang="zh-CN" sz="2000">
                <a:solidFill>
                  <a:srgbClr val="333399"/>
                </a:solidFill>
                <a:latin typeface="Arial" pitchFamily="34" charset="0"/>
              </a:rPr>
              <a:t>8 </a:t>
            </a:r>
            <a:r>
              <a:rPr lang="zh-CN" altLang="en-US" sz="2000">
                <a:solidFill>
                  <a:srgbClr val="333399"/>
                </a:solidFill>
                <a:latin typeface="Arial" pitchFamily="34" charset="0"/>
              </a:rPr>
              <a:t>位</a:t>
            </a:r>
          </a:p>
        </p:txBody>
      </p:sp>
      <p:sp>
        <p:nvSpPr>
          <p:cNvPr id="18443"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p:spPr>
        <p:txBody>
          <a:bodyPr wrap="none" anchor="ctr"/>
          <a:lstStyle/>
          <a:p>
            <a:endParaRPr lang="zh-CN" altLang="en-US"/>
          </a:p>
        </p:txBody>
      </p:sp>
      <p:sp>
        <p:nvSpPr>
          <p:cNvPr id="18444"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p:spPr>
        <p:txBody>
          <a:bodyPr wrap="none" anchor="ctr"/>
          <a:lstStyle/>
          <a:p>
            <a:endParaRPr lang="zh-CN" altLang="en-US"/>
          </a:p>
        </p:txBody>
      </p:sp>
      <p:sp>
        <p:nvSpPr>
          <p:cNvPr id="18445" name="Rectangle 13"/>
          <p:cNvSpPr>
            <a:spLocks noGrp="1" noChangeArrowheads="1"/>
          </p:cNvSpPr>
          <p:nvPr>
            <p:ph type="title"/>
          </p:nvPr>
        </p:nvSpPr>
        <p:spPr>
          <a:xfrm>
            <a:off x="395288" y="44450"/>
            <a:ext cx="8548687" cy="768350"/>
          </a:xfrm>
        </p:spPr>
        <p:txBody>
          <a:bodyPr/>
          <a:lstStyle/>
          <a:p>
            <a:pPr eaLnBrk="1" hangingPunct="1"/>
            <a:r>
              <a:rPr lang="en-US" altLang="zh-CN" sz="4000"/>
              <a:t>IP </a:t>
            </a:r>
            <a:r>
              <a:rPr lang="zh-CN" altLang="en-US" sz="4000"/>
              <a:t>地址中的网络号字段和主机号字段 </a:t>
            </a:r>
          </a:p>
        </p:txBody>
      </p:sp>
      <p:sp>
        <p:nvSpPr>
          <p:cNvPr id="18446" name="Rectangle 14"/>
          <p:cNvSpPr>
            <a:spLocks noChangeArrowheads="1"/>
          </p:cNvSpPr>
          <p:nvPr/>
        </p:nvSpPr>
        <p:spPr bwMode="auto">
          <a:xfrm>
            <a:off x="1697038" y="3586163"/>
            <a:ext cx="5300662" cy="423862"/>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8447" name="Rectangle 15"/>
          <p:cNvSpPr>
            <a:spLocks noChangeArrowheads="1"/>
          </p:cNvSpPr>
          <p:nvPr/>
        </p:nvSpPr>
        <p:spPr bwMode="auto">
          <a:xfrm>
            <a:off x="1695450" y="2300288"/>
            <a:ext cx="3511550" cy="4095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8448" name="Rectangle 16"/>
          <p:cNvSpPr>
            <a:spLocks noChangeArrowheads="1"/>
          </p:cNvSpPr>
          <p:nvPr/>
        </p:nvSpPr>
        <p:spPr bwMode="auto">
          <a:xfrm>
            <a:off x="1676400" y="957263"/>
            <a:ext cx="1730375" cy="4064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8449" name="Rectangle 17"/>
          <p:cNvSpPr>
            <a:spLocks noChangeArrowheads="1"/>
          </p:cNvSpPr>
          <p:nvPr/>
        </p:nvSpPr>
        <p:spPr bwMode="auto">
          <a:xfrm>
            <a:off x="1598613" y="927100"/>
            <a:ext cx="32226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0</a:t>
            </a:r>
          </a:p>
        </p:txBody>
      </p:sp>
      <p:sp>
        <p:nvSpPr>
          <p:cNvPr id="18450" name="Rectangle 18"/>
          <p:cNvSpPr>
            <a:spLocks noChangeArrowheads="1"/>
          </p:cNvSpPr>
          <p:nvPr/>
        </p:nvSpPr>
        <p:spPr bwMode="auto">
          <a:xfrm>
            <a:off x="473075" y="955675"/>
            <a:ext cx="1184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A </a:t>
            </a:r>
            <a:r>
              <a:rPr lang="zh-CN" altLang="en-US" sz="2000">
                <a:solidFill>
                  <a:srgbClr val="333399"/>
                </a:solidFill>
                <a:latin typeface="Arial" pitchFamily="34" charset="0"/>
              </a:rPr>
              <a:t>类地址</a:t>
            </a:r>
          </a:p>
        </p:txBody>
      </p:sp>
      <p:sp>
        <p:nvSpPr>
          <p:cNvPr id="18451"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Line 20"/>
          <p:cNvSpPr>
            <a:spLocks noChangeShapeType="1"/>
          </p:cNvSpPr>
          <p:nvPr/>
        </p:nvSpPr>
        <p:spPr bwMode="auto">
          <a:xfrm>
            <a:off x="3413125" y="933450"/>
            <a:ext cx="0"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3" name="Line 21"/>
          <p:cNvSpPr>
            <a:spLocks noChangeShapeType="1"/>
          </p:cNvSpPr>
          <p:nvPr/>
        </p:nvSpPr>
        <p:spPr bwMode="auto">
          <a:xfrm>
            <a:off x="1649413" y="1416050"/>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22"/>
          <p:cNvSpPr>
            <a:spLocks noChangeShapeType="1"/>
          </p:cNvSpPr>
          <p:nvPr/>
        </p:nvSpPr>
        <p:spPr bwMode="auto">
          <a:xfrm>
            <a:off x="3413125" y="1416050"/>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Line 23"/>
          <p:cNvSpPr>
            <a:spLocks noChangeShapeType="1"/>
          </p:cNvSpPr>
          <p:nvPr/>
        </p:nvSpPr>
        <p:spPr bwMode="auto">
          <a:xfrm>
            <a:off x="8723313" y="1416050"/>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57" name="Rectangle 25"/>
          <p:cNvSpPr>
            <a:spLocks noChangeArrowheads="1"/>
          </p:cNvSpPr>
          <p:nvPr/>
        </p:nvSpPr>
        <p:spPr bwMode="auto">
          <a:xfrm>
            <a:off x="6437313" y="2735263"/>
            <a:ext cx="941387" cy="6365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host-id</a:t>
            </a:r>
          </a:p>
          <a:p>
            <a:pPr defTabSz="762000" eaLnBrk="0" hangingPunct="0">
              <a:lnSpc>
                <a:spcPct val="90000"/>
              </a:lnSpc>
            </a:pPr>
            <a:r>
              <a:rPr lang="en-US" altLang="zh-CN" sz="2000">
                <a:solidFill>
                  <a:srgbClr val="333399"/>
                </a:solidFill>
                <a:latin typeface="Arial" pitchFamily="34" charset="0"/>
              </a:rPr>
              <a:t>16 </a:t>
            </a:r>
            <a:r>
              <a:rPr lang="zh-CN" altLang="en-US" sz="2000">
                <a:solidFill>
                  <a:srgbClr val="333399"/>
                </a:solidFill>
                <a:latin typeface="Arial" pitchFamily="34" charset="0"/>
              </a:rPr>
              <a:t>位</a:t>
            </a:r>
          </a:p>
        </p:txBody>
      </p:sp>
      <p:sp>
        <p:nvSpPr>
          <p:cNvPr id="18458" name="Line 26"/>
          <p:cNvSpPr>
            <a:spLocks noChangeShapeType="1"/>
          </p:cNvSpPr>
          <p:nvPr/>
        </p:nvSpPr>
        <p:spPr bwMode="auto">
          <a:xfrm>
            <a:off x="1687513" y="2760663"/>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9" name="Line 27"/>
          <p:cNvSpPr>
            <a:spLocks noChangeShapeType="1"/>
          </p:cNvSpPr>
          <p:nvPr/>
        </p:nvSpPr>
        <p:spPr bwMode="auto">
          <a:xfrm>
            <a:off x="5214938" y="2760663"/>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28"/>
          <p:cNvSpPr>
            <a:spLocks noChangeShapeType="1"/>
          </p:cNvSpPr>
          <p:nvPr/>
        </p:nvSpPr>
        <p:spPr bwMode="auto">
          <a:xfrm>
            <a:off x="8710613" y="2760663"/>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Rectangle 29"/>
          <p:cNvSpPr>
            <a:spLocks noChangeArrowheads="1"/>
          </p:cNvSpPr>
          <p:nvPr/>
        </p:nvSpPr>
        <p:spPr bwMode="auto">
          <a:xfrm>
            <a:off x="492125" y="2286000"/>
            <a:ext cx="1184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B </a:t>
            </a:r>
            <a:r>
              <a:rPr lang="zh-CN" altLang="en-US" sz="2000">
                <a:solidFill>
                  <a:srgbClr val="333399"/>
                </a:solidFill>
                <a:latin typeface="Arial" pitchFamily="34" charset="0"/>
              </a:rPr>
              <a:t>类地址</a:t>
            </a:r>
          </a:p>
        </p:txBody>
      </p:sp>
      <p:sp>
        <p:nvSpPr>
          <p:cNvPr id="18462" name="Line 30"/>
          <p:cNvSpPr>
            <a:spLocks noChangeShapeType="1"/>
          </p:cNvSpPr>
          <p:nvPr/>
        </p:nvSpPr>
        <p:spPr bwMode="auto">
          <a:xfrm>
            <a:off x="5214938" y="2284413"/>
            <a:ext cx="0" cy="4333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3" name="Rectangle 31"/>
          <p:cNvSpPr>
            <a:spLocks noChangeArrowheads="1"/>
          </p:cNvSpPr>
          <p:nvPr/>
        </p:nvSpPr>
        <p:spPr bwMode="auto">
          <a:xfrm>
            <a:off x="492125" y="3581400"/>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C </a:t>
            </a:r>
            <a:r>
              <a:rPr lang="zh-CN" altLang="en-US" sz="2000">
                <a:solidFill>
                  <a:srgbClr val="333399"/>
                </a:solidFill>
                <a:latin typeface="Arial" pitchFamily="34" charset="0"/>
              </a:rPr>
              <a:t>类地址</a:t>
            </a:r>
          </a:p>
        </p:txBody>
      </p:sp>
      <p:sp>
        <p:nvSpPr>
          <p:cNvPr id="18464" name="Rectangle 32"/>
          <p:cNvSpPr>
            <a:spLocks noChangeArrowheads="1"/>
          </p:cNvSpPr>
          <p:nvPr/>
        </p:nvSpPr>
        <p:spPr bwMode="auto">
          <a:xfrm>
            <a:off x="2014538" y="3600450"/>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0</a:t>
            </a:r>
          </a:p>
        </p:txBody>
      </p:sp>
      <p:sp>
        <p:nvSpPr>
          <p:cNvPr id="18465" name="Rectangle 33"/>
          <p:cNvSpPr>
            <a:spLocks noChangeArrowheads="1"/>
          </p:cNvSpPr>
          <p:nvPr/>
        </p:nvSpPr>
        <p:spPr bwMode="auto">
          <a:xfrm>
            <a:off x="1627188" y="3592513"/>
            <a:ext cx="4857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2000">
                <a:solidFill>
                  <a:srgbClr val="333399"/>
                </a:solidFill>
                <a:latin typeface="Arial" pitchFamily="34" charset="0"/>
              </a:rPr>
              <a:t>1</a:t>
            </a:r>
          </a:p>
        </p:txBody>
      </p:sp>
      <p:sp>
        <p:nvSpPr>
          <p:cNvPr id="18466" name="Rectangle 34"/>
          <p:cNvSpPr>
            <a:spLocks noChangeArrowheads="1"/>
          </p:cNvSpPr>
          <p:nvPr/>
        </p:nvSpPr>
        <p:spPr bwMode="auto">
          <a:xfrm>
            <a:off x="1822450" y="3600450"/>
            <a:ext cx="482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2000">
                <a:solidFill>
                  <a:srgbClr val="333399"/>
                </a:solidFill>
                <a:latin typeface="Arial" pitchFamily="34" charset="0"/>
              </a:rPr>
              <a:t>1</a:t>
            </a:r>
          </a:p>
        </p:txBody>
      </p:sp>
      <p:sp>
        <p:nvSpPr>
          <p:cNvPr id="18467"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Line 36"/>
          <p:cNvSpPr>
            <a:spLocks noChangeShapeType="1"/>
          </p:cNvSpPr>
          <p:nvPr/>
        </p:nvSpPr>
        <p:spPr bwMode="auto">
          <a:xfrm>
            <a:off x="7016750" y="3565525"/>
            <a:ext cx="0"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9"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8470" name="Group 38"/>
          <p:cNvGrpSpPr>
            <a:grpSpLocks/>
          </p:cNvGrpSpPr>
          <p:nvPr/>
        </p:nvGrpSpPr>
        <p:grpSpPr bwMode="auto">
          <a:xfrm>
            <a:off x="7418388" y="4037013"/>
            <a:ext cx="984250" cy="638175"/>
            <a:chOff x="2832" y="3024"/>
            <a:chExt cx="427" cy="378"/>
          </a:xfrm>
        </p:grpSpPr>
        <p:sp>
          <p:nvSpPr>
            <p:cNvPr id="18487" name="Rectangle 39"/>
            <p:cNvSpPr>
              <a:spLocks noChangeArrowheads="1"/>
            </p:cNvSpPr>
            <p:nvPr/>
          </p:nvSpPr>
          <p:spPr bwMode="auto">
            <a:xfrm>
              <a:off x="2832" y="3072"/>
              <a:ext cx="426" cy="1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8488" name="Rectangle 40"/>
            <p:cNvSpPr>
              <a:spLocks noChangeArrowheads="1"/>
            </p:cNvSpPr>
            <p:nvPr/>
          </p:nvSpPr>
          <p:spPr bwMode="auto">
            <a:xfrm>
              <a:off x="2850" y="3024"/>
              <a:ext cx="40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en-US" altLang="zh-CN" sz="2000">
                  <a:solidFill>
                    <a:srgbClr val="333399"/>
                  </a:solidFill>
                  <a:latin typeface="Arial" pitchFamily="34" charset="0"/>
                </a:rPr>
                <a:t>host-id</a:t>
              </a:r>
            </a:p>
            <a:p>
              <a:pPr defTabSz="762000" eaLnBrk="0" hangingPunct="0">
                <a:lnSpc>
                  <a:spcPct val="90000"/>
                </a:lnSpc>
              </a:pPr>
              <a:r>
                <a:rPr lang="en-US" altLang="zh-CN" sz="2000">
                  <a:solidFill>
                    <a:srgbClr val="333399"/>
                  </a:solidFill>
                  <a:latin typeface="Arial" pitchFamily="34" charset="0"/>
                </a:rPr>
                <a:t>8 </a:t>
              </a:r>
              <a:r>
                <a:rPr lang="zh-CN" altLang="en-US" sz="2000">
                  <a:solidFill>
                    <a:srgbClr val="333399"/>
                  </a:solidFill>
                  <a:latin typeface="Arial" pitchFamily="34" charset="0"/>
                </a:rPr>
                <a:t>位</a:t>
              </a:r>
            </a:p>
          </p:txBody>
        </p:sp>
      </p:grpSp>
      <p:sp>
        <p:nvSpPr>
          <p:cNvPr id="18471" name="Line 41"/>
          <p:cNvSpPr>
            <a:spLocks noChangeShapeType="1"/>
          </p:cNvSpPr>
          <p:nvPr/>
        </p:nvSpPr>
        <p:spPr bwMode="auto">
          <a:xfrm>
            <a:off x="1687513" y="4073525"/>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2" name="Line 42"/>
          <p:cNvSpPr>
            <a:spLocks noChangeShapeType="1"/>
          </p:cNvSpPr>
          <p:nvPr/>
        </p:nvSpPr>
        <p:spPr bwMode="auto">
          <a:xfrm>
            <a:off x="7021513" y="4076700"/>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3" name="Line 43"/>
          <p:cNvSpPr>
            <a:spLocks noChangeShapeType="1"/>
          </p:cNvSpPr>
          <p:nvPr/>
        </p:nvSpPr>
        <p:spPr bwMode="auto">
          <a:xfrm>
            <a:off x="8710613" y="4057650"/>
            <a:ext cx="0"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p:spPr>
        <p:txBody>
          <a:bodyPr wrap="none" anchor="ctr"/>
          <a:lstStyle/>
          <a:p>
            <a:endParaRPr lang="zh-CN" altLang="en-US"/>
          </a:p>
        </p:txBody>
      </p:sp>
      <p:sp>
        <p:nvSpPr>
          <p:cNvPr id="18475" name="Rectangle 45"/>
          <p:cNvSpPr>
            <a:spLocks noChangeArrowheads="1"/>
          </p:cNvSpPr>
          <p:nvPr/>
        </p:nvSpPr>
        <p:spPr bwMode="auto">
          <a:xfrm>
            <a:off x="473075" y="4959350"/>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D </a:t>
            </a:r>
            <a:r>
              <a:rPr lang="zh-CN" altLang="en-US" sz="2000">
                <a:solidFill>
                  <a:srgbClr val="333399"/>
                </a:solidFill>
                <a:latin typeface="Arial" pitchFamily="34" charset="0"/>
              </a:rPr>
              <a:t>类地址</a:t>
            </a:r>
          </a:p>
        </p:txBody>
      </p:sp>
      <p:sp>
        <p:nvSpPr>
          <p:cNvPr id="1847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Rectangle 47"/>
          <p:cNvSpPr>
            <a:spLocks noChangeArrowheads="1"/>
          </p:cNvSpPr>
          <p:nvPr/>
        </p:nvSpPr>
        <p:spPr bwMode="auto">
          <a:xfrm>
            <a:off x="1617663" y="4946650"/>
            <a:ext cx="850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0</a:t>
            </a:r>
          </a:p>
        </p:txBody>
      </p:sp>
      <p:sp>
        <p:nvSpPr>
          <p:cNvPr id="18478" name="Rectangle 48"/>
          <p:cNvSpPr>
            <a:spLocks noChangeArrowheads="1"/>
          </p:cNvSpPr>
          <p:nvPr/>
        </p:nvSpPr>
        <p:spPr bwMode="auto">
          <a:xfrm>
            <a:off x="4449763" y="4976813"/>
            <a:ext cx="14065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latin typeface="Arial" pitchFamily="34" charset="0"/>
              </a:rPr>
              <a:t>多 播 地 址</a:t>
            </a:r>
          </a:p>
        </p:txBody>
      </p:sp>
      <p:sp>
        <p:nvSpPr>
          <p:cNvPr id="1847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p:spPr>
        <p:txBody>
          <a:bodyPr wrap="none" anchor="ctr"/>
          <a:lstStyle/>
          <a:p>
            <a:endParaRPr lang="zh-CN" altLang="en-US"/>
          </a:p>
        </p:txBody>
      </p:sp>
      <p:sp>
        <p:nvSpPr>
          <p:cNvPr id="18480" name="Rectangle 50"/>
          <p:cNvSpPr>
            <a:spLocks noChangeArrowheads="1"/>
          </p:cNvSpPr>
          <p:nvPr/>
        </p:nvSpPr>
        <p:spPr bwMode="auto">
          <a:xfrm>
            <a:off x="509588" y="5924550"/>
            <a:ext cx="11826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E </a:t>
            </a:r>
            <a:r>
              <a:rPr lang="zh-CN" altLang="en-US" sz="2000">
                <a:solidFill>
                  <a:srgbClr val="333399"/>
                </a:solidFill>
                <a:latin typeface="Arial" pitchFamily="34" charset="0"/>
              </a:rPr>
              <a:t>类地址</a:t>
            </a:r>
          </a:p>
        </p:txBody>
      </p:sp>
      <p:sp>
        <p:nvSpPr>
          <p:cNvPr id="18481" name="Rectangle 51"/>
          <p:cNvSpPr>
            <a:spLocks noChangeArrowheads="1"/>
          </p:cNvSpPr>
          <p:nvPr/>
        </p:nvSpPr>
        <p:spPr bwMode="auto">
          <a:xfrm>
            <a:off x="3905250" y="5935663"/>
            <a:ext cx="23780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latin typeface="Arial" pitchFamily="34" charset="0"/>
              </a:rPr>
              <a:t>保 留 为 今 后 使 用</a:t>
            </a:r>
          </a:p>
        </p:txBody>
      </p:sp>
      <p:sp>
        <p:nvSpPr>
          <p:cNvPr id="1848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3" name="Rectangle 53"/>
          <p:cNvSpPr>
            <a:spLocks noChangeArrowheads="1"/>
          </p:cNvSpPr>
          <p:nvPr/>
        </p:nvSpPr>
        <p:spPr bwMode="auto">
          <a:xfrm>
            <a:off x="1617663" y="5921375"/>
            <a:ext cx="850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1</a:t>
            </a:r>
            <a:r>
              <a:rPr lang="en-US" altLang="zh-CN" sz="1000">
                <a:solidFill>
                  <a:srgbClr val="333399"/>
                </a:solidFill>
                <a:latin typeface="Arial" pitchFamily="34" charset="0"/>
              </a:rPr>
              <a:t> </a:t>
            </a:r>
            <a:r>
              <a:rPr lang="en-US" altLang="zh-CN" sz="2000">
                <a:solidFill>
                  <a:srgbClr val="333399"/>
                </a:solidFill>
                <a:latin typeface="Arial" pitchFamily="34" charset="0"/>
              </a:rPr>
              <a:t>1</a:t>
            </a:r>
          </a:p>
        </p:txBody>
      </p:sp>
      <p:sp>
        <p:nvSpPr>
          <p:cNvPr id="18484" name="Rectangle 54"/>
          <p:cNvSpPr>
            <a:spLocks noChangeArrowheads="1"/>
          </p:cNvSpPr>
          <p:nvPr/>
        </p:nvSpPr>
        <p:spPr bwMode="auto">
          <a:xfrm>
            <a:off x="1806575" y="2270125"/>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latin typeface="Arial" pitchFamily="34" charset="0"/>
              </a:rPr>
              <a:t>0</a:t>
            </a:r>
          </a:p>
        </p:txBody>
      </p:sp>
      <p:sp>
        <p:nvSpPr>
          <p:cNvPr id="18485" name="Rectangle 55"/>
          <p:cNvSpPr>
            <a:spLocks noChangeArrowheads="1"/>
          </p:cNvSpPr>
          <p:nvPr/>
        </p:nvSpPr>
        <p:spPr bwMode="auto">
          <a:xfrm>
            <a:off x="1614488" y="2270125"/>
            <a:ext cx="4841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2000">
                <a:solidFill>
                  <a:srgbClr val="333399"/>
                </a:solidFill>
                <a:latin typeface="Arial" pitchFamily="34" charset="0"/>
              </a:rPr>
              <a:t>1</a:t>
            </a:r>
          </a:p>
        </p:txBody>
      </p:sp>
      <p:sp>
        <p:nvSpPr>
          <p:cNvPr id="1848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010164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常用的三种类别的 </a:t>
            </a:r>
            <a:r>
              <a:rPr lang="en-US" altLang="zh-CN"/>
              <a:t>IP </a:t>
            </a:r>
            <a:r>
              <a:rPr lang="zh-CN" altLang="en-US"/>
              <a:t>地址 </a:t>
            </a:r>
          </a:p>
        </p:txBody>
      </p:sp>
      <p:sp>
        <p:nvSpPr>
          <p:cNvPr id="32771" name="Text Box 4"/>
          <p:cNvSpPr txBox="1">
            <a:spLocks noChangeArrowheads="1"/>
          </p:cNvSpPr>
          <p:nvPr/>
        </p:nvSpPr>
        <p:spPr bwMode="auto">
          <a:xfrm>
            <a:off x="2506663" y="1806575"/>
            <a:ext cx="3217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rPr>
              <a:t>IP </a:t>
            </a:r>
            <a:r>
              <a:rPr lang="zh-CN" altLang="en-US">
                <a:solidFill>
                  <a:srgbClr val="333399"/>
                </a:solidFill>
                <a:latin typeface="Arial" pitchFamily="34" charset="0"/>
              </a:rPr>
              <a:t>地址的使用范围</a:t>
            </a:r>
            <a:r>
              <a:rPr lang="zh-CN" altLang="en-US">
                <a:solidFill>
                  <a:srgbClr val="333399"/>
                </a:solidFill>
              </a:rPr>
              <a:t> </a:t>
            </a:r>
          </a:p>
        </p:txBody>
      </p:sp>
      <p:sp>
        <p:nvSpPr>
          <p:cNvPr id="32772" name="Text Box 5"/>
          <p:cNvSpPr txBox="1">
            <a:spLocks noChangeArrowheads="1"/>
          </p:cNvSpPr>
          <p:nvPr/>
        </p:nvSpPr>
        <p:spPr bwMode="auto">
          <a:xfrm>
            <a:off x="179388" y="2420938"/>
            <a:ext cx="8569325"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rPr>
              <a:t>网络        最大                  第一个       最后一个         每个网络</a:t>
            </a:r>
          </a:p>
          <a:p>
            <a:pPr eaLnBrk="1" hangingPunct="1"/>
            <a:r>
              <a:rPr lang="zh-CN" altLang="en-US">
                <a:solidFill>
                  <a:srgbClr val="333399"/>
                </a:solidFill>
                <a:latin typeface="Arial" pitchFamily="34" charset="0"/>
              </a:rPr>
              <a:t>类别      网络数                可用的         可用的           中最大的  </a:t>
            </a:r>
          </a:p>
          <a:p>
            <a:pPr eaLnBrk="1" hangingPunct="1">
              <a:spcAft>
                <a:spcPct val="70000"/>
              </a:spcAft>
            </a:pPr>
            <a:r>
              <a:rPr lang="zh-CN" altLang="en-US">
                <a:solidFill>
                  <a:srgbClr val="333399"/>
                </a:solidFill>
                <a:latin typeface="Arial" pitchFamily="34" charset="0"/>
              </a:rPr>
              <a:t>                                        网络号         网络号             主机数</a:t>
            </a:r>
          </a:p>
          <a:p>
            <a:pPr eaLnBrk="1" hangingPunct="1">
              <a:spcBef>
                <a:spcPct val="25000"/>
              </a:spcBef>
            </a:pPr>
            <a:r>
              <a:rPr lang="zh-CN" altLang="en-US">
                <a:solidFill>
                  <a:srgbClr val="333399"/>
                </a:solidFill>
                <a:latin typeface="Arial" pitchFamily="34" charset="0"/>
              </a:rPr>
              <a:t> </a:t>
            </a:r>
            <a:r>
              <a:rPr lang="en-US" altLang="zh-CN">
                <a:solidFill>
                  <a:srgbClr val="333399"/>
                </a:solidFill>
                <a:latin typeface="Arial" pitchFamily="34" charset="0"/>
              </a:rPr>
              <a:t>A      126 (2</a:t>
            </a:r>
            <a:r>
              <a:rPr lang="en-US" altLang="zh-CN" baseline="30000">
                <a:solidFill>
                  <a:srgbClr val="333399"/>
                </a:solidFill>
                <a:latin typeface="Arial" pitchFamily="34" charset="0"/>
              </a:rPr>
              <a:t>7</a:t>
            </a:r>
            <a:r>
              <a:rPr lang="en-US" altLang="zh-CN">
                <a:solidFill>
                  <a:srgbClr val="333399"/>
                </a:solidFill>
                <a:latin typeface="Arial" pitchFamily="34" charset="0"/>
              </a:rPr>
              <a:t> – 2)            1              126                16,777,214</a:t>
            </a:r>
          </a:p>
          <a:p>
            <a:pPr eaLnBrk="1" hangingPunct="1">
              <a:spcBef>
                <a:spcPct val="50000"/>
              </a:spcBef>
            </a:pPr>
            <a:r>
              <a:rPr lang="en-US" altLang="zh-CN">
                <a:solidFill>
                  <a:srgbClr val="333399"/>
                </a:solidFill>
                <a:latin typeface="Arial" pitchFamily="34" charset="0"/>
              </a:rPr>
              <a:t> B      16,383(2</a:t>
            </a:r>
            <a:r>
              <a:rPr lang="en-US" altLang="zh-CN" baseline="30000">
                <a:solidFill>
                  <a:srgbClr val="333399"/>
                </a:solidFill>
                <a:latin typeface="Arial" pitchFamily="34" charset="0"/>
              </a:rPr>
              <a:t>14</a:t>
            </a:r>
            <a:r>
              <a:rPr lang="en-US" altLang="zh-CN">
                <a:solidFill>
                  <a:srgbClr val="333399"/>
                </a:solidFill>
                <a:latin typeface="Arial" pitchFamily="34" charset="0"/>
              </a:rPr>
              <a:t> </a:t>
            </a:r>
            <a:r>
              <a:rPr lang="en-US" altLang="zh-CN">
                <a:solidFill>
                  <a:srgbClr val="333399"/>
                </a:solidFill>
                <a:latin typeface="Arial" pitchFamily="34" charset="0"/>
                <a:sym typeface="Symbol" pitchFamily="18" charset="2"/>
              </a:rPr>
              <a:t> 1</a:t>
            </a:r>
            <a:r>
              <a:rPr lang="en-US" altLang="zh-CN">
                <a:solidFill>
                  <a:srgbClr val="333399"/>
                </a:solidFill>
                <a:latin typeface="Arial" pitchFamily="34" charset="0"/>
              </a:rPr>
              <a:t>)      128.1       191.255                 65,534</a:t>
            </a:r>
          </a:p>
          <a:p>
            <a:pPr eaLnBrk="1" hangingPunct="1">
              <a:spcBef>
                <a:spcPct val="50000"/>
              </a:spcBef>
            </a:pPr>
            <a:r>
              <a:rPr lang="en-US" altLang="zh-CN">
                <a:solidFill>
                  <a:srgbClr val="333399"/>
                </a:solidFill>
                <a:latin typeface="Arial" pitchFamily="34" charset="0"/>
              </a:rPr>
              <a:t> C     2,097,151 (2</a:t>
            </a:r>
            <a:r>
              <a:rPr lang="en-US" altLang="zh-CN" baseline="30000">
                <a:solidFill>
                  <a:srgbClr val="333399"/>
                </a:solidFill>
                <a:latin typeface="Arial" pitchFamily="34" charset="0"/>
              </a:rPr>
              <a:t>21 </a:t>
            </a:r>
            <a:r>
              <a:rPr lang="en-US" altLang="zh-CN">
                <a:solidFill>
                  <a:srgbClr val="333399"/>
                </a:solidFill>
                <a:sym typeface="Symbol" pitchFamily="18" charset="2"/>
              </a:rPr>
              <a:t> </a:t>
            </a:r>
            <a:r>
              <a:rPr lang="en-US" altLang="zh-CN">
                <a:solidFill>
                  <a:srgbClr val="333399"/>
                </a:solidFill>
                <a:latin typeface="Arial" pitchFamily="34" charset="0"/>
                <a:sym typeface="Symbol" pitchFamily="18" charset="2"/>
              </a:rPr>
              <a:t>1</a:t>
            </a:r>
            <a:r>
              <a:rPr lang="en-US" altLang="zh-CN">
                <a:solidFill>
                  <a:srgbClr val="333399"/>
                </a:solidFill>
                <a:latin typeface="Arial" pitchFamily="34" charset="0"/>
              </a:rPr>
              <a:t>) 192.0.1   223.255.255                254</a:t>
            </a:r>
          </a:p>
        </p:txBody>
      </p:sp>
      <p:sp>
        <p:nvSpPr>
          <p:cNvPr id="32773" name="Line 6"/>
          <p:cNvSpPr>
            <a:spLocks noChangeShapeType="1"/>
          </p:cNvSpPr>
          <p:nvPr/>
        </p:nvSpPr>
        <p:spPr bwMode="auto">
          <a:xfrm>
            <a:off x="179388" y="3716338"/>
            <a:ext cx="871378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4" name="Line 7"/>
          <p:cNvSpPr>
            <a:spLocks noChangeShapeType="1"/>
          </p:cNvSpPr>
          <p:nvPr/>
        </p:nvSpPr>
        <p:spPr bwMode="auto">
          <a:xfrm rot="-5400000">
            <a:off x="-684213" y="4005263"/>
            <a:ext cx="3311525"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5" name="Line 8"/>
          <p:cNvSpPr>
            <a:spLocks noChangeShapeType="1"/>
          </p:cNvSpPr>
          <p:nvPr/>
        </p:nvSpPr>
        <p:spPr bwMode="auto">
          <a:xfrm rot="-5400000">
            <a:off x="1908175" y="4005263"/>
            <a:ext cx="3311525"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6" name="Line 9"/>
          <p:cNvSpPr>
            <a:spLocks noChangeShapeType="1"/>
          </p:cNvSpPr>
          <p:nvPr/>
        </p:nvSpPr>
        <p:spPr bwMode="auto">
          <a:xfrm rot="-5400000">
            <a:off x="3060700" y="4005263"/>
            <a:ext cx="3311525"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7" name="Line 10"/>
          <p:cNvSpPr>
            <a:spLocks noChangeShapeType="1"/>
          </p:cNvSpPr>
          <p:nvPr/>
        </p:nvSpPr>
        <p:spPr bwMode="auto">
          <a:xfrm rot="-5400000">
            <a:off x="5003800" y="4005263"/>
            <a:ext cx="3311525"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8" name="Line 11"/>
          <p:cNvSpPr>
            <a:spLocks noChangeShapeType="1"/>
          </p:cNvSpPr>
          <p:nvPr/>
        </p:nvSpPr>
        <p:spPr bwMode="auto">
          <a:xfrm>
            <a:off x="179388" y="2349500"/>
            <a:ext cx="871378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12"/>
          <p:cNvSpPr>
            <a:spLocks noChangeShapeType="1"/>
          </p:cNvSpPr>
          <p:nvPr/>
        </p:nvSpPr>
        <p:spPr bwMode="auto">
          <a:xfrm>
            <a:off x="179388" y="5661025"/>
            <a:ext cx="871378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175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按照网络拓扑结构划分</a:t>
            </a:r>
          </a:p>
        </p:txBody>
      </p:sp>
      <p:sp>
        <p:nvSpPr>
          <p:cNvPr id="3" name="内容占位符 2"/>
          <p:cNvSpPr>
            <a:spLocks noGrp="1"/>
          </p:cNvSpPr>
          <p:nvPr>
            <p:ph idx="1"/>
          </p:nvPr>
        </p:nvSpPr>
        <p:spPr/>
        <p:txBody>
          <a:bodyPr/>
          <a:lstStyle/>
          <a:p>
            <a:r>
              <a:rPr lang="zh-CN" altLang="en-US" dirty="0"/>
              <a:t>计算机网络的拓扑结构：把网络中的计算机和通信设备抽象为一个点，把传输介质抽象为一条线，由点和线组成的几何图形。</a:t>
            </a:r>
            <a:endParaRPr lang="en-US" altLang="zh-CN" dirty="0"/>
          </a:p>
          <a:p>
            <a:r>
              <a:rPr lang="zh-CN" altLang="en-US" dirty="0"/>
              <a:t>星形</a:t>
            </a:r>
            <a:endParaRPr lang="en-US" altLang="zh-CN" dirty="0"/>
          </a:p>
          <a:p>
            <a:r>
              <a:rPr lang="zh-CN" altLang="en-US" dirty="0"/>
              <a:t>环形</a:t>
            </a:r>
            <a:endParaRPr lang="en-US" altLang="zh-CN" dirty="0"/>
          </a:p>
          <a:p>
            <a:r>
              <a:rPr lang="zh-CN" altLang="en-US" dirty="0"/>
              <a:t>总线形</a:t>
            </a:r>
            <a:endParaRPr lang="en-US" altLang="zh-CN" dirty="0"/>
          </a:p>
          <a:p>
            <a:r>
              <a:rPr lang="zh-CN" altLang="en-US" dirty="0"/>
              <a:t>阶层树形</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15995468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a:t>特殊用途的</a:t>
            </a:r>
            <a:r>
              <a:rPr lang="en-US" altLang="zh-CN"/>
              <a:t>IP</a:t>
            </a:r>
            <a:r>
              <a:rPr lang="zh-CN" altLang="en-US"/>
              <a:t>地址</a:t>
            </a:r>
          </a:p>
        </p:txBody>
      </p:sp>
      <p:sp>
        <p:nvSpPr>
          <p:cNvPr id="33795" name="内容占位符 6"/>
          <p:cNvSpPr>
            <a:spLocks noGrp="1"/>
          </p:cNvSpPr>
          <p:nvPr>
            <p:ph idx="1"/>
          </p:nvPr>
        </p:nvSpPr>
        <p:spPr/>
        <p:txBody>
          <a:bodyPr>
            <a:normAutofit lnSpcReduction="10000"/>
          </a:bodyPr>
          <a:lstStyle/>
          <a:p>
            <a:r>
              <a:rPr lang="zh-CN" altLang="en-US"/>
              <a:t>主机地址全为</a:t>
            </a:r>
            <a:r>
              <a:rPr lang="en-US" altLang="zh-CN"/>
              <a:t>0</a:t>
            </a:r>
            <a:r>
              <a:rPr lang="zh-CN" altLang="en-US"/>
              <a:t>的</a:t>
            </a:r>
            <a:r>
              <a:rPr lang="en-US" altLang="zh-CN"/>
              <a:t>IP</a:t>
            </a:r>
            <a:r>
              <a:rPr lang="zh-CN" altLang="en-US"/>
              <a:t>地址，称为网络地址，用来标识整个物理网络，指的是物理网络本身</a:t>
            </a:r>
            <a:endParaRPr lang="en-US" altLang="zh-CN"/>
          </a:p>
          <a:p>
            <a:r>
              <a:rPr lang="zh-CN" altLang="en-US"/>
              <a:t>主机地址全为</a:t>
            </a:r>
            <a:r>
              <a:rPr lang="en-US" altLang="zh-CN"/>
              <a:t>1</a:t>
            </a:r>
            <a:r>
              <a:rPr lang="zh-CN" altLang="en-US"/>
              <a:t>的</a:t>
            </a:r>
            <a:r>
              <a:rPr lang="en-US" altLang="zh-CN"/>
              <a:t>IP</a:t>
            </a:r>
            <a:r>
              <a:rPr lang="zh-CN" altLang="en-US"/>
              <a:t>地址，称为广播地址，当数据报发送到广播地址时，即发送到这个网络的所有主机</a:t>
            </a:r>
            <a:endParaRPr lang="en-US" altLang="zh-CN"/>
          </a:p>
          <a:p>
            <a:r>
              <a:rPr lang="en-US" altLang="zh-CN"/>
              <a:t>127</a:t>
            </a:r>
            <a:r>
              <a:rPr lang="zh-CN" altLang="en-US"/>
              <a:t>开头的</a:t>
            </a:r>
            <a:r>
              <a:rPr lang="en-US" altLang="zh-CN"/>
              <a:t>IP</a:t>
            </a:r>
            <a:r>
              <a:rPr lang="zh-CN" altLang="en-US"/>
              <a:t>地址为回测地址</a:t>
            </a:r>
            <a:endParaRPr lang="en-US" altLang="zh-CN"/>
          </a:p>
          <a:p>
            <a:r>
              <a:rPr lang="zh-CN" altLang="en-US"/>
              <a:t>私有</a:t>
            </a:r>
            <a:r>
              <a:rPr lang="en-US" altLang="zh-CN"/>
              <a:t>IP</a:t>
            </a:r>
            <a:r>
              <a:rPr lang="zh-CN" altLang="en-US"/>
              <a:t>地址：</a:t>
            </a:r>
            <a:r>
              <a:rPr lang="en-US" altLang="zh-CN"/>
              <a:t>10</a:t>
            </a:r>
            <a:r>
              <a:rPr lang="zh-CN" altLang="en-US"/>
              <a:t>开头的；</a:t>
            </a:r>
            <a:r>
              <a:rPr lang="en-US" altLang="zh-CN"/>
              <a:t>172</a:t>
            </a:r>
            <a:r>
              <a:rPr lang="zh-CN" altLang="en-US"/>
              <a:t>开头的；</a:t>
            </a:r>
            <a:r>
              <a:rPr lang="en-US" altLang="zh-CN"/>
              <a:t>192</a:t>
            </a:r>
            <a:r>
              <a:rPr lang="zh-CN" altLang="en-US"/>
              <a:t>开头的地址</a:t>
            </a:r>
          </a:p>
        </p:txBody>
      </p:sp>
    </p:spTree>
    <p:extLst>
      <p:ext uri="{BB962C8B-B14F-4D97-AF65-F5344CB8AC3E}">
        <p14:creationId xmlns:p14="http://schemas.microsoft.com/office/powerpoint/2010/main" val="1525204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en-US" altLang="zh-CN" b="1">
                <a:solidFill>
                  <a:schemeClr val="tx2"/>
                </a:solidFill>
              </a:rPr>
              <a:t>IP</a:t>
            </a:r>
            <a:r>
              <a:rPr lang="zh-CN" altLang="en-US" b="1">
                <a:solidFill>
                  <a:schemeClr val="tx2"/>
                </a:solidFill>
              </a:rPr>
              <a:t>地址三大要素</a:t>
            </a:r>
          </a:p>
        </p:txBody>
      </p:sp>
      <p:sp>
        <p:nvSpPr>
          <p:cNvPr id="34819" name="Rectangle 5"/>
          <p:cNvSpPr>
            <a:spLocks noRot="1" noChangeArrowheads="1"/>
          </p:cNvSpPr>
          <p:nvPr/>
        </p:nvSpPr>
        <p:spPr bwMode="auto">
          <a:xfrm>
            <a:off x="928688" y="1571625"/>
            <a:ext cx="72723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chemeClr val="hlink"/>
              </a:buClr>
              <a:buSzPct val="70000"/>
              <a:buFont typeface="Wingdings" pitchFamily="2" charset="2"/>
              <a:buChar char="v"/>
            </a:pPr>
            <a:r>
              <a:rPr lang="en-US" altLang="zh-CN" sz="3600" b="1">
                <a:solidFill>
                  <a:srgbClr val="003399"/>
                </a:solidFill>
              </a:rPr>
              <a:t>IP</a:t>
            </a:r>
            <a:r>
              <a:rPr lang="zh-CN" altLang="en-US" sz="3600" b="1">
                <a:solidFill>
                  <a:srgbClr val="003399"/>
                </a:solidFill>
              </a:rPr>
              <a:t>（</a:t>
            </a:r>
            <a:r>
              <a:rPr lang="en-US" altLang="zh-CN" sz="3600" b="1">
                <a:solidFill>
                  <a:srgbClr val="003399"/>
                </a:solidFill>
              </a:rPr>
              <a:t>Internet Protocol</a:t>
            </a:r>
            <a:r>
              <a:rPr lang="zh-CN" altLang="en-US" sz="3600" b="1">
                <a:solidFill>
                  <a:srgbClr val="003399"/>
                </a:solidFill>
              </a:rPr>
              <a:t>）地址。</a:t>
            </a:r>
          </a:p>
          <a:p>
            <a:pPr marL="342900" indent="-342900" algn="l">
              <a:spcBef>
                <a:spcPct val="20000"/>
              </a:spcBef>
              <a:buClr>
                <a:schemeClr val="hlink"/>
              </a:buClr>
              <a:buSzPct val="70000"/>
              <a:buFont typeface="Wingdings" pitchFamily="2" charset="2"/>
              <a:buChar char="v"/>
            </a:pPr>
            <a:r>
              <a:rPr lang="en-US" altLang="zh-CN" sz="3600" b="1">
                <a:solidFill>
                  <a:srgbClr val="003399"/>
                </a:solidFill>
              </a:rPr>
              <a:t>SubNet Mask</a:t>
            </a:r>
            <a:r>
              <a:rPr lang="zh-CN" altLang="en-US" sz="3600" b="1">
                <a:solidFill>
                  <a:srgbClr val="003399"/>
                </a:solidFill>
              </a:rPr>
              <a:t>（子网掩码）。</a:t>
            </a:r>
          </a:p>
          <a:p>
            <a:pPr marL="342900" indent="-342900" algn="l">
              <a:spcBef>
                <a:spcPct val="20000"/>
              </a:spcBef>
              <a:buClr>
                <a:schemeClr val="hlink"/>
              </a:buClr>
              <a:buSzPct val="70000"/>
              <a:buFont typeface="Wingdings" pitchFamily="2" charset="2"/>
              <a:buChar char="v"/>
            </a:pPr>
            <a:r>
              <a:rPr lang="en-US" altLang="zh-CN" sz="3600" b="1">
                <a:solidFill>
                  <a:srgbClr val="003399"/>
                </a:solidFill>
              </a:rPr>
              <a:t>Default Gateway</a:t>
            </a:r>
            <a:r>
              <a:rPr lang="zh-CN" altLang="en-US" sz="3600" b="1">
                <a:solidFill>
                  <a:srgbClr val="003399"/>
                </a:solidFill>
              </a:rPr>
              <a:t>（默认网关）。 </a:t>
            </a:r>
          </a:p>
        </p:txBody>
      </p:sp>
    </p:spTree>
    <p:extLst>
      <p:ext uri="{BB962C8B-B14F-4D97-AF65-F5344CB8AC3E}">
        <p14:creationId xmlns:p14="http://schemas.microsoft.com/office/powerpoint/2010/main" val="1501763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eaLnBrk="1" hangingPunct="1"/>
            <a:r>
              <a:rPr lang="en-US" altLang="zh-CN"/>
              <a:t>IP</a:t>
            </a:r>
            <a:r>
              <a:rPr lang="zh-CN" altLang="en-US"/>
              <a:t>地址配置</a:t>
            </a:r>
            <a:endParaRPr lang="zh-CN" altLang="en-US" sz="3600"/>
          </a:p>
        </p:txBody>
      </p:sp>
      <p:sp>
        <p:nvSpPr>
          <p:cNvPr id="35843" name="Rectangle 3"/>
          <p:cNvSpPr>
            <a:spLocks noGrp="1" noRot="1" noChangeArrowheads="1"/>
          </p:cNvSpPr>
          <p:nvPr>
            <p:ph type="body" idx="1"/>
          </p:nvPr>
        </p:nvSpPr>
        <p:spPr/>
        <p:txBody>
          <a:bodyPr/>
          <a:lstStyle/>
          <a:p>
            <a:pPr eaLnBrk="1" hangingPunct="1">
              <a:buFont typeface="Wingdings" pitchFamily="2" charset="2"/>
              <a:buNone/>
            </a:pPr>
            <a:r>
              <a:rPr lang="zh-CN" altLang="en-US"/>
              <a:t>如果一台计算机连接到了</a:t>
            </a:r>
            <a:r>
              <a:rPr lang="en-US" altLang="zh-CN"/>
              <a:t>Internet</a:t>
            </a:r>
            <a:r>
              <a:rPr lang="zh-CN" altLang="en-US"/>
              <a:t>：</a:t>
            </a:r>
          </a:p>
          <a:p>
            <a:pPr eaLnBrk="1" hangingPunct="1"/>
            <a:r>
              <a:rPr lang="zh-CN" altLang="en-US"/>
              <a:t>这台机器在使用</a:t>
            </a:r>
            <a:r>
              <a:rPr lang="en-US" altLang="zh-CN"/>
              <a:t>TCP/IP</a:t>
            </a:r>
            <a:r>
              <a:rPr lang="zh-CN" altLang="en-US"/>
              <a:t>网络协议；</a:t>
            </a:r>
          </a:p>
          <a:p>
            <a:pPr eaLnBrk="1" hangingPunct="1"/>
            <a:r>
              <a:rPr lang="zh-CN" altLang="en-US"/>
              <a:t>这台机器有一个唯一的</a:t>
            </a:r>
            <a:r>
              <a:rPr lang="en-US" altLang="zh-CN"/>
              <a:t>IP</a:t>
            </a:r>
            <a:r>
              <a:rPr lang="zh-CN" altLang="en-US"/>
              <a:t>地址。</a:t>
            </a:r>
          </a:p>
          <a:p>
            <a:pPr eaLnBrk="1" hangingPunct="1">
              <a:buFont typeface="Wingdings" pitchFamily="2" charset="2"/>
              <a:buNone/>
            </a:pPr>
            <a:endParaRPr lang="zh-CN" altLang="en-US"/>
          </a:p>
          <a:p>
            <a:pPr eaLnBrk="1" hangingPunct="1">
              <a:buFont typeface="Wingdings" pitchFamily="2" charset="2"/>
              <a:buNone/>
            </a:pPr>
            <a:r>
              <a:rPr lang="zh-CN" altLang="en-US"/>
              <a:t>计算机怎样才能得到唯一的标识</a:t>
            </a:r>
            <a:r>
              <a:rPr lang="en-US" altLang="zh-CN"/>
              <a:t>——IP</a:t>
            </a:r>
            <a:r>
              <a:rPr lang="zh-CN" altLang="en-US"/>
              <a:t>地址？</a:t>
            </a:r>
          </a:p>
          <a:p>
            <a:pPr eaLnBrk="1" hangingPunct="1"/>
            <a:r>
              <a:rPr lang="zh-CN" altLang="en-US"/>
              <a:t>动态地址分配  </a:t>
            </a:r>
          </a:p>
          <a:p>
            <a:pPr eaLnBrk="1" hangingPunct="1"/>
            <a:r>
              <a:rPr lang="zh-CN" altLang="en-US"/>
              <a:t>静态地址分配</a:t>
            </a:r>
          </a:p>
        </p:txBody>
      </p:sp>
    </p:spTree>
    <p:extLst>
      <p:ext uri="{BB962C8B-B14F-4D97-AF65-F5344CB8AC3E}">
        <p14:creationId xmlns:p14="http://schemas.microsoft.com/office/powerpoint/2010/main" val="3465366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612775" y="333375"/>
            <a:ext cx="8280400" cy="792163"/>
          </a:xfrm>
        </p:spPr>
        <p:txBody>
          <a:bodyPr/>
          <a:lstStyle/>
          <a:p>
            <a:pPr eaLnBrk="1" hangingPunct="1"/>
            <a:r>
              <a:rPr lang="en-US" altLang="zh-CN" sz="3600"/>
              <a:t>Windows</a:t>
            </a:r>
            <a:r>
              <a:rPr lang="zh-CN" altLang="en-US" sz="3600"/>
              <a:t>环境下</a:t>
            </a:r>
            <a:r>
              <a:rPr lang="en-US" altLang="zh-CN" sz="3600"/>
              <a:t>TCP/IP</a:t>
            </a:r>
            <a:r>
              <a:rPr lang="zh-CN" altLang="en-US" sz="3600"/>
              <a:t>配置</a:t>
            </a:r>
          </a:p>
        </p:txBody>
      </p:sp>
      <p:sp>
        <p:nvSpPr>
          <p:cNvPr id="36867" name="Rectangle 3"/>
          <p:cNvSpPr>
            <a:spLocks noGrp="1" noRot="1" noChangeArrowheads="1"/>
          </p:cNvSpPr>
          <p:nvPr>
            <p:ph type="body" idx="1"/>
          </p:nvPr>
        </p:nvSpPr>
        <p:spPr>
          <a:xfrm>
            <a:off x="468313" y="1412875"/>
            <a:ext cx="6551612" cy="576263"/>
          </a:xfrm>
        </p:spPr>
        <p:txBody>
          <a:bodyPr/>
          <a:lstStyle/>
          <a:p>
            <a:pPr eaLnBrk="1" hangingPunct="1">
              <a:lnSpc>
                <a:spcPct val="90000"/>
              </a:lnSpc>
            </a:pPr>
            <a:r>
              <a:rPr lang="en-US" altLang="zh-CN"/>
              <a:t>1</a:t>
            </a:r>
            <a:r>
              <a:rPr lang="zh-CN" altLang="en-US"/>
              <a:t>、静态</a:t>
            </a:r>
            <a:r>
              <a:rPr lang="en-US" altLang="zh-CN"/>
              <a:t>IP</a:t>
            </a:r>
            <a:r>
              <a:rPr lang="zh-CN" altLang="en-US"/>
              <a:t>地址设置</a:t>
            </a:r>
          </a:p>
        </p:txBody>
      </p:sp>
      <p:pic>
        <p:nvPicPr>
          <p:cNvPr id="36868" name="Picture 4" descr="image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060575"/>
            <a:ext cx="4022725"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image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060575"/>
            <a:ext cx="41370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105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60575"/>
            <a:ext cx="41036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Grp="1" noRot="1" noChangeArrowheads="1"/>
          </p:cNvSpPr>
          <p:nvPr>
            <p:ph type="body" idx="1"/>
          </p:nvPr>
        </p:nvSpPr>
        <p:spPr>
          <a:xfrm>
            <a:off x="468313" y="1484313"/>
            <a:ext cx="6551612" cy="576262"/>
          </a:xfrm>
          <a:noFill/>
        </p:spPr>
        <p:txBody>
          <a:bodyPr/>
          <a:lstStyle/>
          <a:p>
            <a:pPr eaLnBrk="1" hangingPunct="1">
              <a:lnSpc>
                <a:spcPct val="90000"/>
              </a:lnSpc>
            </a:pPr>
            <a:r>
              <a:rPr lang="en-US" altLang="zh-CN"/>
              <a:t>2</a:t>
            </a:r>
            <a:r>
              <a:rPr lang="zh-CN" altLang="en-US"/>
              <a:t>、动态</a:t>
            </a:r>
            <a:r>
              <a:rPr lang="en-US" altLang="zh-CN"/>
              <a:t>IP</a:t>
            </a:r>
            <a:r>
              <a:rPr lang="zh-CN" altLang="en-US"/>
              <a:t>地址设置</a:t>
            </a:r>
          </a:p>
        </p:txBody>
      </p:sp>
      <p:sp>
        <p:nvSpPr>
          <p:cNvPr id="37892" name="Rectangle 4"/>
          <p:cNvSpPr>
            <a:spLocks noGrp="1" noRot="1" noChangeArrowheads="1"/>
          </p:cNvSpPr>
          <p:nvPr>
            <p:ph type="title"/>
          </p:nvPr>
        </p:nvSpPr>
        <p:spPr/>
        <p:txBody>
          <a:bodyPr/>
          <a:lstStyle/>
          <a:p>
            <a:pPr eaLnBrk="1" hangingPunct="1"/>
            <a:r>
              <a:rPr lang="en-US" altLang="zh-CN"/>
              <a:t>Windows</a:t>
            </a:r>
            <a:r>
              <a:rPr lang="zh-CN" altLang="en-US"/>
              <a:t>环境下</a:t>
            </a:r>
            <a:r>
              <a:rPr lang="en-US" altLang="zh-CN"/>
              <a:t>TCP/IP</a:t>
            </a:r>
            <a:r>
              <a:rPr lang="zh-CN" altLang="en-US"/>
              <a:t>配置</a:t>
            </a:r>
            <a:endParaRPr lang="zh-CN" altLang="zh-CN"/>
          </a:p>
        </p:txBody>
      </p:sp>
      <p:pic>
        <p:nvPicPr>
          <p:cNvPr id="37893" name="Picture 5"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60575"/>
            <a:ext cx="4022725"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35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p:txBody>
          <a:bodyPr>
            <a:normAutofit lnSpcReduction="10000"/>
          </a:bodyPr>
          <a:lstStyle/>
          <a:p>
            <a:pPr eaLnBrk="1" hangingPunct="1">
              <a:lnSpc>
                <a:spcPct val="80000"/>
              </a:lnSpc>
            </a:pPr>
            <a:r>
              <a:rPr lang="zh-CN" altLang="en-US" sz="2800"/>
              <a:t>所有的</a:t>
            </a:r>
            <a:r>
              <a:rPr lang="en-US" altLang="zh-CN" sz="2800"/>
              <a:t>IP</a:t>
            </a:r>
            <a:r>
              <a:rPr lang="zh-CN" altLang="en-US" sz="2800"/>
              <a:t>地址都由国际组织</a:t>
            </a:r>
            <a:r>
              <a:rPr lang="en-US" altLang="zh-CN" sz="2800"/>
              <a:t>NIC</a:t>
            </a:r>
            <a:r>
              <a:rPr lang="zh-CN" altLang="en-US" sz="2800"/>
              <a:t>（</a:t>
            </a:r>
            <a:r>
              <a:rPr lang="en-US" altLang="zh-CN" sz="2800"/>
              <a:t>Network Information Center</a:t>
            </a:r>
            <a:r>
              <a:rPr lang="zh-CN" altLang="en-US" sz="2800"/>
              <a:t>）负责管理和统一分配，目前全世界共有</a:t>
            </a:r>
            <a:r>
              <a:rPr lang="en-US" altLang="zh-CN" sz="2800"/>
              <a:t>3</a:t>
            </a:r>
            <a:r>
              <a:rPr lang="zh-CN" altLang="en-US" sz="2800"/>
              <a:t>个这样的网络信息中心：</a:t>
            </a:r>
          </a:p>
          <a:p>
            <a:pPr eaLnBrk="1" hangingPunct="1">
              <a:lnSpc>
                <a:spcPct val="80000"/>
              </a:lnSpc>
            </a:pPr>
            <a:r>
              <a:rPr lang="en-US" altLang="zh-CN" sz="2800"/>
              <a:t>InterNIC </a:t>
            </a:r>
            <a:r>
              <a:rPr lang="zh-CN" altLang="en-US" sz="2800"/>
              <a:t>负责美国及其他地区。</a:t>
            </a:r>
          </a:p>
          <a:p>
            <a:pPr eaLnBrk="1" hangingPunct="1">
              <a:lnSpc>
                <a:spcPct val="80000"/>
              </a:lnSpc>
            </a:pPr>
            <a:r>
              <a:rPr lang="en-US" altLang="zh-CN" sz="2800"/>
              <a:t>ENIC </a:t>
            </a:r>
            <a:r>
              <a:rPr lang="zh-CN" altLang="en-US" sz="2800"/>
              <a:t>负责欧洲地区。</a:t>
            </a:r>
          </a:p>
          <a:p>
            <a:pPr eaLnBrk="1" hangingPunct="1">
              <a:lnSpc>
                <a:spcPct val="80000"/>
              </a:lnSpc>
            </a:pPr>
            <a:r>
              <a:rPr lang="en-US" altLang="zh-CN" sz="2800"/>
              <a:t>APNIC</a:t>
            </a:r>
            <a:r>
              <a:rPr lang="zh-CN" altLang="en-US" sz="2800"/>
              <a:t>（亚太互联网络信息中心）负责亚太地区。</a:t>
            </a:r>
          </a:p>
          <a:p>
            <a:pPr eaLnBrk="1" hangingPunct="1">
              <a:lnSpc>
                <a:spcPct val="80000"/>
              </a:lnSpc>
            </a:pPr>
            <a:r>
              <a:rPr lang="zh-CN" altLang="en-US" sz="2800"/>
              <a:t>我国申请</a:t>
            </a:r>
            <a:r>
              <a:rPr lang="en-US" altLang="zh-CN" sz="2800"/>
              <a:t>IP</a:t>
            </a:r>
            <a:r>
              <a:rPr lang="zh-CN" altLang="en-US" sz="2800"/>
              <a:t>地址都要通过</a:t>
            </a:r>
            <a:r>
              <a:rPr lang="en-US" altLang="zh-CN" sz="2800"/>
              <a:t>APNIC</a:t>
            </a:r>
            <a:r>
              <a:rPr lang="zh-CN" altLang="en-US" sz="2800"/>
              <a:t>，</a:t>
            </a:r>
            <a:r>
              <a:rPr lang="en-US" altLang="zh-CN" sz="2800"/>
              <a:t>APNIC</a:t>
            </a:r>
            <a:r>
              <a:rPr lang="zh-CN" altLang="en-US" sz="2800"/>
              <a:t>的总部设在日本东京大学。</a:t>
            </a:r>
          </a:p>
          <a:p>
            <a:pPr eaLnBrk="1" hangingPunct="1">
              <a:lnSpc>
                <a:spcPct val="80000"/>
              </a:lnSpc>
            </a:pPr>
            <a:r>
              <a:rPr lang="zh-CN" altLang="en-US" sz="2800"/>
              <a:t>我国国内的</a:t>
            </a:r>
            <a:r>
              <a:rPr lang="en-US" altLang="zh-CN" sz="2800"/>
              <a:t>IP</a:t>
            </a:r>
            <a:r>
              <a:rPr lang="zh-CN" altLang="en-US" sz="2800"/>
              <a:t>地址的申请和管理主要是由中国互联网络信息中心</a:t>
            </a:r>
            <a:r>
              <a:rPr lang="en-US" altLang="zh-CN" sz="2800"/>
              <a:t>(</a:t>
            </a:r>
            <a:r>
              <a:rPr lang="zh-CN" altLang="en-US" sz="2800"/>
              <a:t>下简称“</a:t>
            </a:r>
            <a:r>
              <a:rPr lang="en-US" altLang="zh-CN" sz="2800"/>
              <a:t>CNNIC”)</a:t>
            </a:r>
            <a:r>
              <a:rPr lang="zh-CN" altLang="en-US" sz="2800"/>
              <a:t>，</a:t>
            </a:r>
            <a:r>
              <a:rPr lang="en-US" altLang="zh-CN" sz="2800"/>
              <a:t>CNNIC</a:t>
            </a:r>
            <a:r>
              <a:rPr lang="zh-CN" altLang="en-US" sz="2800"/>
              <a:t>是经亚太互联网络信息中心认定并由信息产业部认可的中国国家互联网注册机构。</a:t>
            </a:r>
          </a:p>
        </p:txBody>
      </p:sp>
      <p:sp>
        <p:nvSpPr>
          <p:cNvPr id="38915" name="Rectangle 3"/>
          <p:cNvSpPr>
            <a:spLocks noGrp="1" noChangeArrowheads="1"/>
          </p:cNvSpPr>
          <p:nvPr>
            <p:ph type="title"/>
          </p:nvPr>
        </p:nvSpPr>
        <p:spPr/>
        <p:txBody>
          <a:bodyPr/>
          <a:lstStyle/>
          <a:p>
            <a:pPr eaLnBrk="1" hangingPunct="1"/>
            <a:r>
              <a:rPr lang="en-US" altLang="zh-CN">
                <a:latin typeface="黑体" pitchFamily="49" charset="-122"/>
              </a:rPr>
              <a:t>IP</a:t>
            </a:r>
            <a:r>
              <a:rPr lang="zh-CN" altLang="en-US">
                <a:latin typeface="黑体" pitchFamily="49" charset="-122"/>
              </a:rPr>
              <a:t>地址的管理</a:t>
            </a:r>
          </a:p>
        </p:txBody>
      </p:sp>
    </p:spTree>
    <p:extLst>
      <p:ext uri="{BB962C8B-B14F-4D97-AF65-F5344CB8AC3E}">
        <p14:creationId xmlns:p14="http://schemas.microsoft.com/office/powerpoint/2010/main" val="37039854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body" idx="1"/>
          </p:nvPr>
        </p:nvSpPr>
        <p:spPr>
          <a:xfrm>
            <a:off x="714375" y="1500188"/>
            <a:ext cx="7632700" cy="4257675"/>
          </a:xfrm>
        </p:spPr>
        <p:txBody>
          <a:bodyPr/>
          <a:lstStyle/>
          <a:p>
            <a:pPr algn="just" eaLnBrk="1" hangingPunct="1"/>
            <a:r>
              <a:rPr lang="zh-CN" altLang="en-US"/>
              <a:t>从一个</a:t>
            </a:r>
            <a:r>
              <a:rPr lang="zh-CN" altLang="en-US" sz="2000"/>
              <a:t> </a:t>
            </a:r>
            <a:r>
              <a:rPr lang="en-US" altLang="zh-CN"/>
              <a:t>IP</a:t>
            </a:r>
            <a:r>
              <a:rPr lang="en-US" altLang="zh-CN" sz="2000"/>
              <a:t> </a:t>
            </a:r>
            <a:r>
              <a:rPr lang="zh-CN" altLang="en-US"/>
              <a:t>数据报的首部并</a:t>
            </a:r>
            <a:r>
              <a:rPr lang="zh-CN" altLang="en-US">
                <a:solidFill>
                  <a:schemeClr val="hlink"/>
                </a:solidFill>
              </a:rPr>
              <a:t>无法判断</a:t>
            </a:r>
            <a:r>
              <a:rPr lang="zh-CN" altLang="en-US"/>
              <a:t>源主机或目的主机所连接的网络是否进行了子网划分。</a:t>
            </a:r>
          </a:p>
          <a:p>
            <a:pPr algn="just" eaLnBrk="1" hangingPunct="1"/>
            <a:r>
              <a:rPr lang="zh-CN" altLang="en-US">
                <a:solidFill>
                  <a:schemeClr val="hlink"/>
                </a:solidFill>
              </a:rPr>
              <a:t>子网掩码</a:t>
            </a:r>
            <a:r>
              <a:rPr lang="en-US" altLang="zh-CN"/>
              <a:t>(subnet mask)</a:t>
            </a:r>
            <a:r>
              <a:rPr lang="zh-CN" altLang="en-US"/>
              <a:t>作用：就是结合</a:t>
            </a:r>
            <a:r>
              <a:rPr lang="en-US" altLang="zh-CN"/>
              <a:t>IP</a:t>
            </a:r>
            <a:r>
              <a:rPr lang="zh-CN" altLang="en-US"/>
              <a:t>地址将某个</a:t>
            </a:r>
            <a:r>
              <a:rPr lang="en-US" altLang="zh-CN"/>
              <a:t>IP</a:t>
            </a:r>
            <a:r>
              <a:rPr lang="zh-CN" altLang="en-US"/>
              <a:t>地址划分成网络地址和主机地址。  </a:t>
            </a:r>
          </a:p>
        </p:txBody>
      </p:sp>
      <p:sp>
        <p:nvSpPr>
          <p:cNvPr id="39939" name="Rectangle 3"/>
          <p:cNvSpPr>
            <a:spLocks noGrp="1" noChangeArrowheads="1"/>
          </p:cNvSpPr>
          <p:nvPr>
            <p:ph type="title"/>
          </p:nvPr>
        </p:nvSpPr>
        <p:spPr>
          <a:xfrm>
            <a:off x="900113" y="333375"/>
            <a:ext cx="7540625" cy="720725"/>
          </a:xfrm>
        </p:spPr>
        <p:txBody>
          <a:bodyPr>
            <a:normAutofit fontScale="90000"/>
          </a:bodyPr>
          <a:lstStyle/>
          <a:p>
            <a:pPr eaLnBrk="1" hangingPunct="1"/>
            <a:r>
              <a:rPr lang="zh-CN" altLang="en-US">
                <a:solidFill>
                  <a:srgbClr val="FF0000"/>
                </a:solidFill>
              </a:rPr>
              <a:t>子网掩码</a:t>
            </a:r>
          </a:p>
        </p:txBody>
      </p:sp>
    </p:spTree>
    <p:extLst>
      <p:ext uri="{BB962C8B-B14F-4D97-AF65-F5344CB8AC3E}">
        <p14:creationId xmlns:p14="http://schemas.microsoft.com/office/powerpoint/2010/main" val="704904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214313"/>
            <a:ext cx="8174038" cy="928687"/>
          </a:xfrm>
        </p:spPr>
        <p:txBody>
          <a:bodyPr/>
          <a:lstStyle/>
          <a:p>
            <a:pPr eaLnBrk="1" hangingPunct="1"/>
            <a:r>
              <a:rPr lang="zh-CN" altLang="en-US"/>
              <a:t>子网掩码的重要属性</a:t>
            </a:r>
          </a:p>
        </p:txBody>
      </p:sp>
      <p:sp>
        <p:nvSpPr>
          <p:cNvPr id="40963" name="Rectangle 3"/>
          <p:cNvSpPr>
            <a:spLocks noGrp="1" noChangeArrowheads="1"/>
          </p:cNvSpPr>
          <p:nvPr>
            <p:ph type="body" idx="1"/>
          </p:nvPr>
        </p:nvSpPr>
        <p:spPr>
          <a:xfrm>
            <a:off x="785813" y="1571625"/>
            <a:ext cx="7772400" cy="4608513"/>
          </a:xfrm>
        </p:spPr>
        <p:txBody>
          <a:bodyPr/>
          <a:lstStyle/>
          <a:p>
            <a:pPr eaLnBrk="1" hangingPunct="1"/>
            <a:r>
              <a:rPr lang="zh-CN" altLang="en-US" sz="2800"/>
              <a:t>子网掩码是一个网络或一个子网的重要属性。</a:t>
            </a:r>
          </a:p>
          <a:p>
            <a:pPr eaLnBrk="1" hangingPunct="1"/>
            <a:r>
              <a:rPr lang="zh-CN" altLang="en-US" sz="2800"/>
              <a:t>路由器在和相邻路由器交换路由信息时，必须把自己所在网络（或子网）的子网掩码告诉相邻路由器。</a:t>
            </a:r>
          </a:p>
          <a:p>
            <a:pPr eaLnBrk="1" hangingPunct="1"/>
            <a:r>
              <a:rPr lang="zh-CN" altLang="en-US" sz="2800"/>
              <a:t>路由器的路由表中的每一个项目，除了要给出目的网络地址外，还必须同时给出该网络的子网掩码。</a:t>
            </a:r>
          </a:p>
          <a:p>
            <a:pPr eaLnBrk="1" hangingPunct="1"/>
            <a:r>
              <a:rPr lang="zh-CN" altLang="en-US" sz="2800"/>
              <a:t>若一个路由器连接在两个子网上就拥有两个网络地址和两个子网掩码。</a:t>
            </a:r>
          </a:p>
        </p:txBody>
      </p:sp>
    </p:spTree>
    <p:extLst>
      <p:ext uri="{BB962C8B-B14F-4D97-AF65-F5344CB8AC3E}">
        <p14:creationId xmlns:p14="http://schemas.microsoft.com/office/powerpoint/2010/main" val="3054734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255713" y="228600"/>
            <a:ext cx="7604125" cy="914400"/>
          </a:xfrm>
        </p:spPr>
        <p:txBody>
          <a:bodyPr/>
          <a:lstStyle/>
          <a:p>
            <a:pPr eaLnBrk="1" hangingPunct="1"/>
            <a:r>
              <a:rPr lang="zh-CN" altLang="en-US">
                <a:solidFill>
                  <a:srgbClr val="CC0000"/>
                </a:solidFill>
              </a:rPr>
              <a:t>默认网关</a:t>
            </a:r>
          </a:p>
        </p:txBody>
      </p:sp>
      <p:sp>
        <p:nvSpPr>
          <p:cNvPr id="41987" name="Rectangle 3"/>
          <p:cNvSpPr>
            <a:spLocks noGrp="1" noChangeArrowheads="1"/>
          </p:cNvSpPr>
          <p:nvPr>
            <p:ph type="body" idx="1"/>
          </p:nvPr>
        </p:nvSpPr>
        <p:spPr/>
        <p:txBody>
          <a:bodyPr/>
          <a:lstStyle/>
          <a:p>
            <a:pPr eaLnBrk="1" hangingPunct="1"/>
            <a:r>
              <a:rPr lang="zh-CN" altLang="en-US"/>
              <a:t>默认网关一般就是指默认的路由设备。</a:t>
            </a:r>
          </a:p>
          <a:p>
            <a:pPr eaLnBrk="1" hangingPunct="1"/>
            <a:r>
              <a:rPr lang="zh-CN" altLang="en-US"/>
              <a:t>该设备用于在两个网络之间传送数据。</a:t>
            </a:r>
          </a:p>
          <a:p>
            <a:pPr eaLnBrk="1" hangingPunct="1"/>
            <a:r>
              <a:rPr lang="zh-CN" altLang="en-US"/>
              <a:t>你发送出去的数据包，网络会依据</a:t>
            </a:r>
            <a:r>
              <a:rPr lang="en-US" altLang="zh-CN"/>
              <a:t>IP</a:t>
            </a:r>
            <a:r>
              <a:rPr lang="zh-CN" altLang="en-US"/>
              <a:t>地址进行判断，如果是属于本局部网络的，就直接送向目的机器，如果不属于同一网络的，就要交给默认网关，由它负责转发出去。</a:t>
            </a:r>
          </a:p>
        </p:txBody>
      </p:sp>
    </p:spTree>
    <p:extLst>
      <p:ext uri="{BB962C8B-B14F-4D97-AF65-F5344CB8AC3E}">
        <p14:creationId xmlns:p14="http://schemas.microsoft.com/office/powerpoint/2010/main" val="2762745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hlink"/>
                </a:solidFill>
                <a:latin typeface="+mn-ea"/>
                <a:ea typeface="+mn-ea"/>
              </a:rPr>
              <a:t>域名系统</a:t>
            </a:r>
            <a:r>
              <a:rPr lang="en-US" altLang="zh-CN" b="1" dirty="0">
                <a:solidFill>
                  <a:schemeClr val="hlink"/>
                </a:solidFill>
                <a:latin typeface="+mn-ea"/>
                <a:ea typeface="+mn-ea"/>
              </a:rPr>
              <a:t>DNS</a:t>
            </a:r>
            <a:endParaRPr lang="zh-CN" altLang="en-US" b="1" dirty="0">
              <a:latin typeface="+mn-ea"/>
              <a:ea typeface="+mn-ea"/>
            </a:endParaRPr>
          </a:p>
        </p:txBody>
      </p:sp>
      <p:sp>
        <p:nvSpPr>
          <p:cNvPr id="43011" name="内容占位符 2"/>
          <p:cNvSpPr>
            <a:spLocks noGrp="1"/>
          </p:cNvSpPr>
          <p:nvPr>
            <p:ph idx="1"/>
          </p:nvPr>
        </p:nvSpPr>
        <p:spPr/>
        <p:txBody>
          <a:bodyPr>
            <a:normAutofit lnSpcReduction="10000"/>
          </a:bodyPr>
          <a:lstStyle/>
          <a:p>
            <a:r>
              <a:rPr lang="zh-CN" altLang="en-US"/>
              <a:t>为什么要使用</a:t>
            </a:r>
            <a:r>
              <a:rPr lang="en-US" altLang="zh-CN"/>
              <a:t>DNS</a:t>
            </a:r>
            <a:r>
              <a:rPr lang="zh-CN" altLang="en-US"/>
              <a:t>？</a:t>
            </a:r>
            <a:endParaRPr lang="en-US" altLang="zh-CN"/>
          </a:p>
          <a:p>
            <a:pPr lvl="1"/>
            <a:r>
              <a:rPr lang="zh-CN" altLang="en-US"/>
              <a:t>理论上讲通过</a:t>
            </a:r>
            <a:r>
              <a:rPr lang="en-US" altLang="zh-CN"/>
              <a:t>IP</a:t>
            </a:r>
            <a:r>
              <a:rPr lang="zh-CN" altLang="en-US"/>
              <a:t>地址即可与</a:t>
            </a:r>
            <a:r>
              <a:rPr lang="en-US" altLang="zh-CN"/>
              <a:t>Internet</a:t>
            </a:r>
            <a:r>
              <a:rPr lang="zh-CN" altLang="en-US"/>
              <a:t>上任何一台计算机通信，但是点分十进制的</a:t>
            </a:r>
            <a:r>
              <a:rPr lang="en-US" altLang="zh-CN"/>
              <a:t>IP</a:t>
            </a:r>
            <a:r>
              <a:rPr lang="zh-CN" altLang="en-US"/>
              <a:t>地址不利于记忆和使用，为此引进了域名系统</a:t>
            </a:r>
            <a:endParaRPr lang="en-US" altLang="zh-CN"/>
          </a:p>
          <a:p>
            <a:pPr lvl="1"/>
            <a:r>
              <a:rPr lang="en-US" altLang="zh-CN"/>
              <a:t>221.12.171.122</a:t>
            </a:r>
            <a:r>
              <a:rPr lang="zh-CN" altLang="en-US"/>
              <a:t> ？</a:t>
            </a:r>
            <a:endParaRPr lang="en-US" altLang="zh-CN"/>
          </a:p>
          <a:p>
            <a:pPr lvl="1"/>
            <a:r>
              <a:rPr lang="en-US" altLang="zh-CN"/>
              <a:t>www.zjut.edu.cn</a:t>
            </a:r>
            <a:r>
              <a:rPr lang="zh-CN" altLang="en-US"/>
              <a:t> </a:t>
            </a:r>
            <a:endParaRPr lang="en-US" altLang="zh-CN"/>
          </a:p>
          <a:p>
            <a:r>
              <a:rPr lang="zh-CN" altLang="en-US"/>
              <a:t>域名系统，为用户提供直观的主机名称标识。给某一台主机取一个有意义的、便于记忆的名字</a:t>
            </a:r>
            <a:r>
              <a:rPr lang="en-US" altLang="zh-CN"/>
              <a:t>,</a:t>
            </a:r>
            <a:r>
              <a:rPr lang="zh-CN" altLang="en-US"/>
              <a:t>它与</a:t>
            </a:r>
            <a:r>
              <a:rPr lang="en-US" altLang="zh-CN"/>
              <a:t>IP</a:t>
            </a:r>
            <a:r>
              <a:rPr lang="zh-CN" altLang="en-US"/>
              <a:t>地址一一对应。</a:t>
            </a:r>
          </a:p>
        </p:txBody>
      </p:sp>
    </p:spTree>
    <p:extLst>
      <p:ext uri="{BB962C8B-B14F-4D97-AF65-F5344CB8AC3E}">
        <p14:creationId xmlns:p14="http://schemas.microsoft.com/office/powerpoint/2010/main" val="44685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idx="4294967295"/>
          </p:nvPr>
        </p:nvSpPr>
        <p:spPr>
          <a:xfrm>
            <a:off x="846138" y="228600"/>
            <a:ext cx="8013700" cy="914400"/>
          </a:xfrm>
        </p:spPr>
        <p:txBody>
          <a:bodyPr anchor="ctr"/>
          <a:lstStyle/>
          <a:p>
            <a:pPr eaLnBrk="1" hangingPunct="1"/>
            <a:r>
              <a:rPr lang="zh-CN" altLang="en-US" sz="4200" b="1" dirty="0">
                <a:solidFill>
                  <a:srgbClr val="003399"/>
                </a:solidFill>
              </a:rPr>
              <a:t>星形</a:t>
            </a:r>
          </a:p>
        </p:txBody>
      </p:sp>
      <p:grpSp>
        <p:nvGrpSpPr>
          <p:cNvPr id="2" name="Group 22"/>
          <p:cNvGrpSpPr>
            <a:grpSpLocks/>
          </p:cNvGrpSpPr>
          <p:nvPr/>
        </p:nvGrpSpPr>
        <p:grpSpPr bwMode="auto">
          <a:xfrm>
            <a:off x="1133475" y="2886075"/>
            <a:ext cx="2714625" cy="2833688"/>
            <a:chOff x="1564" y="1389"/>
            <a:chExt cx="2314" cy="2268"/>
          </a:xfrm>
        </p:grpSpPr>
        <p:sp>
          <p:nvSpPr>
            <p:cNvPr id="17419" name="Line 13"/>
            <p:cNvSpPr>
              <a:spLocks noChangeShapeType="1"/>
            </p:cNvSpPr>
            <p:nvPr/>
          </p:nvSpPr>
          <p:spPr bwMode="auto">
            <a:xfrm flipH="1">
              <a:off x="2789" y="1797"/>
              <a:ext cx="45" cy="5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0" name="Line 14"/>
            <p:cNvSpPr>
              <a:spLocks noChangeShapeType="1"/>
            </p:cNvSpPr>
            <p:nvPr/>
          </p:nvSpPr>
          <p:spPr bwMode="auto">
            <a:xfrm>
              <a:off x="2063" y="2069"/>
              <a:ext cx="499" cy="36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1" name="Line 15"/>
            <p:cNvSpPr>
              <a:spLocks noChangeShapeType="1"/>
            </p:cNvSpPr>
            <p:nvPr/>
          </p:nvSpPr>
          <p:spPr bwMode="auto">
            <a:xfrm flipV="1">
              <a:off x="2018" y="2613"/>
              <a:ext cx="544" cy="18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2" name="Line 16"/>
            <p:cNvSpPr>
              <a:spLocks noChangeShapeType="1"/>
            </p:cNvSpPr>
            <p:nvPr/>
          </p:nvSpPr>
          <p:spPr bwMode="auto">
            <a:xfrm flipH="1">
              <a:off x="2653" y="2795"/>
              <a:ext cx="91" cy="45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3" name="Line 17"/>
            <p:cNvSpPr>
              <a:spLocks noChangeShapeType="1"/>
            </p:cNvSpPr>
            <p:nvPr/>
          </p:nvSpPr>
          <p:spPr bwMode="auto">
            <a:xfrm flipH="1">
              <a:off x="2925" y="2160"/>
              <a:ext cx="544" cy="27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4" name="Line 18"/>
            <p:cNvSpPr>
              <a:spLocks noChangeShapeType="1"/>
            </p:cNvSpPr>
            <p:nvPr/>
          </p:nvSpPr>
          <p:spPr bwMode="auto">
            <a:xfrm>
              <a:off x="2970" y="2659"/>
              <a:ext cx="499" cy="31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25" name="Oval 6"/>
            <p:cNvSpPr>
              <a:spLocks noChangeArrowheads="1"/>
            </p:cNvSpPr>
            <p:nvPr/>
          </p:nvSpPr>
          <p:spPr bwMode="auto">
            <a:xfrm>
              <a:off x="2517" y="2341"/>
              <a:ext cx="499" cy="454"/>
            </a:xfrm>
            <a:prstGeom prst="ellipse">
              <a:avLst/>
            </a:prstGeom>
            <a:solidFill>
              <a:srgbClr val="FF6699"/>
            </a:solidFill>
            <a:ln w="9525">
              <a:solidFill>
                <a:schemeClr val="tx1"/>
              </a:solidFill>
              <a:miter lim="800000"/>
              <a:headEnd/>
              <a:tailEnd/>
            </a:ln>
          </p:spPr>
          <p:txBody>
            <a:bodyPr wrap="none" anchor="ctr"/>
            <a:lstStyle/>
            <a:p>
              <a:pPr algn="l"/>
              <a:endParaRPr kumimoji="0" lang="zh-CN" altLang="zh-CN" sz="1800">
                <a:latin typeface="Arial" pitchFamily="34" charset="0"/>
              </a:endParaRPr>
            </a:p>
          </p:txBody>
        </p:sp>
        <p:sp>
          <p:nvSpPr>
            <p:cNvPr id="8" name="Oval 7"/>
            <p:cNvSpPr>
              <a:spLocks noChangeArrowheads="1"/>
            </p:cNvSpPr>
            <p:nvPr/>
          </p:nvSpPr>
          <p:spPr bwMode="auto">
            <a:xfrm>
              <a:off x="1655" y="1751"/>
              <a:ext cx="455" cy="409"/>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9" name="Oval 8"/>
            <p:cNvSpPr>
              <a:spLocks noChangeArrowheads="1"/>
            </p:cNvSpPr>
            <p:nvPr/>
          </p:nvSpPr>
          <p:spPr bwMode="auto">
            <a:xfrm>
              <a:off x="2607" y="1389"/>
              <a:ext cx="453" cy="409"/>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10" name="Oval 9"/>
            <p:cNvSpPr>
              <a:spLocks noChangeArrowheads="1"/>
            </p:cNvSpPr>
            <p:nvPr/>
          </p:nvSpPr>
          <p:spPr bwMode="auto">
            <a:xfrm>
              <a:off x="3425" y="1843"/>
              <a:ext cx="453" cy="408"/>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11" name="Oval 10"/>
            <p:cNvSpPr>
              <a:spLocks noChangeArrowheads="1"/>
            </p:cNvSpPr>
            <p:nvPr/>
          </p:nvSpPr>
          <p:spPr bwMode="auto">
            <a:xfrm>
              <a:off x="1564" y="2613"/>
              <a:ext cx="453" cy="409"/>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12" name="Oval 11"/>
            <p:cNvSpPr>
              <a:spLocks noChangeArrowheads="1"/>
            </p:cNvSpPr>
            <p:nvPr/>
          </p:nvSpPr>
          <p:spPr bwMode="auto">
            <a:xfrm>
              <a:off x="2381" y="3248"/>
              <a:ext cx="453" cy="409"/>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sp>
          <p:nvSpPr>
            <p:cNvPr id="13" name="Oval 12"/>
            <p:cNvSpPr>
              <a:spLocks noChangeArrowheads="1"/>
            </p:cNvSpPr>
            <p:nvPr/>
          </p:nvSpPr>
          <p:spPr bwMode="auto">
            <a:xfrm>
              <a:off x="3425" y="2884"/>
              <a:ext cx="453" cy="409"/>
            </a:xfrm>
            <a:prstGeom prst="ellipse">
              <a:avLst/>
            </a:prstGeom>
            <a:solidFill>
              <a:schemeClr val="accent1">
                <a:lumMod val="90000"/>
              </a:schemeClr>
            </a:solidFill>
            <a:ln w="9525">
              <a:solidFill>
                <a:schemeClr val="tx1"/>
              </a:solidFill>
              <a:miter lim="800000"/>
              <a:headEnd/>
              <a:tailEnd/>
            </a:ln>
          </p:spPr>
          <p:txBody>
            <a:bodyPr wrap="none" anchor="ctr"/>
            <a:lstStyle/>
            <a:p>
              <a:pPr algn="l">
                <a:defRPr/>
              </a:pPr>
              <a:endParaRPr kumimoji="0" lang="zh-CN" altLang="en-US" sz="1800">
                <a:latin typeface="Arial" charset="0"/>
                <a:ea typeface="宋体" charset="-122"/>
              </a:endParaRPr>
            </a:p>
          </p:txBody>
        </p:sp>
      </p:grpSp>
      <p:sp>
        <p:nvSpPr>
          <p:cNvPr id="17412" name="Rectangle 3"/>
          <p:cNvSpPr txBox="1">
            <a:spLocks noChangeArrowheads="1"/>
          </p:cNvSpPr>
          <p:nvPr/>
        </p:nvSpPr>
        <p:spPr bwMode="auto">
          <a:xfrm>
            <a:off x="652462" y="1268760"/>
            <a:ext cx="778192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a:spcBef>
                <a:spcPts val="600"/>
              </a:spcBef>
              <a:buClr>
                <a:srgbClr val="C00000"/>
              </a:buClr>
              <a:buSzPct val="95000"/>
            </a:pPr>
            <a:r>
              <a:rPr kumimoji="0" lang="en-US" altLang="zh-CN" sz="2800" dirty="0">
                <a:latin typeface="Arial" pitchFamily="34" charset="0"/>
                <a:ea typeface="楷体_GB2312" pitchFamily="49" charset="-122"/>
              </a:rPr>
              <a:t>    </a:t>
            </a:r>
            <a:r>
              <a:rPr kumimoji="0" lang="zh-CN" altLang="en-US" sz="2800" b="1" dirty="0">
                <a:solidFill>
                  <a:srgbClr val="C00000"/>
                </a:solidFill>
                <a:latin typeface="Arial" pitchFamily="34" charset="0"/>
                <a:ea typeface="楷体_GB2312" pitchFamily="49" charset="-122"/>
              </a:rPr>
              <a:t>特点</a:t>
            </a:r>
            <a:r>
              <a:rPr kumimoji="0" lang="zh-CN" altLang="en-US" sz="2800" dirty="0">
                <a:latin typeface="Arial" pitchFamily="34" charset="0"/>
                <a:ea typeface="楷体_GB2312" pitchFamily="49" charset="-122"/>
              </a:rPr>
              <a:t>：如星星发光一样，以一个节点为主，向外放射排列。一般家庭局域网属于这个类型。</a:t>
            </a:r>
          </a:p>
        </p:txBody>
      </p:sp>
      <p:grpSp>
        <p:nvGrpSpPr>
          <p:cNvPr id="3" name="组合 47"/>
          <p:cNvGrpSpPr>
            <a:grpSpLocks/>
          </p:cNvGrpSpPr>
          <p:nvPr/>
        </p:nvGrpSpPr>
        <p:grpSpPr bwMode="auto">
          <a:xfrm>
            <a:off x="4119563" y="2524125"/>
            <a:ext cx="3438525" cy="1357313"/>
            <a:chOff x="4119560" y="2524120"/>
            <a:chExt cx="3438544" cy="1357320"/>
          </a:xfrm>
        </p:grpSpPr>
        <p:sp>
          <p:nvSpPr>
            <p:cNvPr id="43" name="矩形 42"/>
            <p:cNvSpPr/>
            <p:nvPr/>
          </p:nvSpPr>
          <p:spPr>
            <a:xfrm>
              <a:off x="4119560" y="3109911"/>
              <a:ext cx="904880" cy="542928"/>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优点</a:t>
              </a:r>
            </a:p>
          </p:txBody>
        </p:sp>
        <p:sp>
          <p:nvSpPr>
            <p:cNvPr id="44" name="云形标注 43"/>
            <p:cNvSpPr/>
            <p:nvPr/>
          </p:nvSpPr>
          <p:spPr>
            <a:xfrm>
              <a:off x="5567368" y="2524120"/>
              <a:ext cx="1990736" cy="1357320"/>
            </a:xfrm>
            <a:prstGeom prst="cloudCallout">
              <a:avLst>
                <a:gd name="adj1" fmla="val -118450"/>
                <a:gd name="adj2" fmla="val 49959"/>
              </a:avLst>
            </a:prstGeom>
            <a:solidFill>
              <a:srgbClr val="FFFF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anchor="ctr">
              <a:normAutofit/>
            </a:bodyPr>
            <a:lstStyle/>
            <a:p>
              <a:pPr algn="l">
                <a:defRPr/>
              </a:pPr>
              <a:r>
                <a:rPr kumimoji="0" lang="zh-CN" altLang="en-US" dirty="0">
                  <a:solidFill>
                    <a:schemeClr val="tx1"/>
                  </a:solidFill>
                  <a:latin typeface="楷体_GB2312" pitchFamily="49" charset="-122"/>
                  <a:ea typeface="楷体_GB2312" pitchFamily="49" charset="-122"/>
                </a:rPr>
                <a:t>扩展方便</a:t>
              </a:r>
              <a:endParaRPr kumimoji="0" lang="en-US" altLang="zh-CN" dirty="0">
                <a:solidFill>
                  <a:schemeClr val="tx1"/>
                </a:solidFill>
                <a:latin typeface="楷体_GB2312" pitchFamily="49" charset="-122"/>
                <a:ea typeface="楷体_GB2312" pitchFamily="49" charset="-122"/>
              </a:endParaRPr>
            </a:p>
          </p:txBody>
        </p:sp>
      </p:grpSp>
      <p:grpSp>
        <p:nvGrpSpPr>
          <p:cNvPr id="4" name="组合 48"/>
          <p:cNvGrpSpPr>
            <a:grpSpLocks/>
          </p:cNvGrpSpPr>
          <p:nvPr/>
        </p:nvGrpSpPr>
        <p:grpSpPr bwMode="auto">
          <a:xfrm>
            <a:off x="4090988" y="4605338"/>
            <a:ext cx="4010025" cy="1628775"/>
            <a:chOff x="4090599" y="4605344"/>
            <a:chExt cx="4010433" cy="1628784"/>
          </a:xfrm>
        </p:grpSpPr>
        <p:sp>
          <p:nvSpPr>
            <p:cNvPr id="45" name="云形标注 44"/>
            <p:cNvSpPr/>
            <p:nvPr/>
          </p:nvSpPr>
          <p:spPr>
            <a:xfrm>
              <a:off x="5476627" y="4605344"/>
              <a:ext cx="2624405" cy="1628784"/>
            </a:xfrm>
            <a:prstGeom prst="cloudCallout">
              <a:avLst>
                <a:gd name="adj1" fmla="val -95425"/>
                <a:gd name="adj2" fmla="val -34258"/>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kumimoji="0" lang="zh-CN" altLang="en-US" dirty="0">
                  <a:solidFill>
                    <a:schemeClr val="tx1"/>
                  </a:solidFill>
                  <a:latin typeface="楷体_GB2312" pitchFamily="49" charset="-122"/>
                  <a:ea typeface="楷体_GB2312" pitchFamily="49" charset="-122"/>
                </a:rPr>
                <a:t>线路利用率低；中心节点是瓶颈</a:t>
              </a:r>
              <a:endParaRPr kumimoji="0" lang="zh-CN" altLang="en-US" dirty="0"/>
            </a:p>
          </p:txBody>
        </p:sp>
        <p:sp>
          <p:nvSpPr>
            <p:cNvPr id="47" name="矩形 46"/>
            <p:cNvSpPr/>
            <p:nvPr/>
          </p:nvSpPr>
          <p:spPr>
            <a:xfrm>
              <a:off x="4090599" y="5119697"/>
              <a:ext cx="904967" cy="401639"/>
            </a:xfrm>
            <a:prstGeom prst="rect">
              <a:avLst/>
            </a:prstGeom>
            <a:solidFill>
              <a:schemeClr val="tx2">
                <a:alpha val="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kumimoji="0" lang="zh-CN" altLang="en-US" sz="2800" dirty="0">
                  <a:solidFill>
                    <a:schemeClr val="tx1"/>
                  </a:solidFill>
                  <a:latin typeface="楷体_GB2312" pitchFamily="49" charset="-122"/>
                  <a:ea typeface="楷体_GB2312" pitchFamily="49" charset="-122"/>
                </a:rPr>
                <a:t>缺点</a:t>
              </a:r>
            </a:p>
          </p:txBody>
        </p:sp>
      </p:grpSp>
    </p:spTree>
    <p:extLst>
      <p:ext uri="{BB962C8B-B14F-4D97-AF65-F5344CB8AC3E}">
        <p14:creationId xmlns:p14="http://schemas.microsoft.com/office/powerpoint/2010/main" val="1282151298"/>
      </p:ext>
    </p:extLst>
  </p:cSld>
  <p:clrMapOvr>
    <a:masterClrMapping/>
  </p:clrMapOvr>
  <p:transition>
    <p:newsfla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p:txBody>
          <a:bodyPr/>
          <a:lstStyle/>
          <a:p>
            <a:pPr eaLnBrk="1" hangingPunct="1"/>
            <a:r>
              <a:rPr lang="zh-CN" altLang="en-US"/>
              <a:t>因特网的域名结构</a:t>
            </a:r>
          </a:p>
        </p:txBody>
      </p:sp>
      <p:sp>
        <p:nvSpPr>
          <p:cNvPr id="44035" name="Rectangle 4"/>
          <p:cNvSpPr>
            <a:spLocks noGrp="1" noChangeArrowheads="1"/>
          </p:cNvSpPr>
          <p:nvPr>
            <p:ph type="body" idx="1"/>
          </p:nvPr>
        </p:nvSpPr>
        <p:spPr>
          <a:xfrm>
            <a:off x="539750" y="1595438"/>
            <a:ext cx="8353425" cy="3633787"/>
          </a:xfrm>
        </p:spPr>
        <p:txBody>
          <a:bodyPr/>
          <a:lstStyle/>
          <a:p>
            <a:pPr eaLnBrk="1" hangingPunct="1">
              <a:lnSpc>
                <a:spcPct val="90000"/>
              </a:lnSpc>
            </a:pPr>
            <a:r>
              <a:rPr lang="zh-CN" altLang="en-US" sz="2800"/>
              <a:t>因特网采用了层次树状结构的命名方法。</a:t>
            </a:r>
          </a:p>
          <a:p>
            <a:pPr eaLnBrk="1" hangingPunct="1">
              <a:lnSpc>
                <a:spcPct val="90000"/>
              </a:lnSpc>
            </a:pPr>
            <a:r>
              <a:rPr lang="zh-CN" altLang="en-US" sz="2800"/>
              <a:t>任何一个连接在因特网上的主机或路由器，都有一个</a:t>
            </a:r>
            <a:r>
              <a:rPr lang="zh-CN" altLang="en-US" sz="2800">
                <a:solidFill>
                  <a:schemeClr val="hlink"/>
                </a:solidFill>
              </a:rPr>
              <a:t>唯一</a:t>
            </a:r>
            <a:r>
              <a:rPr lang="zh-CN" altLang="en-US" sz="2800"/>
              <a:t>的层次结构的名字，即</a:t>
            </a:r>
            <a:r>
              <a:rPr lang="zh-CN" altLang="en-US" sz="2800">
                <a:solidFill>
                  <a:schemeClr val="hlink"/>
                </a:solidFill>
              </a:rPr>
              <a:t>域名</a:t>
            </a:r>
            <a:r>
              <a:rPr lang="zh-CN" altLang="en-US" sz="2800"/>
              <a:t>。</a:t>
            </a:r>
          </a:p>
          <a:p>
            <a:pPr eaLnBrk="1" hangingPunct="1">
              <a:lnSpc>
                <a:spcPct val="90000"/>
              </a:lnSpc>
            </a:pPr>
            <a:r>
              <a:rPr lang="zh-CN" altLang="en-US" sz="2800"/>
              <a:t>域名的结构由标号序列组成，各标号之间用</a:t>
            </a:r>
            <a:r>
              <a:rPr lang="zh-CN" altLang="en-US" sz="2800">
                <a:solidFill>
                  <a:schemeClr val="hlink"/>
                </a:solidFill>
              </a:rPr>
              <a:t>点</a:t>
            </a:r>
            <a:r>
              <a:rPr lang="zh-CN" altLang="en-US" sz="2800"/>
              <a:t>隔开：</a:t>
            </a:r>
          </a:p>
          <a:p>
            <a:pPr eaLnBrk="1" hangingPunct="1">
              <a:lnSpc>
                <a:spcPct val="90000"/>
              </a:lnSpc>
              <a:buFont typeface="Wingdings" pitchFamily="2" charset="2"/>
              <a:buNone/>
            </a:pPr>
            <a:r>
              <a:rPr lang="zh-CN" altLang="en-US" sz="2800"/>
              <a:t>                </a:t>
            </a:r>
            <a:r>
              <a:rPr lang="en-US" altLang="zh-CN" sz="2800"/>
              <a:t>… </a:t>
            </a:r>
            <a:r>
              <a:rPr lang="en-US" altLang="zh-CN" sz="3600"/>
              <a:t>.</a:t>
            </a:r>
            <a:r>
              <a:rPr lang="en-US" altLang="zh-CN" sz="2800"/>
              <a:t> </a:t>
            </a:r>
            <a:r>
              <a:rPr lang="zh-CN" altLang="en-US" sz="2800"/>
              <a:t>三级域名 </a:t>
            </a:r>
            <a:r>
              <a:rPr lang="en-US" altLang="zh-CN" sz="3600"/>
              <a:t>.</a:t>
            </a:r>
            <a:r>
              <a:rPr lang="en-US" altLang="zh-CN" sz="2800"/>
              <a:t> </a:t>
            </a:r>
            <a:r>
              <a:rPr lang="zh-CN" altLang="en-US" sz="2800"/>
              <a:t>二级域名 </a:t>
            </a:r>
            <a:r>
              <a:rPr lang="en-US" altLang="zh-CN" sz="3600"/>
              <a:t>.</a:t>
            </a:r>
            <a:r>
              <a:rPr lang="en-US" altLang="zh-CN" sz="2800"/>
              <a:t> </a:t>
            </a:r>
            <a:r>
              <a:rPr lang="zh-CN" altLang="en-US" sz="2800"/>
              <a:t>顶级域名</a:t>
            </a:r>
          </a:p>
          <a:p>
            <a:pPr eaLnBrk="1" hangingPunct="1">
              <a:lnSpc>
                <a:spcPct val="90000"/>
              </a:lnSpc>
            </a:pPr>
            <a:r>
              <a:rPr lang="zh-CN" altLang="en-US" sz="2800"/>
              <a:t>各标号分别代表不同级别的域名。  </a:t>
            </a:r>
          </a:p>
        </p:txBody>
      </p:sp>
    </p:spTree>
    <p:extLst>
      <p:ext uri="{BB962C8B-B14F-4D97-AF65-F5344CB8AC3E}">
        <p14:creationId xmlns:p14="http://schemas.microsoft.com/office/powerpoint/2010/main" val="3314749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228600"/>
            <a:ext cx="7666038" cy="914400"/>
          </a:xfrm>
        </p:spPr>
        <p:txBody>
          <a:bodyPr/>
          <a:lstStyle/>
          <a:p>
            <a:pPr eaLnBrk="1" hangingPunct="1"/>
            <a:r>
              <a:rPr lang="zh-CN" altLang="en-US"/>
              <a:t>域名只是个逻辑概念</a:t>
            </a:r>
          </a:p>
        </p:txBody>
      </p:sp>
      <p:sp>
        <p:nvSpPr>
          <p:cNvPr id="45059" name="Rectangle 3"/>
          <p:cNvSpPr>
            <a:spLocks noGrp="1" noChangeArrowheads="1"/>
          </p:cNvSpPr>
          <p:nvPr>
            <p:ph type="body" idx="1"/>
          </p:nvPr>
        </p:nvSpPr>
        <p:spPr/>
        <p:txBody>
          <a:bodyPr/>
          <a:lstStyle/>
          <a:p>
            <a:pPr eaLnBrk="1" hangingPunct="1"/>
            <a:r>
              <a:rPr lang="zh-CN" altLang="en-US" sz="2800"/>
              <a:t>域名只是个逻辑概念，并不代表计算机所在的物理地点。</a:t>
            </a:r>
          </a:p>
          <a:p>
            <a:pPr eaLnBrk="1" hangingPunct="1"/>
            <a:r>
              <a:rPr lang="zh-CN" altLang="en-US" sz="2800"/>
              <a:t>变长的域名和使用有助记忆的字符串，是为了便于人来使用。而 </a:t>
            </a:r>
            <a:r>
              <a:rPr lang="en-US" altLang="zh-CN" sz="2800"/>
              <a:t>IP </a:t>
            </a:r>
            <a:r>
              <a:rPr lang="zh-CN" altLang="en-US" sz="2800"/>
              <a:t>地址是定长的 </a:t>
            </a:r>
            <a:r>
              <a:rPr lang="en-US" altLang="zh-CN" sz="2800"/>
              <a:t>32 </a:t>
            </a:r>
            <a:r>
              <a:rPr lang="zh-CN" altLang="en-US" sz="2800"/>
              <a:t>位二进制数字则非常便于机器进行处理。</a:t>
            </a:r>
          </a:p>
          <a:p>
            <a:pPr eaLnBrk="1" hangingPunct="1"/>
            <a:r>
              <a:rPr lang="zh-CN" altLang="en-US" sz="2800"/>
              <a:t>域名中的“点”和点分十进制 </a:t>
            </a:r>
            <a:r>
              <a:rPr lang="en-US" altLang="zh-CN" sz="2800"/>
              <a:t>IP </a:t>
            </a:r>
            <a:r>
              <a:rPr lang="zh-CN" altLang="en-US" sz="2800"/>
              <a:t>地址中的“点”并无一一对应的关系。点分十进制 </a:t>
            </a:r>
            <a:r>
              <a:rPr lang="en-US" altLang="zh-CN" sz="2800"/>
              <a:t>IP </a:t>
            </a:r>
            <a:r>
              <a:rPr lang="zh-CN" altLang="en-US" sz="2800"/>
              <a:t>地址中一定是包含三个“点”，但每一个域名中“点”的数目则不一定正好是三个。 </a:t>
            </a:r>
          </a:p>
        </p:txBody>
      </p:sp>
    </p:spTree>
    <p:extLst>
      <p:ext uri="{BB962C8B-B14F-4D97-AF65-F5344CB8AC3E}">
        <p14:creationId xmlns:p14="http://schemas.microsoft.com/office/powerpoint/2010/main" val="876633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57313" y="0"/>
            <a:ext cx="6856412" cy="1143000"/>
          </a:xfrm>
        </p:spPr>
        <p:txBody>
          <a:bodyPr/>
          <a:lstStyle/>
          <a:p>
            <a:pPr eaLnBrk="1" hangingPunct="1"/>
            <a:r>
              <a:rPr lang="zh-CN" altLang="en-US"/>
              <a:t>顶级域名 </a:t>
            </a:r>
            <a:r>
              <a:rPr lang="en-US" altLang="zh-CN"/>
              <a:t>TLD </a:t>
            </a:r>
            <a:br>
              <a:rPr lang="en-US" altLang="zh-CN"/>
            </a:br>
            <a:r>
              <a:rPr lang="en-US" altLang="zh-CN" sz="2400"/>
              <a:t>(Top Level Domain)</a:t>
            </a:r>
          </a:p>
        </p:txBody>
      </p:sp>
      <p:sp>
        <p:nvSpPr>
          <p:cNvPr id="131136" name="Rectangle 64"/>
          <p:cNvSpPr>
            <a:spLocks noGrp="1" noChangeArrowheads="1"/>
          </p:cNvSpPr>
          <p:nvPr>
            <p:ph type="body" idx="1"/>
          </p:nvPr>
        </p:nvSpPr>
        <p:spPr>
          <a:xfrm>
            <a:off x="571500" y="1428750"/>
            <a:ext cx="8001000" cy="5072063"/>
          </a:xfrm>
        </p:spPr>
        <p:txBody>
          <a:bodyPr/>
          <a:lstStyle/>
          <a:p>
            <a:pPr eaLnBrk="1" hangingPunct="1">
              <a:lnSpc>
                <a:spcPct val="90000"/>
              </a:lnSpc>
              <a:buFont typeface="Wingdings" pitchFamily="2" charset="2"/>
              <a:buNone/>
            </a:pPr>
            <a:r>
              <a:rPr lang="en-US" altLang="zh-CN"/>
              <a:t>(1) </a:t>
            </a:r>
            <a:r>
              <a:rPr lang="zh-CN" altLang="en-US"/>
              <a:t>国家顶级域名 </a:t>
            </a:r>
            <a:r>
              <a:rPr lang="en-US" altLang="zh-CN"/>
              <a:t>nTLD</a:t>
            </a:r>
            <a:r>
              <a:rPr lang="zh-CN" altLang="en-US"/>
              <a:t>：如</a:t>
            </a:r>
            <a:r>
              <a:rPr lang="en-US" altLang="zh-CN"/>
              <a:t>: .cn </a:t>
            </a:r>
            <a:r>
              <a:rPr lang="zh-CN" altLang="en-US"/>
              <a:t>表示中国，</a:t>
            </a:r>
            <a:r>
              <a:rPr lang="en-US" altLang="zh-CN"/>
              <a:t>.us </a:t>
            </a:r>
            <a:r>
              <a:rPr lang="zh-CN" altLang="en-US"/>
              <a:t>表示美国，</a:t>
            </a:r>
            <a:r>
              <a:rPr lang="en-US" altLang="zh-CN"/>
              <a:t>.uk </a:t>
            </a:r>
            <a:r>
              <a:rPr lang="zh-CN" altLang="en-US"/>
              <a:t>表示英国，等等。</a:t>
            </a:r>
          </a:p>
          <a:p>
            <a:pPr eaLnBrk="1" hangingPunct="1">
              <a:lnSpc>
                <a:spcPct val="90000"/>
              </a:lnSpc>
              <a:buFont typeface="Wingdings" pitchFamily="2" charset="2"/>
              <a:buNone/>
            </a:pPr>
            <a:r>
              <a:rPr lang="en-US" altLang="zh-CN"/>
              <a:t>(2) </a:t>
            </a:r>
            <a:r>
              <a:rPr lang="zh-CN" altLang="en-US"/>
              <a:t>通用顶级域名 </a:t>
            </a:r>
            <a:r>
              <a:rPr lang="en-US" altLang="zh-CN"/>
              <a:t>gTLD</a:t>
            </a:r>
            <a:r>
              <a:rPr lang="zh-CN" altLang="en-US"/>
              <a:t>：最早的顶级域名是：</a:t>
            </a:r>
          </a:p>
          <a:p>
            <a:pPr eaLnBrk="1" hangingPunct="1">
              <a:lnSpc>
                <a:spcPct val="90000"/>
              </a:lnSpc>
              <a:buFont typeface="Wingdings" pitchFamily="2" charset="2"/>
              <a:buNone/>
            </a:pPr>
            <a:r>
              <a:rPr lang="zh-CN" altLang="en-US" sz="2800"/>
              <a:t>    </a:t>
            </a:r>
            <a:r>
              <a:rPr lang="en-US" altLang="zh-CN" sz="2800"/>
              <a:t>.com  </a:t>
            </a:r>
            <a:r>
              <a:rPr lang="zh-CN" altLang="en-US" sz="2800"/>
              <a:t>（公司和企业）</a:t>
            </a:r>
          </a:p>
          <a:p>
            <a:pPr eaLnBrk="1" hangingPunct="1">
              <a:lnSpc>
                <a:spcPct val="90000"/>
              </a:lnSpc>
              <a:buFont typeface="Wingdings" pitchFamily="2" charset="2"/>
              <a:buNone/>
            </a:pPr>
            <a:r>
              <a:rPr lang="zh-CN" altLang="en-US" sz="2800"/>
              <a:t>    </a:t>
            </a:r>
            <a:r>
              <a:rPr lang="en-US" altLang="zh-CN" sz="2800"/>
              <a:t>.net  </a:t>
            </a:r>
            <a:r>
              <a:rPr lang="zh-CN" altLang="en-US" sz="2800"/>
              <a:t>（网络服务机构）</a:t>
            </a:r>
          </a:p>
          <a:p>
            <a:pPr eaLnBrk="1" hangingPunct="1">
              <a:lnSpc>
                <a:spcPct val="90000"/>
              </a:lnSpc>
              <a:buFont typeface="Wingdings" pitchFamily="2" charset="2"/>
              <a:buNone/>
            </a:pPr>
            <a:r>
              <a:rPr lang="zh-CN" altLang="en-US" sz="2800"/>
              <a:t>    </a:t>
            </a:r>
            <a:r>
              <a:rPr lang="en-US" altLang="zh-CN" sz="2800"/>
              <a:t>.org  </a:t>
            </a:r>
            <a:r>
              <a:rPr lang="zh-CN" altLang="en-US" sz="2800"/>
              <a:t>（非赢利性组织）</a:t>
            </a:r>
          </a:p>
          <a:p>
            <a:pPr eaLnBrk="1" hangingPunct="1">
              <a:lnSpc>
                <a:spcPct val="90000"/>
              </a:lnSpc>
              <a:buFont typeface="Wingdings" pitchFamily="2" charset="2"/>
              <a:buNone/>
            </a:pPr>
            <a:r>
              <a:rPr lang="zh-CN" altLang="en-US" sz="2800"/>
              <a:t>    </a:t>
            </a:r>
            <a:r>
              <a:rPr lang="en-US" altLang="zh-CN" sz="2800"/>
              <a:t>.edu  </a:t>
            </a:r>
            <a:r>
              <a:rPr lang="zh-CN" altLang="en-US" sz="2800"/>
              <a:t>（教育机构）</a:t>
            </a:r>
          </a:p>
          <a:p>
            <a:pPr eaLnBrk="1" hangingPunct="1">
              <a:lnSpc>
                <a:spcPct val="90000"/>
              </a:lnSpc>
              <a:buFont typeface="Wingdings" pitchFamily="2" charset="2"/>
              <a:buNone/>
            </a:pPr>
            <a:r>
              <a:rPr lang="zh-CN" altLang="en-US" sz="2800"/>
              <a:t>    </a:t>
            </a:r>
            <a:r>
              <a:rPr lang="en-US" altLang="zh-CN" sz="2800"/>
              <a:t>.gov  </a:t>
            </a:r>
            <a:r>
              <a:rPr lang="zh-CN" altLang="en-US" sz="2800"/>
              <a:t>（政府部门）</a:t>
            </a:r>
          </a:p>
          <a:p>
            <a:pPr eaLnBrk="1" hangingPunct="1">
              <a:lnSpc>
                <a:spcPct val="90000"/>
              </a:lnSpc>
              <a:buFont typeface="Wingdings" pitchFamily="2" charset="2"/>
              <a:buNone/>
            </a:pPr>
            <a:r>
              <a:rPr lang="zh-CN" altLang="en-US" sz="2800"/>
              <a:t>    </a:t>
            </a:r>
            <a:r>
              <a:rPr lang="en-US" altLang="zh-CN" sz="2800"/>
              <a:t>.mil   </a:t>
            </a:r>
            <a:r>
              <a:rPr lang="zh-CN" altLang="en-US" sz="2800"/>
              <a:t>（军事部门）</a:t>
            </a:r>
          </a:p>
          <a:p>
            <a:pPr eaLnBrk="1" hangingPunct="1">
              <a:lnSpc>
                <a:spcPct val="90000"/>
              </a:lnSpc>
              <a:buFont typeface="Wingdings" pitchFamily="2" charset="2"/>
              <a:buNone/>
            </a:pPr>
            <a:r>
              <a:rPr lang="zh-CN" altLang="en-US" sz="2800"/>
              <a:t>    </a:t>
            </a:r>
            <a:r>
              <a:rPr lang="en-US" altLang="zh-CN" sz="2800"/>
              <a:t>.int     </a:t>
            </a:r>
            <a:r>
              <a:rPr lang="zh-CN" altLang="en-US" sz="2800"/>
              <a:t>（国际组织）</a:t>
            </a:r>
          </a:p>
        </p:txBody>
      </p:sp>
    </p:spTree>
    <p:extLst>
      <p:ext uri="{BB962C8B-B14F-4D97-AF65-F5344CB8AC3E}">
        <p14:creationId xmlns:p14="http://schemas.microsoft.com/office/powerpoint/2010/main" val="1976746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136">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1136">
                                            <p:txEl>
                                              <p:pRg st="2" end="2"/>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1136">
                                            <p:txEl>
                                              <p:pRg st="3" end="3"/>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1136">
                                            <p:txEl>
                                              <p:pRg st="4" end="4"/>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31136">
                                            <p:txEl>
                                              <p:pRg st="5" end="5"/>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1136">
                                            <p:txEl>
                                              <p:pRg st="6" end="6"/>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31136">
                                            <p:txEl>
                                              <p:pRg st="7" end="7"/>
                                            </p:txEl>
                                          </p:spTgt>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113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36"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357313" y="214313"/>
            <a:ext cx="6856412" cy="768350"/>
          </a:xfrm>
        </p:spPr>
        <p:txBody>
          <a:bodyPr/>
          <a:lstStyle/>
          <a:p>
            <a:pPr eaLnBrk="1" hangingPunct="1"/>
            <a:r>
              <a:rPr lang="zh-CN" altLang="en-US"/>
              <a:t>顶级域名 </a:t>
            </a:r>
            <a:r>
              <a:rPr lang="en-US" altLang="zh-CN"/>
              <a:t>TLD </a:t>
            </a:r>
            <a:r>
              <a:rPr lang="zh-CN" altLang="en-US"/>
              <a:t>（续）</a:t>
            </a:r>
            <a:endParaRPr lang="zh-CN" altLang="en-US" sz="3600"/>
          </a:p>
        </p:txBody>
      </p:sp>
      <p:sp>
        <p:nvSpPr>
          <p:cNvPr id="47107" name="Rectangle 3"/>
          <p:cNvSpPr>
            <a:spLocks noGrp="1" noChangeArrowheads="1"/>
          </p:cNvSpPr>
          <p:nvPr>
            <p:ph type="body" idx="1"/>
          </p:nvPr>
        </p:nvSpPr>
        <p:spPr>
          <a:xfrm>
            <a:off x="785813" y="1428750"/>
            <a:ext cx="8064500" cy="4879975"/>
          </a:xfrm>
        </p:spPr>
        <p:txBody>
          <a:bodyPr/>
          <a:lstStyle/>
          <a:p>
            <a:pPr eaLnBrk="1" hangingPunct="1">
              <a:buFont typeface="Wingdings" pitchFamily="2" charset="2"/>
              <a:buNone/>
            </a:pPr>
            <a:r>
              <a:rPr lang="en-US" altLang="zh-CN"/>
              <a:t>(3) </a:t>
            </a:r>
            <a:r>
              <a:rPr lang="zh-CN" altLang="en-US"/>
              <a:t>基础结构域名</a:t>
            </a:r>
            <a:r>
              <a:rPr lang="en-US" altLang="zh-CN"/>
              <a:t>(infrastructure domain)</a:t>
            </a:r>
            <a:r>
              <a:rPr lang="zh-CN" altLang="en-US"/>
              <a:t>：这种顶级域名只有一个，即 </a:t>
            </a:r>
            <a:r>
              <a:rPr lang="en-US" altLang="zh-CN">
                <a:solidFill>
                  <a:srgbClr val="FF0000"/>
                </a:solidFill>
              </a:rPr>
              <a:t>arpa</a:t>
            </a:r>
            <a:r>
              <a:rPr lang="zh-CN" altLang="en-US"/>
              <a:t>，用于反向域名解析，因此又称为反向域名。 </a:t>
            </a:r>
          </a:p>
        </p:txBody>
      </p:sp>
    </p:spTree>
    <p:extLst>
      <p:ext uri="{BB962C8B-B14F-4D97-AF65-F5344CB8AC3E}">
        <p14:creationId xmlns:p14="http://schemas.microsoft.com/office/powerpoint/2010/main" val="3634831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85813" y="214313"/>
            <a:ext cx="7793037" cy="839787"/>
          </a:xfrm>
        </p:spPr>
        <p:txBody>
          <a:bodyPr/>
          <a:lstStyle/>
          <a:p>
            <a:pPr eaLnBrk="1" hangingPunct="1"/>
            <a:r>
              <a:rPr lang="zh-CN" altLang="en-US" sz="4000"/>
              <a:t>新增加了下列的通用顶级域名 </a:t>
            </a:r>
          </a:p>
        </p:txBody>
      </p:sp>
      <p:sp>
        <p:nvSpPr>
          <p:cNvPr id="48131" name="Rectangle 3"/>
          <p:cNvSpPr>
            <a:spLocks noGrp="1" noChangeArrowheads="1"/>
          </p:cNvSpPr>
          <p:nvPr>
            <p:ph type="body" idx="1"/>
          </p:nvPr>
        </p:nvSpPr>
        <p:spPr>
          <a:xfrm>
            <a:off x="642938" y="1500188"/>
            <a:ext cx="8001000" cy="4857750"/>
          </a:xfrm>
        </p:spPr>
        <p:txBody>
          <a:bodyPr/>
          <a:lstStyle/>
          <a:p>
            <a:pPr eaLnBrk="1" hangingPunct="1">
              <a:lnSpc>
                <a:spcPct val="80000"/>
              </a:lnSpc>
            </a:pPr>
            <a:r>
              <a:rPr lang="en-US" altLang="zh-CN" sz="2800"/>
              <a:t>.aero </a:t>
            </a:r>
            <a:r>
              <a:rPr lang="zh-CN" altLang="en-US" sz="2800"/>
              <a:t>（航空运输企业）</a:t>
            </a:r>
          </a:p>
          <a:p>
            <a:pPr eaLnBrk="1" hangingPunct="1">
              <a:lnSpc>
                <a:spcPct val="80000"/>
              </a:lnSpc>
            </a:pPr>
            <a:r>
              <a:rPr lang="en-US" altLang="zh-CN" sz="2800"/>
              <a:t>.biz  </a:t>
            </a:r>
            <a:r>
              <a:rPr lang="zh-CN" altLang="en-US" sz="2800"/>
              <a:t>（公司和企业）</a:t>
            </a:r>
          </a:p>
          <a:p>
            <a:pPr eaLnBrk="1" hangingPunct="1">
              <a:lnSpc>
                <a:spcPct val="80000"/>
              </a:lnSpc>
            </a:pPr>
            <a:r>
              <a:rPr lang="en-US" altLang="zh-CN" sz="2800"/>
              <a:t>.cat   </a:t>
            </a:r>
            <a:r>
              <a:rPr lang="zh-CN" altLang="en-US" sz="2800"/>
              <a:t>（加泰隆人的语言和文化团体）</a:t>
            </a:r>
          </a:p>
          <a:p>
            <a:pPr eaLnBrk="1" hangingPunct="1">
              <a:lnSpc>
                <a:spcPct val="80000"/>
              </a:lnSpc>
            </a:pPr>
            <a:r>
              <a:rPr lang="en-US" altLang="zh-CN" sz="2800"/>
              <a:t>.coop  </a:t>
            </a:r>
            <a:r>
              <a:rPr lang="zh-CN" altLang="en-US" sz="2800"/>
              <a:t>（合作团体）</a:t>
            </a:r>
          </a:p>
          <a:p>
            <a:pPr eaLnBrk="1" hangingPunct="1">
              <a:lnSpc>
                <a:spcPct val="80000"/>
              </a:lnSpc>
            </a:pPr>
            <a:r>
              <a:rPr lang="en-US" altLang="zh-CN" sz="2800"/>
              <a:t>.info  </a:t>
            </a:r>
            <a:r>
              <a:rPr lang="zh-CN" altLang="en-US" sz="2800"/>
              <a:t>（各种情况）</a:t>
            </a:r>
          </a:p>
          <a:p>
            <a:pPr eaLnBrk="1" hangingPunct="1">
              <a:lnSpc>
                <a:spcPct val="80000"/>
              </a:lnSpc>
            </a:pPr>
            <a:r>
              <a:rPr lang="en-US" altLang="zh-CN" sz="2800"/>
              <a:t>.jobs  </a:t>
            </a:r>
            <a:r>
              <a:rPr lang="zh-CN" altLang="en-US" sz="2800"/>
              <a:t>（人力资源管理者）</a:t>
            </a:r>
          </a:p>
          <a:p>
            <a:pPr eaLnBrk="1" hangingPunct="1">
              <a:lnSpc>
                <a:spcPct val="80000"/>
              </a:lnSpc>
            </a:pPr>
            <a:r>
              <a:rPr lang="en-US" altLang="zh-CN" sz="2800"/>
              <a:t>.mobi  </a:t>
            </a:r>
            <a:r>
              <a:rPr lang="zh-CN" altLang="en-US" sz="2800"/>
              <a:t>（移动产品与服务的用户和提供者）</a:t>
            </a:r>
          </a:p>
          <a:p>
            <a:pPr eaLnBrk="1" hangingPunct="1">
              <a:lnSpc>
                <a:spcPct val="80000"/>
              </a:lnSpc>
            </a:pPr>
            <a:r>
              <a:rPr lang="en-US" altLang="zh-CN" sz="2800"/>
              <a:t>.museum  </a:t>
            </a:r>
            <a:r>
              <a:rPr lang="zh-CN" altLang="en-US" sz="2800"/>
              <a:t>（博物馆）</a:t>
            </a:r>
          </a:p>
          <a:p>
            <a:pPr eaLnBrk="1" hangingPunct="1">
              <a:lnSpc>
                <a:spcPct val="80000"/>
              </a:lnSpc>
            </a:pPr>
            <a:r>
              <a:rPr lang="en-US" altLang="zh-CN" sz="2800"/>
              <a:t>.name   </a:t>
            </a:r>
            <a:r>
              <a:rPr lang="zh-CN" altLang="en-US" sz="2800"/>
              <a:t>（个人）</a:t>
            </a:r>
          </a:p>
          <a:p>
            <a:pPr eaLnBrk="1" hangingPunct="1">
              <a:lnSpc>
                <a:spcPct val="80000"/>
              </a:lnSpc>
            </a:pPr>
            <a:r>
              <a:rPr lang="en-US" altLang="zh-CN" sz="2800"/>
              <a:t>.pro  </a:t>
            </a:r>
            <a:r>
              <a:rPr lang="zh-CN" altLang="en-US" sz="2800"/>
              <a:t>（有证书的专业人员）</a:t>
            </a:r>
          </a:p>
          <a:p>
            <a:pPr eaLnBrk="1" hangingPunct="1">
              <a:lnSpc>
                <a:spcPct val="80000"/>
              </a:lnSpc>
            </a:pPr>
            <a:r>
              <a:rPr lang="en-US" altLang="zh-CN" sz="2800"/>
              <a:t>.travel  </a:t>
            </a:r>
            <a:r>
              <a:rPr lang="zh-CN" altLang="en-US" sz="2800"/>
              <a:t>（旅游业） </a:t>
            </a:r>
          </a:p>
        </p:txBody>
      </p:sp>
    </p:spTree>
    <p:extLst>
      <p:ext uri="{BB962C8B-B14F-4D97-AF65-F5344CB8AC3E}">
        <p14:creationId xmlns:p14="http://schemas.microsoft.com/office/powerpoint/2010/main" val="19671540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1584325" y="44450"/>
            <a:ext cx="6516688" cy="623888"/>
          </a:xfrm>
        </p:spPr>
        <p:txBody>
          <a:bodyPr/>
          <a:lstStyle/>
          <a:p>
            <a:pPr eaLnBrk="1" hangingPunct="1"/>
            <a:r>
              <a:rPr lang="zh-CN" altLang="en-US" sz="3200"/>
              <a:t>因特网的域名空间 </a:t>
            </a:r>
          </a:p>
        </p:txBody>
      </p:sp>
      <p:sp>
        <p:nvSpPr>
          <p:cNvPr id="49155" name="Rectangle 122"/>
          <p:cNvSpPr>
            <a:spLocks noChangeArrowheads="1"/>
          </p:cNvSpPr>
          <p:nvPr/>
        </p:nvSpPr>
        <p:spPr bwMode="auto">
          <a:xfrm>
            <a:off x="4914900" y="684213"/>
            <a:ext cx="511175" cy="4381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r>
              <a:rPr lang="zh-CN" altLang="en-US" sz="2000">
                <a:solidFill>
                  <a:schemeClr val="folHlink"/>
                </a:solidFill>
                <a:latin typeface="Arial" pitchFamily="34" charset="0"/>
                <a:ea typeface="黑体" pitchFamily="49" charset="-122"/>
              </a:rPr>
              <a:t>根</a:t>
            </a:r>
          </a:p>
        </p:txBody>
      </p:sp>
      <p:grpSp>
        <p:nvGrpSpPr>
          <p:cNvPr id="2" name="Group 216"/>
          <p:cNvGrpSpPr>
            <a:grpSpLocks/>
          </p:cNvGrpSpPr>
          <p:nvPr/>
        </p:nvGrpSpPr>
        <p:grpSpPr bwMode="auto">
          <a:xfrm>
            <a:off x="179388" y="3865563"/>
            <a:ext cx="8775700" cy="1076325"/>
            <a:chOff x="113" y="2435"/>
            <a:chExt cx="5528" cy="678"/>
          </a:xfrm>
        </p:grpSpPr>
        <p:sp>
          <p:nvSpPr>
            <p:cNvPr id="49259" name="Rectangle 211"/>
            <p:cNvSpPr>
              <a:spLocks noChangeArrowheads="1"/>
            </p:cNvSpPr>
            <p:nvPr/>
          </p:nvSpPr>
          <p:spPr bwMode="auto">
            <a:xfrm>
              <a:off x="1020" y="2822"/>
              <a:ext cx="4621" cy="245"/>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endParaRPr lang="zh-CN" altLang="en-US"/>
            </a:p>
          </p:txBody>
        </p:sp>
        <p:sp>
          <p:nvSpPr>
            <p:cNvPr id="49260" name="Rectangle 130"/>
            <p:cNvSpPr>
              <a:spLocks noChangeArrowheads="1"/>
            </p:cNvSpPr>
            <p:nvPr/>
          </p:nvSpPr>
          <p:spPr bwMode="auto">
            <a:xfrm>
              <a:off x="113" y="2819"/>
              <a:ext cx="754" cy="248"/>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chemeClr val="folHlink"/>
                  </a:solidFill>
                  <a:latin typeface="Arial" pitchFamily="34" charset="0"/>
                  <a:ea typeface="黑体" pitchFamily="49" charset="-122"/>
                </a:rPr>
                <a:t>四级域名</a:t>
              </a:r>
            </a:p>
          </p:txBody>
        </p:sp>
        <p:sp>
          <p:nvSpPr>
            <p:cNvPr id="49261" name="Text Box 131"/>
            <p:cNvSpPr txBox="1">
              <a:spLocks noChangeArrowheads="1"/>
            </p:cNvSpPr>
            <p:nvPr/>
          </p:nvSpPr>
          <p:spPr bwMode="auto">
            <a:xfrm>
              <a:off x="3556" y="2817"/>
              <a:ext cx="4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mail</a:t>
              </a:r>
            </a:p>
          </p:txBody>
        </p:sp>
        <p:sp>
          <p:nvSpPr>
            <p:cNvPr id="49262" name="Text Box 132"/>
            <p:cNvSpPr txBox="1">
              <a:spLocks noChangeArrowheads="1"/>
            </p:cNvSpPr>
            <p:nvPr/>
          </p:nvSpPr>
          <p:spPr bwMode="auto">
            <a:xfrm>
              <a:off x="4060" y="2633"/>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263" name="Text Box 151"/>
            <p:cNvSpPr txBox="1">
              <a:spLocks noChangeArrowheads="1"/>
            </p:cNvSpPr>
            <p:nvPr/>
          </p:nvSpPr>
          <p:spPr bwMode="auto">
            <a:xfrm>
              <a:off x="4614" y="2817"/>
              <a:ext cx="4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www</a:t>
              </a:r>
            </a:p>
          </p:txBody>
        </p:sp>
        <p:sp>
          <p:nvSpPr>
            <p:cNvPr id="49264" name="Line 155"/>
            <p:cNvSpPr>
              <a:spLocks noChangeShapeType="1"/>
            </p:cNvSpPr>
            <p:nvPr/>
          </p:nvSpPr>
          <p:spPr bwMode="auto">
            <a:xfrm>
              <a:off x="4381" y="2435"/>
              <a:ext cx="437" cy="4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65" name="Line 156"/>
            <p:cNvSpPr>
              <a:spLocks noChangeShapeType="1"/>
            </p:cNvSpPr>
            <p:nvPr/>
          </p:nvSpPr>
          <p:spPr bwMode="auto">
            <a:xfrm flipH="1">
              <a:off x="3819" y="2440"/>
              <a:ext cx="560"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14"/>
          <p:cNvGrpSpPr>
            <a:grpSpLocks/>
          </p:cNvGrpSpPr>
          <p:nvPr/>
        </p:nvGrpSpPr>
        <p:grpSpPr bwMode="auto">
          <a:xfrm>
            <a:off x="179388" y="1930400"/>
            <a:ext cx="8775700" cy="1066800"/>
            <a:chOff x="113" y="1216"/>
            <a:chExt cx="5528" cy="672"/>
          </a:xfrm>
        </p:grpSpPr>
        <p:sp>
          <p:nvSpPr>
            <p:cNvPr id="49213" name="Rectangle 210"/>
            <p:cNvSpPr>
              <a:spLocks noChangeArrowheads="1"/>
            </p:cNvSpPr>
            <p:nvPr/>
          </p:nvSpPr>
          <p:spPr bwMode="auto">
            <a:xfrm>
              <a:off x="1020" y="1616"/>
              <a:ext cx="4621" cy="245"/>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endParaRPr lang="zh-CN" altLang="en-US"/>
            </a:p>
          </p:txBody>
        </p:sp>
        <p:sp>
          <p:nvSpPr>
            <p:cNvPr id="49214" name="Text Box 105"/>
            <p:cNvSpPr txBox="1">
              <a:spLocks noChangeArrowheads="1"/>
            </p:cNvSpPr>
            <p:nvPr/>
          </p:nvSpPr>
          <p:spPr bwMode="auto">
            <a:xfrm>
              <a:off x="1777"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215" name="Text Box 115"/>
            <p:cNvSpPr txBox="1">
              <a:spLocks noChangeArrowheads="1"/>
            </p:cNvSpPr>
            <p:nvPr/>
          </p:nvSpPr>
          <p:spPr bwMode="auto">
            <a:xfrm>
              <a:off x="3956" y="1593"/>
              <a:ext cx="24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bj</a:t>
              </a:r>
            </a:p>
          </p:txBody>
        </p:sp>
        <p:sp>
          <p:nvSpPr>
            <p:cNvPr id="49216" name="Text Box 116"/>
            <p:cNvSpPr txBox="1">
              <a:spLocks noChangeArrowheads="1"/>
            </p:cNvSpPr>
            <p:nvPr/>
          </p:nvSpPr>
          <p:spPr bwMode="auto">
            <a:xfrm>
              <a:off x="4554" y="159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edu</a:t>
              </a:r>
            </a:p>
          </p:txBody>
        </p:sp>
        <p:sp>
          <p:nvSpPr>
            <p:cNvPr id="49217" name="Text Box 117"/>
            <p:cNvSpPr txBox="1">
              <a:spLocks noChangeArrowheads="1"/>
            </p:cNvSpPr>
            <p:nvPr/>
          </p:nvSpPr>
          <p:spPr bwMode="auto">
            <a:xfrm>
              <a:off x="5097" y="1592"/>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com</a:t>
              </a:r>
            </a:p>
          </p:txBody>
        </p:sp>
        <p:sp>
          <p:nvSpPr>
            <p:cNvPr id="49218" name="Text Box 118"/>
            <p:cNvSpPr txBox="1">
              <a:spLocks noChangeArrowheads="1"/>
            </p:cNvSpPr>
            <p:nvPr/>
          </p:nvSpPr>
          <p:spPr bwMode="auto">
            <a:xfrm>
              <a:off x="4172"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219" name="Text Box 123"/>
            <p:cNvSpPr txBox="1">
              <a:spLocks noChangeArrowheads="1"/>
            </p:cNvSpPr>
            <p:nvPr/>
          </p:nvSpPr>
          <p:spPr bwMode="auto">
            <a:xfrm>
              <a:off x="1437" y="1592"/>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cctv</a:t>
              </a:r>
            </a:p>
          </p:txBody>
        </p:sp>
        <p:sp>
          <p:nvSpPr>
            <p:cNvPr id="49220" name="Text Box 124"/>
            <p:cNvSpPr txBox="1">
              <a:spLocks noChangeArrowheads="1"/>
            </p:cNvSpPr>
            <p:nvPr/>
          </p:nvSpPr>
          <p:spPr bwMode="auto">
            <a:xfrm>
              <a:off x="2185" y="1591"/>
              <a:ext cx="3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ibm</a:t>
              </a:r>
            </a:p>
          </p:txBody>
        </p:sp>
        <p:sp>
          <p:nvSpPr>
            <p:cNvPr id="49221" name="Text Box 125"/>
            <p:cNvSpPr txBox="1">
              <a:spLocks noChangeArrowheads="1"/>
            </p:cNvSpPr>
            <p:nvPr/>
          </p:nvSpPr>
          <p:spPr bwMode="auto">
            <a:xfrm>
              <a:off x="2595" y="1592"/>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hp</a:t>
              </a:r>
            </a:p>
          </p:txBody>
        </p:sp>
        <p:sp>
          <p:nvSpPr>
            <p:cNvPr id="49222" name="Rectangle 127"/>
            <p:cNvSpPr>
              <a:spLocks noChangeArrowheads="1"/>
            </p:cNvSpPr>
            <p:nvPr/>
          </p:nvSpPr>
          <p:spPr bwMode="auto">
            <a:xfrm>
              <a:off x="113" y="1608"/>
              <a:ext cx="754" cy="248"/>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chemeClr val="folHlink"/>
                  </a:solidFill>
                  <a:latin typeface="Arial" pitchFamily="34" charset="0"/>
                  <a:ea typeface="黑体" pitchFamily="49" charset="-122"/>
                </a:rPr>
                <a:t>二级域名</a:t>
              </a:r>
            </a:p>
          </p:txBody>
        </p:sp>
        <p:sp>
          <p:nvSpPr>
            <p:cNvPr id="49223" name="Line 142"/>
            <p:cNvSpPr>
              <a:spLocks noChangeShapeType="1"/>
            </p:cNvSpPr>
            <p:nvPr/>
          </p:nvSpPr>
          <p:spPr bwMode="auto">
            <a:xfrm>
              <a:off x="2173" y="1258"/>
              <a:ext cx="213" cy="3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4" name="Line 143"/>
            <p:cNvSpPr>
              <a:spLocks noChangeShapeType="1"/>
            </p:cNvSpPr>
            <p:nvPr/>
          </p:nvSpPr>
          <p:spPr bwMode="auto">
            <a:xfrm>
              <a:off x="2173" y="1269"/>
              <a:ext cx="546" cy="3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5" name="Line 144"/>
            <p:cNvSpPr>
              <a:spLocks noChangeShapeType="1"/>
            </p:cNvSpPr>
            <p:nvPr/>
          </p:nvSpPr>
          <p:spPr bwMode="auto">
            <a:xfrm flipV="1">
              <a:off x="1672" y="1279"/>
              <a:ext cx="501" cy="34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6" name="Line 145"/>
            <p:cNvSpPr>
              <a:spLocks noChangeShapeType="1"/>
            </p:cNvSpPr>
            <p:nvPr/>
          </p:nvSpPr>
          <p:spPr bwMode="auto">
            <a:xfrm>
              <a:off x="4662" y="1216"/>
              <a:ext cx="111" cy="43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7" name="Line 146"/>
            <p:cNvSpPr>
              <a:spLocks noChangeShapeType="1"/>
            </p:cNvSpPr>
            <p:nvPr/>
          </p:nvSpPr>
          <p:spPr bwMode="auto">
            <a:xfrm>
              <a:off x="4665" y="1224"/>
              <a:ext cx="626" cy="40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8" name="Line 147"/>
            <p:cNvSpPr>
              <a:spLocks noChangeShapeType="1"/>
            </p:cNvSpPr>
            <p:nvPr/>
          </p:nvSpPr>
          <p:spPr bwMode="auto">
            <a:xfrm flipH="1">
              <a:off x="4090" y="1224"/>
              <a:ext cx="572" cy="39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229" name="Group 157"/>
            <p:cNvGrpSpPr>
              <a:grpSpLocks/>
            </p:cNvGrpSpPr>
            <p:nvPr/>
          </p:nvGrpSpPr>
          <p:grpSpPr bwMode="auto">
            <a:xfrm>
              <a:off x="1168" y="1244"/>
              <a:ext cx="268" cy="101"/>
              <a:chOff x="2875" y="1143"/>
              <a:chExt cx="330" cy="132"/>
            </a:xfrm>
          </p:grpSpPr>
          <p:sp>
            <p:nvSpPr>
              <p:cNvPr id="49255" name="Line 158"/>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6" name="Line 159"/>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7" name="Line 160"/>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8" name="Line 161"/>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30" name="Group 162"/>
            <p:cNvGrpSpPr>
              <a:grpSpLocks/>
            </p:cNvGrpSpPr>
            <p:nvPr/>
          </p:nvGrpSpPr>
          <p:grpSpPr bwMode="auto">
            <a:xfrm>
              <a:off x="2507" y="1244"/>
              <a:ext cx="268" cy="101"/>
              <a:chOff x="2875" y="1143"/>
              <a:chExt cx="330" cy="132"/>
            </a:xfrm>
          </p:grpSpPr>
          <p:sp>
            <p:nvSpPr>
              <p:cNvPr id="49251" name="Line 163"/>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2" name="Line 164"/>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3" name="Line 165"/>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4" name="Line 166"/>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31" name="Group 167"/>
            <p:cNvGrpSpPr>
              <a:grpSpLocks/>
            </p:cNvGrpSpPr>
            <p:nvPr/>
          </p:nvGrpSpPr>
          <p:grpSpPr bwMode="auto">
            <a:xfrm>
              <a:off x="2936" y="1244"/>
              <a:ext cx="268" cy="101"/>
              <a:chOff x="2875" y="1143"/>
              <a:chExt cx="330" cy="132"/>
            </a:xfrm>
          </p:grpSpPr>
          <p:sp>
            <p:nvSpPr>
              <p:cNvPr id="49247" name="Line 168"/>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8" name="Line 169"/>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9" name="Line 170"/>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50" name="Line 171"/>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32" name="Group 172"/>
            <p:cNvGrpSpPr>
              <a:grpSpLocks/>
            </p:cNvGrpSpPr>
            <p:nvPr/>
          </p:nvGrpSpPr>
          <p:grpSpPr bwMode="auto">
            <a:xfrm>
              <a:off x="3363" y="1244"/>
              <a:ext cx="268" cy="101"/>
              <a:chOff x="2875" y="1143"/>
              <a:chExt cx="330" cy="132"/>
            </a:xfrm>
          </p:grpSpPr>
          <p:sp>
            <p:nvSpPr>
              <p:cNvPr id="49243" name="Line 173"/>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4" name="Line 174"/>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5" name="Line 175"/>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6" name="Line 176"/>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33" name="Group 177"/>
            <p:cNvGrpSpPr>
              <a:grpSpLocks/>
            </p:cNvGrpSpPr>
            <p:nvPr/>
          </p:nvGrpSpPr>
          <p:grpSpPr bwMode="auto">
            <a:xfrm>
              <a:off x="3792" y="1244"/>
              <a:ext cx="268" cy="101"/>
              <a:chOff x="2875" y="1143"/>
              <a:chExt cx="330" cy="132"/>
            </a:xfrm>
          </p:grpSpPr>
          <p:sp>
            <p:nvSpPr>
              <p:cNvPr id="49239" name="Line 178"/>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0" name="Line 179"/>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1" name="Line 180"/>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42" name="Line 181"/>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34" name="Group 182"/>
            <p:cNvGrpSpPr>
              <a:grpSpLocks/>
            </p:cNvGrpSpPr>
            <p:nvPr/>
          </p:nvGrpSpPr>
          <p:grpSpPr bwMode="auto">
            <a:xfrm>
              <a:off x="4935" y="1244"/>
              <a:ext cx="268" cy="101"/>
              <a:chOff x="2875" y="1143"/>
              <a:chExt cx="330" cy="132"/>
            </a:xfrm>
          </p:grpSpPr>
          <p:sp>
            <p:nvSpPr>
              <p:cNvPr id="49235" name="Line 183"/>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6" name="Line 184"/>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7" name="Line 185"/>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8" name="Line 186"/>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 name="Group 215"/>
          <p:cNvGrpSpPr>
            <a:grpSpLocks/>
          </p:cNvGrpSpPr>
          <p:nvPr/>
        </p:nvGrpSpPr>
        <p:grpSpPr bwMode="auto">
          <a:xfrm>
            <a:off x="179388" y="2814638"/>
            <a:ext cx="8775700" cy="1119187"/>
            <a:chOff x="113" y="1773"/>
            <a:chExt cx="5528" cy="705"/>
          </a:xfrm>
        </p:grpSpPr>
        <p:sp>
          <p:nvSpPr>
            <p:cNvPr id="49181" name="Rectangle 212"/>
            <p:cNvSpPr>
              <a:spLocks noChangeArrowheads="1"/>
            </p:cNvSpPr>
            <p:nvPr/>
          </p:nvSpPr>
          <p:spPr bwMode="auto">
            <a:xfrm>
              <a:off x="1020" y="2205"/>
              <a:ext cx="4621" cy="245"/>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endParaRPr lang="zh-CN" altLang="en-US"/>
            </a:p>
          </p:txBody>
        </p:sp>
        <p:sp>
          <p:nvSpPr>
            <p:cNvPr id="49182" name="Text Box 119"/>
            <p:cNvSpPr txBox="1">
              <a:spLocks noChangeArrowheads="1"/>
            </p:cNvSpPr>
            <p:nvPr/>
          </p:nvSpPr>
          <p:spPr bwMode="auto">
            <a:xfrm>
              <a:off x="5150" y="2205"/>
              <a:ext cx="3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pku</a:t>
              </a:r>
            </a:p>
          </p:txBody>
        </p:sp>
        <p:sp>
          <p:nvSpPr>
            <p:cNvPr id="49183" name="Text Box 120"/>
            <p:cNvSpPr txBox="1">
              <a:spLocks noChangeArrowheads="1"/>
            </p:cNvSpPr>
            <p:nvPr/>
          </p:nvSpPr>
          <p:spPr bwMode="auto">
            <a:xfrm>
              <a:off x="3660" y="2205"/>
              <a:ext cx="8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            zjut</a:t>
              </a:r>
            </a:p>
          </p:txBody>
        </p:sp>
        <p:sp>
          <p:nvSpPr>
            <p:cNvPr id="49184" name="Text Box 121"/>
            <p:cNvSpPr txBox="1">
              <a:spLocks noChangeArrowheads="1"/>
            </p:cNvSpPr>
            <p:nvPr/>
          </p:nvSpPr>
          <p:spPr bwMode="auto">
            <a:xfrm>
              <a:off x="4649"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185" name="Rectangle 128"/>
            <p:cNvSpPr>
              <a:spLocks noChangeArrowheads="1"/>
            </p:cNvSpPr>
            <p:nvPr/>
          </p:nvSpPr>
          <p:spPr bwMode="auto">
            <a:xfrm>
              <a:off x="113" y="2182"/>
              <a:ext cx="754" cy="248"/>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chemeClr val="folHlink"/>
                  </a:solidFill>
                  <a:latin typeface="Arial" pitchFamily="34" charset="0"/>
                  <a:ea typeface="黑体" pitchFamily="49" charset="-122"/>
                </a:rPr>
                <a:t>三级域名</a:t>
              </a:r>
            </a:p>
          </p:txBody>
        </p:sp>
        <p:sp>
          <p:nvSpPr>
            <p:cNvPr id="49186" name="Text Box 129"/>
            <p:cNvSpPr txBox="1">
              <a:spLocks noChangeArrowheads="1"/>
            </p:cNvSpPr>
            <p:nvPr/>
          </p:nvSpPr>
          <p:spPr bwMode="auto">
            <a:xfrm>
              <a:off x="1064" y="2205"/>
              <a:ext cx="41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mail</a:t>
              </a:r>
            </a:p>
          </p:txBody>
        </p:sp>
        <p:sp>
          <p:nvSpPr>
            <p:cNvPr id="49187" name="Line 148"/>
            <p:cNvSpPr>
              <a:spLocks noChangeShapeType="1"/>
            </p:cNvSpPr>
            <p:nvPr/>
          </p:nvSpPr>
          <p:spPr bwMode="auto">
            <a:xfrm flipH="1">
              <a:off x="4386" y="1773"/>
              <a:ext cx="387" cy="42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8" name="Line 149"/>
            <p:cNvSpPr>
              <a:spLocks noChangeShapeType="1"/>
            </p:cNvSpPr>
            <p:nvPr/>
          </p:nvSpPr>
          <p:spPr bwMode="auto">
            <a:xfrm>
              <a:off x="4792" y="1784"/>
              <a:ext cx="548" cy="43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9" name="Text Box 150"/>
            <p:cNvSpPr txBox="1">
              <a:spLocks noChangeArrowheads="1"/>
            </p:cNvSpPr>
            <p:nvPr/>
          </p:nvSpPr>
          <p:spPr bwMode="auto">
            <a:xfrm>
              <a:off x="1826" y="2205"/>
              <a:ext cx="46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www</a:t>
              </a:r>
            </a:p>
          </p:txBody>
        </p:sp>
        <p:sp>
          <p:nvSpPr>
            <p:cNvPr id="49190" name="Text Box 152"/>
            <p:cNvSpPr txBox="1">
              <a:spLocks noChangeArrowheads="1"/>
            </p:cNvSpPr>
            <p:nvPr/>
          </p:nvSpPr>
          <p:spPr bwMode="auto">
            <a:xfrm>
              <a:off x="1414"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191" name="Line 153"/>
            <p:cNvSpPr>
              <a:spLocks noChangeShapeType="1"/>
            </p:cNvSpPr>
            <p:nvPr/>
          </p:nvSpPr>
          <p:spPr bwMode="auto">
            <a:xfrm flipV="1">
              <a:off x="1274" y="1794"/>
              <a:ext cx="383"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2" name="Line 154"/>
            <p:cNvSpPr>
              <a:spLocks noChangeShapeType="1"/>
            </p:cNvSpPr>
            <p:nvPr/>
          </p:nvSpPr>
          <p:spPr bwMode="auto">
            <a:xfrm>
              <a:off x="1657" y="1794"/>
              <a:ext cx="361" cy="4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193" name="Group 187"/>
            <p:cNvGrpSpPr>
              <a:grpSpLocks/>
            </p:cNvGrpSpPr>
            <p:nvPr/>
          </p:nvGrpSpPr>
          <p:grpSpPr bwMode="auto">
            <a:xfrm>
              <a:off x="2613" y="1797"/>
              <a:ext cx="269" cy="101"/>
              <a:chOff x="2875" y="1143"/>
              <a:chExt cx="330" cy="132"/>
            </a:xfrm>
          </p:grpSpPr>
          <p:sp>
            <p:nvSpPr>
              <p:cNvPr id="49209" name="Line 188"/>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0" name="Line 189"/>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1" name="Line 190"/>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2" name="Line 191"/>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94" name="Group 192"/>
            <p:cNvGrpSpPr>
              <a:grpSpLocks/>
            </p:cNvGrpSpPr>
            <p:nvPr/>
          </p:nvGrpSpPr>
          <p:grpSpPr bwMode="auto">
            <a:xfrm>
              <a:off x="5131" y="1797"/>
              <a:ext cx="268" cy="101"/>
              <a:chOff x="2875" y="1143"/>
              <a:chExt cx="330" cy="132"/>
            </a:xfrm>
          </p:grpSpPr>
          <p:sp>
            <p:nvSpPr>
              <p:cNvPr id="49205" name="Line 193"/>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6" name="Line 194"/>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7" name="Line 195"/>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8" name="Line 196"/>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95" name="Group 197"/>
            <p:cNvGrpSpPr>
              <a:grpSpLocks/>
            </p:cNvGrpSpPr>
            <p:nvPr/>
          </p:nvGrpSpPr>
          <p:grpSpPr bwMode="auto">
            <a:xfrm>
              <a:off x="2239" y="1797"/>
              <a:ext cx="268" cy="101"/>
              <a:chOff x="2875" y="1143"/>
              <a:chExt cx="330" cy="132"/>
            </a:xfrm>
          </p:grpSpPr>
          <p:sp>
            <p:nvSpPr>
              <p:cNvPr id="49201" name="Line 198"/>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2" name="Line 199"/>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3" name="Line 200"/>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4" name="Line 201"/>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96" name="Group 202"/>
            <p:cNvGrpSpPr>
              <a:grpSpLocks/>
            </p:cNvGrpSpPr>
            <p:nvPr/>
          </p:nvGrpSpPr>
          <p:grpSpPr bwMode="auto">
            <a:xfrm>
              <a:off x="3953" y="1797"/>
              <a:ext cx="268" cy="101"/>
              <a:chOff x="2875" y="1143"/>
              <a:chExt cx="330" cy="132"/>
            </a:xfrm>
          </p:grpSpPr>
          <p:sp>
            <p:nvSpPr>
              <p:cNvPr id="49197" name="Line 203"/>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8" name="Line 204"/>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9" name="Line 205"/>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0" name="Line 206"/>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 name="Group 213"/>
          <p:cNvGrpSpPr>
            <a:grpSpLocks/>
          </p:cNvGrpSpPr>
          <p:nvPr/>
        </p:nvGrpSpPr>
        <p:grpSpPr bwMode="auto">
          <a:xfrm>
            <a:off x="179388" y="1122363"/>
            <a:ext cx="8775700" cy="938212"/>
            <a:chOff x="113" y="707"/>
            <a:chExt cx="5528" cy="591"/>
          </a:xfrm>
        </p:grpSpPr>
        <p:sp>
          <p:nvSpPr>
            <p:cNvPr id="49160" name="Rectangle 209"/>
            <p:cNvSpPr>
              <a:spLocks noChangeArrowheads="1"/>
            </p:cNvSpPr>
            <p:nvPr/>
          </p:nvSpPr>
          <p:spPr bwMode="auto">
            <a:xfrm>
              <a:off x="1020" y="1026"/>
              <a:ext cx="4621" cy="245"/>
            </a:xfrm>
            <a:prstGeom prst="rect">
              <a:avLst/>
            </a:prstGeom>
            <a:solidFill>
              <a:srgbClr val="CCE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p>
              <a:endParaRPr lang="zh-CN" altLang="en-US"/>
            </a:p>
          </p:txBody>
        </p:sp>
        <p:sp>
          <p:nvSpPr>
            <p:cNvPr id="49161" name="Text Box 106"/>
            <p:cNvSpPr txBox="1">
              <a:spLocks noChangeArrowheads="1"/>
            </p:cNvSpPr>
            <p:nvPr/>
          </p:nvSpPr>
          <p:spPr bwMode="auto">
            <a:xfrm>
              <a:off x="1975" y="1026"/>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com</a:t>
              </a:r>
            </a:p>
          </p:txBody>
        </p:sp>
        <p:sp>
          <p:nvSpPr>
            <p:cNvPr id="49162" name="Text Box 107"/>
            <p:cNvSpPr txBox="1">
              <a:spLocks noChangeArrowheads="1"/>
            </p:cNvSpPr>
            <p:nvPr/>
          </p:nvSpPr>
          <p:spPr bwMode="auto">
            <a:xfrm>
              <a:off x="2472" y="1026"/>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net</a:t>
              </a:r>
            </a:p>
          </p:txBody>
        </p:sp>
        <p:sp>
          <p:nvSpPr>
            <p:cNvPr id="49163" name="Text Box 108"/>
            <p:cNvSpPr txBox="1">
              <a:spLocks noChangeArrowheads="1"/>
            </p:cNvSpPr>
            <p:nvPr/>
          </p:nvSpPr>
          <p:spPr bwMode="auto">
            <a:xfrm>
              <a:off x="2900" y="1026"/>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org</a:t>
              </a:r>
            </a:p>
          </p:txBody>
        </p:sp>
        <p:sp>
          <p:nvSpPr>
            <p:cNvPr id="49164" name="Text Box 109"/>
            <p:cNvSpPr txBox="1">
              <a:spLocks noChangeArrowheads="1"/>
            </p:cNvSpPr>
            <p:nvPr/>
          </p:nvSpPr>
          <p:spPr bwMode="auto">
            <a:xfrm>
              <a:off x="3329" y="102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edu</a:t>
              </a:r>
            </a:p>
          </p:txBody>
        </p:sp>
        <p:sp>
          <p:nvSpPr>
            <p:cNvPr id="49165" name="Text Box 110"/>
            <p:cNvSpPr txBox="1">
              <a:spLocks noChangeArrowheads="1"/>
            </p:cNvSpPr>
            <p:nvPr/>
          </p:nvSpPr>
          <p:spPr bwMode="auto">
            <a:xfrm>
              <a:off x="3758" y="1026"/>
              <a:ext cx="3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gov</a:t>
              </a:r>
            </a:p>
          </p:txBody>
        </p:sp>
        <p:sp>
          <p:nvSpPr>
            <p:cNvPr id="49166" name="Text Box 111"/>
            <p:cNvSpPr txBox="1">
              <a:spLocks noChangeArrowheads="1"/>
            </p:cNvSpPr>
            <p:nvPr/>
          </p:nvSpPr>
          <p:spPr bwMode="auto">
            <a:xfrm>
              <a:off x="1114" y="1026"/>
              <a:ext cx="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aero</a:t>
              </a:r>
            </a:p>
          </p:txBody>
        </p:sp>
        <p:sp>
          <p:nvSpPr>
            <p:cNvPr id="49167" name="Text Box 112"/>
            <p:cNvSpPr txBox="1">
              <a:spLocks noChangeArrowheads="1"/>
            </p:cNvSpPr>
            <p:nvPr/>
          </p:nvSpPr>
          <p:spPr bwMode="auto">
            <a:xfrm>
              <a:off x="4489" y="102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cn</a:t>
              </a:r>
            </a:p>
          </p:txBody>
        </p:sp>
        <p:sp>
          <p:nvSpPr>
            <p:cNvPr id="49168" name="Text Box 113"/>
            <p:cNvSpPr txBox="1">
              <a:spLocks noChangeArrowheads="1"/>
            </p:cNvSpPr>
            <p:nvPr/>
          </p:nvSpPr>
          <p:spPr bwMode="auto">
            <a:xfrm>
              <a:off x="4918" y="1026"/>
              <a:ext cx="2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Arial" pitchFamily="34" charset="0"/>
                  <a:ea typeface="黑体" pitchFamily="49" charset="-122"/>
                </a:rPr>
                <a:t>uk</a:t>
              </a:r>
            </a:p>
          </p:txBody>
        </p:sp>
        <p:sp>
          <p:nvSpPr>
            <p:cNvPr id="49169" name="Text Box 114"/>
            <p:cNvSpPr txBox="1">
              <a:spLocks noChangeArrowheads="1"/>
            </p:cNvSpPr>
            <p:nvPr/>
          </p:nvSpPr>
          <p:spPr bwMode="auto">
            <a:xfrm>
              <a:off x="5151" y="819"/>
              <a:ext cx="46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170" name="Rectangle 126"/>
            <p:cNvSpPr>
              <a:spLocks noChangeArrowheads="1"/>
            </p:cNvSpPr>
            <p:nvPr/>
          </p:nvSpPr>
          <p:spPr bwMode="auto">
            <a:xfrm>
              <a:off x="113" y="1005"/>
              <a:ext cx="754" cy="248"/>
            </a:xfrm>
            <a:prstGeom prst="rect">
              <a:avLst/>
            </a:prstGeom>
            <a:solidFill>
              <a:srgbClr val="CCECFF"/>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chemeClr val="folHlink"/>
                  </a:solidFill>
                  <a:latin typeface="Arial" pitchFamily="34" charset="0"/>
                  <a:ea typeface="黑体" pitchFamily="49" charset="-122"/>
                </a:rPr>
                <a:t>顶级域名</a:t>
              </a:r>
            </a:p>
          </p:txBody>
        </p:sp>
        <p:sp>
          <p:nvSpPr>
            <p:cNvPr id="49171" name="Line 133"/>
            <p:cNvSpPr>
              <a:spLocks noChangeShapeType="1"/>
            </p:cNvSpPr>
            <p:nvPr/>
          </p:nvSpPr>
          <p:spPr bwMode="auto">
            <a:xfrm flipH="1">
              <a:off x="2201" y="712"/>
              <a:ext cx="1068" cy="3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2" name="Line 134"/>
            <p:cNvSpPr>
              <a:spLocks noChangeShapeType="1"/>
            </p:cNvSpPr>
            <p:nvPr/>
          </p:nvSpPr>
          <p:spPr bwMode="auto">
            <a:xfrm flipH="1">
              <a:off x="2681" y="730"/>
              <a:ext cx="575" cy="35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3" name="Line 135"/>
            <p:cNvSpPr>
              <a:spLocks noChangeShapeType="1"/>
            </p:cNvSpPr>
            <p:nvPr/>
          </p:nvSpPr>
          <p:spPr bwMode="auto">
            <a:xfrm flipH="1">
              <a:off x="3134" y="730"/>
              <a:ext cx="131" cy="344"/>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4" name="Line 136"/>
            <p:cNvSpPr>
              <a:spLocks noChangeShapeType="1"/>
            </p:cNvSpPr>
            <p:nvPr/>
          </p:nvSpPr>
          <p:spPr bwMode="auto">
            <a:xfrm>
              <a:off x="3277" y="723"/>
              <a:ext cx="249" cy="3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5" name="Line 137"/>
            <p:cNvSpPr>
              <a:spLocks noChangeShapeType="1"/>
            </p:cNvSpPr>
            <p:nvPr/>
          </p:nvSpPr>
          <p:spPr bwMode="auto">
            <a:xfrm>
              <a:off x="3275" y="715"/>
              <a:ext cx="681" cy="37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6" name="Line 138"/>
            <p:cNvSpPr>
              <a:spLocks noChangeShapeType="1"/>
            </p:cNvSpPr>
            <p:nvPr/>
          </p:nvSpPr>
          <p:spPr bwMode="auto">
            <a:xfrm>
              <a:off x="3288" y="708"/>
              <a:ext cx="1353" cy="37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7" name="Line 139"/>
            <p:cNvSpPr>
              <a:spLocks noChangeShapeType="1"/>
            </p:cNvSpPr>
            <p:nvPr/>
          </p:nvSpPr>
          <p:spPr bwMode="auto">
            <a:xfrm flipH="1">
              <a:off x="1358" y="707"/>
              <a:ext cx="1933" cy="37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8" name="Line 140"/>
            <p:cNvSpPr>
              <a:spLocks noChangeShapeType="1"/>
            </p:cNvSpPr>
            <p:nvPr/>
          </p:nvSpPr>
          <p:spPr bwMode="auto">
            <a:xfrm>
              <a:off x="3250" y="709"/>
              <a:ext cx="1777" cy="3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9" name="Text Box 141"/>
            <p:cNvSpPr txBox="1">
              <a:spLocks noChangeArrowheads="1"/>
            </p:cNvSpPr>
            <p:nvPr/>
          </p:nvSpPr>
          <p:spPr bwMode="auto">
            <a:xfrm>
              <a:off x="1542" y="81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sp>
          <p:nvSpPr>
            <p:cNvPr id="49180" name="Text Box 207"/>
            <p:cNvSpPr txBox="1">
              <a:spLocks noChangeArrowheads="1"/>
            </p:cNvSpPr>
            <p:nvPr/>
          </p:nvSpPr>
          <p:spPr bwMode="auto">
            <a:xfrm>
              <a:off x="4042" y="817"/>
              <a:ext cx="46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4400" b="1">
                  <a:solidFill>
                    <a:schemeClr val="folHlink"/>
                  </a:solidFill>
                  <a:latin typeface="Arial" pitchFamily="34" charset="0"/>
                  <a:ea typeface="黑体" pitchFamily="49" charset="-122"/>
                </a:rPr>
                <a:t>…</a:t>
              </a:r>
            </a:p>
          </p:txBody>
        </p:sp>
      </p:grpSp>
    </p:spTree>
    <p:extLst>
      <p:ext uri="{BB962C8B-B14F-4D97-AF65-F5344CB8AC3E}">
        <p14:creationId xmlns:p14="http://schemas.microsoft.com/office/powerpoint/2010/main" val="3489833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par>
                          <p:cTn id="8" fill="hold" nodeType="afterGroup">
                            <p:stCondLst>
                              <p:cond delay="1500"/>
                            </p:stCondLst>
                            <p:childTnLst>
                              <p:par>
                                <p:cTn id="9" presetID="22" presetClass="entr" presetSubtype="1"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par>
                          <p:cTn id="12" fill="hold" nodeType="afterGroup">
                            <p:stCondLst>
                              <p:cond delay="3000"/>
                            </p:stCondLst>
                            <p:childTnLst>
                              <p:par>
                                <p:cTn id="13" presetID="22" presetClass="entr" presetSubtype="1" fill="hold"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1000"/>
                                        <p:tgtEl>
                                          <p:spTgt spid="10"/>
                                        </p:tgtEl>
                                      </p:cBhvr>
                                    </p:animEffect>
                                  </p:childTnLst>
                                </p:cTn>
                              </p:par>
                            </p:childTnLst>
                          </p:cTn>
                        </p:par>
                        <p:par>
                          <p:cTn id="16" fill="hold" nodeType="afterGroup">
                            <p:stCondLst>
                              <p:cond delay="4500"/>
                            </p:stCondLst>
                            <p:childTnLst>
                              <p:par>
                                <p:cTn id="17" presetID="22" presetClass="entr" presetSubtype="1" fill="hold" nodeType="after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endParaRPr lang="zh-CN" altLang="en-US"/>
          </a:p>
        </p:txBody>
      </p:sp>
      <p:sp>
        <p:nvSpPr>
          <p:cNvPr id="50179" name="内容占位符 2"/>
          <p:cNvSpPr>
            <a:spLocks noGrp="1"/>
          </p:cNvSpPr>
          <p:nvPr>
            <p:ph idx="1"/>
          </p:nvPr>
        </p:nvSpPr>
        <p:spPr/>
        <p:txBody>
          <a:bodyPr/>
          <a:lstStyle/>
          <a:p>
            <a:r>
              <a:rPr lang="zh-CN" altLang="en-US"/>
              <a:t>域名与</a:t>
            </a:r>
            <a:r>
              <a:rPr lang="en-US" altLang="zh-CN"/>
              <a:t>IP</a:t>
            </a:r>
            <a:r>
              <a:rPr lang="zh-CN" altLang="en-US"/>
              <a:t>地址的关系</a:t>
            </a:r>
            <a:endParaRPr lang="en-US" altLang="zh-CN"/>
          </a:p>
          <a:p>
            <a:pPr lvl="1"/>
            <a:r>
              <a:rPr lang="zh-CN" altLang="en-US"/>
              <a:t>一一对应的关系</a:t>
            </a:r>
            <a:endParaRPr lang="en-US" altLang="zh-CN"/>
          </a:p>
          <a:p>
            <a:r>
              <a:rPr lang="zh-CN" altLang="en-US"/>
              <a:t>网络实名</a:t>
            </a:r>
            <a:endParaRPr lang="en-US" altLang="zh-CN"/>
          </a:p>
          <a:p>
            <a:pPr lvl="1"/>
            <a:r>
              <a:rPr lang="zh-CN" altLang="en-US"/>
              <a:t>用户只要一个简单的名字就可以代替复杂的域名地址访问到相应的网站</a:t>
            </a:r>
            <a:endParaRPr lang="en-US" altLang="zh-CN"/>
          </a:p>
          <a:p>
            <a:pPr lvl="2"/>
            <a:r>
              <a:rPr lang="zh-CN" altLang="en-US"/>
              <a:t>中文地址：“平安保险”</a:t>
            </a:r>
            <a:endParaRPr lang="en-US" altLang="zh-CN"/>
          </a:p>
          <a:p>
            <a:pPr lvl="2"/>
            <a:r>
              <a:rPr lang="zh-CN" altLang="en-US"/>
              <a:t>英文地址：“</a:t>
            </a:r>
            <a:r>
              <a:rPr lang="en-US" altLang="zh-CN"/>
              <a:t>sina</a:t>
            </a:r>
            <a:r>
              <a:rPr lang="zh-CN" altLang="en-US"/>
              <a:t>”</a:t>
            </a:r>
            <a:endParaRPr lang="en-US" altLang="zh-CN"/>
          </a:p>
          <a:p>
            <a:pPr lvl="2"/>
            <a:r>
              <a:rPr lang="zh-CN" altLang="en-US"/>
              <a:t>拼音地址：“</a:t>
            </a:r>
            <a:r>
              <a:rPr lang="en-US" altLang="zh-CN"/>
              <a:t>pabx</a:t>
            </a:r>
            <a:r>
              <a:rPr lang="zh-CN" altLang="en-US"/>
              <a:t>”</a:t>
            </a:r>
            <a:endParaRPr lang="en-US" altLang="zh-CN"/>
          </a:p>
          <a:p>
            <a:pPr lvl="2"/>
            <a:r>
              <a:rPr lang="zh-CN" altLang="en-US"/>
              <a:t>数字地址：“</a:t>
            </a:r>
            <a:r>
              <a:rPr lang="en-US" altLang="zh-CN"/>
              <a:t>163</a:t>
            </a:r>
            <a:r>
              <a:rPr lang="zh-CN" altLang="en-US"/>
              <a:t>”</a:t>
            </a:r>
          </a:p>
          <a:p>
            <a:endParaRPr lang="zh-CN" altLang="en-US"/>
          </a:p>
        </p:txBody>
      </p:sp>
    </p:spTree>
    <p:extLst>
      <p:ext uri="{BB962C8B-B14F-4D97-AF65-F5344CB8AC3E}">
        <p14:creationId xmlns:p14="http://schemas.microsoft.com/office/powerpoint/2010/main" val="5864780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a:t>Internet</a:t>
            </a:r>
            <a:r>
              <a:rPr lang="zh-CN" altLang="en-US"/>
              <a:t>的接入方式</a:t>
            </a:r>
          </a:p>
        </p:txBody>
      </p:sp>
      <p:sp>
        <p:nvSpPr>
          <p:cNvPr id="51203" name="内容占位符 2"/>
          <p:cNvSpPr>
            <a:spLocks noGrp="1"/>
          </p:cNvSpPr>
          <p:nvPr>
            <p:ph idx="1"/>
          </p:nvPr>
        </p:nvSpPr>
        <p:spPr>
          <a:xfrm>
            <a:off x="571500" y="1357313"/>
            <a:ext cx="8421688" cy="5357812"/>
          </a:xfrm>
        </p:spPr>
        <p:txBody>
          <a:bodyPr/>
          <a:lstStyle/>
          <a:p>
            <a:r>
              <a:rPr lang="zh-CN" altLang="en-US" dirty="0"/>
              <a:t>有线方式</a:t>
            </a:r>
            <a:endParaRPr lang="en-US" altLang="zh-CN" dirty="0"/>
          </a:p>
          <a:p>
            <a:pPr lvl="1"/>
            <a:r>
              <a:rPr lang="zh-CN" altLang="en-US" dirty="0"/>
              <a:t>局域网的接入</a:t>
            </a:r>
            <a:endParaRPr lang="en-US" altLang="zh-CN" dirty="0"/>
          </a:p>
          <a:p>
            <a:pPr lvl="1"/>
            <a:r>
              <a:rPr lang="zh-CN" altLang="en-US" dirty="0"/>
              <a:t>拨号上网</a:t>
            </a:r>
            <a:endParaRPr lang="en-US" altLang="zh-CN" dirty="0"/>
          </a:p>
          <a:p>
            <a:r>
              <a:rPr lang="zh-CN" altLang="en-US" dirty="0"/>
              <a:t>无线方式</a:t>
            </a:r>
            <a:endParaRPr lang="en-US" altLang="zh-CN" dirty="0"/>
          </a:p>
          <a:p>
            <a:pPr lvl="1"/>
            <a:r>
              <a:rPr lang="zh-CN" altLang="en-US" dirty="0"/>
              <a:t>无线局域网的接入</a:t>
            </a:r>
            <a:endParaRPr lang="en-US" altLang="zh-CN" dirty="0"/>
          </a:p>
          <a:p>
            <a:pPr lvl="1"/>
            <a:r>
              <a:rPr lang="en-US" altLang="zh-CN" dirty="0"/>
              <a:t>5G</a:t>
            </a:r>
            <a:r>
              <a:rPr lang="zh-CN" altLang="en-US" dirty="0"/>
              <a:t>无线上网</a:t>
            </a:r>
            <a:endParaRPr lang="en-US" altLang="zh-CN" dirty="0"/>
          </a:p>
          <a:p>
            <a:pPr lvl="1"/>
            <a:r>
              <a:rPr lang="en-US" altLang="zh-CN" dirty="0"/>
              <a:t>Wi-Fi</a:t>
            </a:r>
            <a:r>
              <a:rPr lang="zh-CN" altLang="en-US" dirty="0"/>
              <a:t>上网</a:t>
            </a:r>
            <a:endParaRPr lang="en-US" altLang="zh-CN" dirty="0"/>
          </a:p>
          <a:p>
            <a:r>
              <a:rPr lang="zh-CN" altLang="en-US" dirty="0"/>
              <a:t>特别接入方式</a:t>
            </a:r>
            <a:endParaRPr lang="en-US" altLang="zh-CN" dirty="0"/>
          </a:p>
          <a:p>
            <a:pPr lvl="1"/>
            <a:r>
              <a:rPr lang="zh-CN" altLang="en-US" dirty="0"/>
              <a:t>手机插件方式接入</a:t>
            </a:r>
          </a:p>
          <a:p>
            <a:pPr lvl="1"/>
            <a:r>
              <a:rPr lang="zh-CN" altLang="en-US" dirty="0"/>
              <a:t>电力线接入</a:t>
            </a:r>
          </a:p>
        </p:txBody>
      </p:sp>
    </p:spTree>
    <p:extLst>
      <p:ext uri="{BB962C8B-B14F-4D97-AF65-F5344CB8AC3E}">
        <p14:creationId xmlns:p14="http://schemas.microsoft.com/office/powerpoint/2010/main" val="762646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a:t>局域网的接入</a:t>
            </a:r>
          </a:p>
        </p:txBody>
      </p:sp>
      <p:sp>
        <p:nvSpPr>
          <p:cNvPr id="52227" name="内容占位符 2"/>
          <p:cNvSpPr>
            <a:spLocks noGrp="1"/>
          </p:cNvSpPr>
          <p:nvPr>
            <p:ph idx="1"/>
          </p:nvPr>
        </p:nvSpPr>
        <p:spPr/>
        <p:txBody>
          <a:bodyPr/>
          <a:lstStyle/>
          <a:p>
            <a:r>
              <a:rPr lang="zh-CN" altLang="en-US"/>
              <a:t>将双绞线的一端插到台式机的网卡接口上，双绞线的另一端接至交换机或路由器或者是连接到墙上的网络接口。</a:t>
            </a:r>
            <a:endParaRPr lang="en-US" altLang="zh-CN"/>
          </a:p>
          <a:p>
            <a:r>
              <a:rPr lang="zh-CN" altLang="en-US"/>
              <a:t>网络连通后，在电脑桌面右击“网上邻居”，然后单击右键选择“属性”，会弹出网络连接的窗口</a:t>
            </a:r>
            <a:endParaRPr lang="en-US" altLang="zh-CN"/>
          </a:p>
        </p:txBody>
      </p:sp>
    </p:spTree>
    <p:extLst>
      <p:ext uri="{BB962C8B-B14F-4D97-AF65-F5344CB8AC3E}">
        <p14:creationId xmlns:p14="http://schemas.microsoft.com/office/powerpoint/2010/main" val="2044032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endParaRPr lang="zh-CN" altLang="en-US"/>
          </a:p>
        </p:txBody>
      </p:sp>
      <p:sp>
        <p:nvSpPr>
          <p:cNvPr id="53251" name="内容占位符 2"/>
          <p:cNvSpPr>
            <a:spLocks noGrp="1"/>
          </p:cNvSpPr>
          <p:nvPr>
            <p:ph idx="1"/>
          </p:nvPr>
        </p:nvSpPr>
        <p:spPr/>
        <p:txBody>
          <a:bodyPr/>
          <a:lstStyle/>
          <a:p>
            <a:r>
              <a:rPr lang="zh-CN" altLang="en-US"/>
              <a:t>双击 “本地连接”，然后在弹出的对话框中选中“</a:t>
            </a:r>
            <a:r>
              <a:rPr lang="en-US" altLang="zh-CN"/>
              <a:t>Internet</a:t>
            </a:r>
            <a:r>
              <a:rPr lang="zh-CN" altLang="en-US"/>
              <a:t>协议（</a:t>
            </a:r>
            <a:r>
              <a:rPr lang="en-US" altLang="zh-CN"/>
              <a:t>TCP/IP</a:t>
            </a:r>
            <a:r>
              <a:rPr lang="zh-CN" altLang="en-US"/>
              <a:t>）” 然后单击“属性”，弹出另一对话框，填入</a:t>
            </a:r>
            <a:r>
              <a:rPr lang="en-US" altLang="zh-CN"/>
              <a:t>IP</a:t>
            </a:r>
            <a:r>
              <a:rPr lang="zh-CN" altLang="en-US"/>
              <a:t>地址、子网掩码、默认网关和首选</a:t>
            </a:r>
            <a:r>
              <a:rPr lang="en-US" altLang="zh-CN"/>
              <a:t>DNS</a:t>
            </a:r>
            <a:r>
              <a:rPr lang="zh-CN" altLang="en-US"/>
              <a:t>服务器（具体</a:t>
            </a:r>
            <a:r>
              <a:rPr lang="en-US" altLang="zh-CN"/>
              <a:t>IP</a:t>
            </a:r>
            <a:r>
              <a:rPr lang="zh-CN" altLang="en-US"/>
              <a:t>地址为多少，请咨询所在单位的信息中心或者网管），然后单击“确定”即可；或者直接选择“自动获得</a:t>
            </a:r>
            <a:r>
              <a:rPr lang="en-US" altLang="zh-CN"/>
              <a:t>IP</a:t>
            </a:r>
            <a:r>
              <a:rPr lang="zh-CN" altLang="en-US"/>
              <a:t>地址”。</a:t>
            </a:r>
          </a:p>
          <a:p>
            <a:pPr>
              <a:buFont typeface="Wingdings" pitchFamily="2" charset="2"/>
              <a:buNone/>
            </a:pPr>
            <a:endParaRPr lang="zh-CN" altLang="en-US"/>
          </a:p>
        </p:txBody>
      </p:sp>
    </p:spTree>
    <p:extLst>
      <p:ext uri="{BB962C8B-B14F-4D97-AF65-F5344CB8AC3E}">
        <p14:creationId xmlns:p14="http://schemas.microsoft.com/office/powerpoint/2010/main" val="22431669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2731</TotalTime>
  <Words>11854</Words>
  <Application>Microsoft Office PowerPoint</Application>
  <PresentationFormat>全屏显示(4:3)</PresentationFormat>
  <Paragraphs>1421</Paragraphs>
  <Slides>223</Slides>
  <Notes>23</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223</vt:i4>
      </vt:variant>
    </vt:vector>
  </HeadingPairs>
  <TitlesOfParts>
    <vt:vector size="243" baseType="lpstr">
      <vt:lpstr>仿宋</vt:lpstr>
      <vt:lpstr>黑体</vt:lpstr>
      <vt:lpstr>华文行楷</vt:lpstr>
      <vt:lpstr>华文楷体</vt:lpstr>
      <vt:lpstr>华文新魏</vt:lpstr>
      <vt:lpstr>楷体_GB2312</vt:lpstr>
      <vt:lpstr>宋体</vt:lpstr>
      <vt:lpstr>Arial</vt:lpstr>
      <vt:lpstr>Arial Black</vt:lpstr>
      <vt:lpstr>Book Antiqua</vt:lpstr>
      <vt:lpstr>Calibri</vt:lpstr>
      <vt:lpstr>Garamond</vt:lpstr>
      <vt:lpstr>Lucida Sans</vt:lpstr>
      <vt:lpstr>Tahoma</vt:lpstr>
      <vt:lpstr>Times New Roman</vt:lpstr>
      <vt:lpstr>Wingdings</vt:lpstr>
      <vt:lpstr>Office 主题</vt:lpstr>
      <vt:lpstr>1_Office 主题</vt:lpstr>
      <vt:lpstr>图片</vt:lpstr>
      <vt:lpstr>VISIO</vt:lpstr>
      <vt:lpstr>第6章计算机网络与安全</vt:lpstr>
      <vt:lpstr>目录</vt:lpstr>
      <vt:lpstr>6.1计算机网络基础</vt:lpstr>
      <vt:lpstr>计算机网络产生与发展</vt:lpstr>
      <vt:lpstr>计算机网络的概念</vt:lpstr>
      <vt:lpstr>计算机网络的作用</vt:lpstr>
      <vt:lpstr>计算机网络的分类</vt:lpstr>
      <vt:lpstr>按照网络拓扑结构划分</vt:lpstr>
      <vt:lpstr>星形</vt:lpstr>
      <vt:lpstr>环形</vt:lpstr>
      <vt:lpstr>总线形</vt:lpstr>
      <vt:lpstr>树型结构</vt:lpstr>
      <vt:lpstr>网型结构</vt:lpstr>
      <vt:lpstr>网络连接方式划分</vt:lpstr>
      <vt:lpstr>地域范围划分</vt:lpstr>
      <vt:lpstr>网络组建属性分类</vt:lpstr>
      <vt:lpstr>局域网技术</vt:lpstr>
      <vt:lpstr>局域网的组成</vt:lpstr>
      <vt:lpstr>组成局域网的主要设备</vt:lpstr>
      <vt:lpstr>1)服务器（Server） </vt:lpstr>
      <vt:lpstr>PowerPoint 演示文稿</vt:lpstr>
      <vt:lpstr>2)网络适配器（网卡）</vt:lpstr>
      <vt:lpstr>PowerPoint 演示文稿</vt:lpstr>
      <vt:lpstr>3)网络工作站（Work Station）</vt:lpstr>
      <vt:lpstr>4)中继器（Repeater）</vt:lpstr>
      <vt:lpstr>PowerPoint 演示文稿</vt:lpstr>
      <vt:lpstr>5)桥接器（Bridge） </vt:lpstr>
      <vt:lpstr>PowerPoint 演示文稿</vt:lpstr>
      <vt:lpstr>6)路由器（Router） </vt:lpstr>
      <vt:lpstr>PowerPoint 演示文稿</vt:lpstr>
      <vt:lpstr>7)网关（Gateway） </vt:lpstr>
      <vt:lpstr>8)交换机（Switch） </vt:lpstr>
      <vt:lpstr>9)集线器（HUB） </vt:lpstr>
      <vt:lpstr>PowerPoint 演示文稿</vt:lpstr>
      <vt:lpstr>网络传输介质</vt:lpstr>
      <vt:lpstr>双绞线</vt:lpstr>
      <vt:lpstr>PowerPoint 演示文稿</vt:lpstr>
      <vt:lpstr>同轴电缆</vt:lpstr>
      <vt:lpstr>光纤</vt:lpstr>
      <vt:lpstr>光线在光纤中的折射 </vt:lpstr>
      <vt:lpstr>光纤的工作原理</vt:lpstr>
      <vt:lpstr>PowerPoint 演示文稿</vt:lpstr>
      <vt:lpstr>无线传输媒质</vt:lpstr>
      <vt:lpstr>PowerPoint 演示文稿</vt:lpstr>
      <vt:lpstr>局域网的软件</vt:lpstr>
      <vt:lpstr>局域网示例</vt:lpstr>
      <vt:lpstr>网络体系结构</vt:lpstr>
      <vt:lpstr>引言与基本术语</vt:lpstr>
      <vt:lpstr>网络协议</vt:lpstr>
      <vt:lpstr>网络体系结构与分层</vt:lpstr>
      <vt:lpstr>OSI/RM参考模型</vt:lpstr>
      <vt:lpstr>OSI/RM七层参考模型</vt:lpstr>
      <vt:lpstr>应用层</vt:lpstr>
      <vt:lpstr>表示层</vt:lpstr>
      <vt:lpstr>会话层</vt:lpstr>
      <vt:lpstr>传输层</vt:lpstr>
      <vt:lpstr>网络层</vt:lpstr>
      <vt:lpstr>数据链路层</vt:lpstr>
      <vt:lpstr>物理层</vt:lpstr>
      <vt:lpstr>协议的工作过程</vt:lpstr>
      <vt:lpstr>TCP/IP协议体系结构 </vt:lpstr>
      <vt:lpstr>TCP/IP协议模型</vt:lpstr>
      <vt:lpstr>TCP/IP协议各层的功能 </vt:lpstr>
      <vt:lpstr>TCP/IP与OSI/RM的关系</vt:lpstr>
      <vt:lpstr>TCP/IP与OSI/RM的比较</vt:lpstr>
      <vt:lpstr>互联网数据通信实例</vt:lpstr>
      <vt:lpstr>课堂练习题</vt:lpstr>
      <vt:lpstr>6.2 Internet 技术</vt:lpstr>
      <vt:lpstr>Internet</vt:lpstr>
      <vt:lpstr>Internet定义</vt:lpstr>
      <vt:lpstr>Internet的地址系统</vt:lpstr>
      <vt:lpstr>IP地址</vt:lpstr>
      <vt:lpstr>IP地址的组成</vt:lpstr>
      <vt:lpstr>PowerPoint 演示文稿</vt:lpstr>
      <vt:lpstr>IP地址的组成</vt:lpstr>
      <vt:lpstr>IP地址的表示</vt:lpstr>
      <vt:lpstr>点分十进制记法 </vt:lpstr>
      <vt:lpstr>IP 地址中的网络号字段和主机号字段 </vt:lpstr>
      <vt:lpstr>常用的三种类别的 IP 地址 </vt:lpstr>
      <vt:lpstr>特殊用途的IP地址</vt:lpstr>
      <vt:lpstr>IP地址三大要素</vt:lpstr>
      <vt:lpstr>IP地址配置</vt:lpstr>
      <vt:lpstr>Windows环境下TCP/IP配置</vt:lpstr>
      <vt:lpstr>Windows环境下TCP/IP配置</vt:lpstr>
      <vt:lpstr>IP地址的管理</vt:lpstr>
      <vt:lpstr>子网掩码</vt:lpstr>
      <vt:lpstr>子网掩码的重要属性</vt:lpstr>
      <vt:lpstr>默认网关</vt:lpstr>
      <vt:lpstr>域名系统DNS</vt:lpstr>
      <vt:lpstr>因特网的域名结构</vt:lpstr>
      <vt:lpstr>域名只是个逻辑概念</vt:lpstr>
      <vt:lpstr>顶级域名 TLD  (Top Level Domain)</vt:lpstr>
      <vt:lpstr>顶级域名 TLD （续）</vt:lpstr>
      <vt:lpstr>新增加了下列的通用顶级域名 </vt:lpstr>
      <vt:lpstr>因特网的域名空间 </vt:lpstr>
      <vt:lpstr>PowerPoint 演示文稿</vt:lpstr>
      <vt:lpstr>Internet的接入方式</vt:lpstr>
      <vt:lpstr>局域网的接入</vt:lpstr>
      <vt:lpstr>PowerPoint 演示文稿</vt:lpstr>
      <vt:lpstr>PowerPoint 演示文稿</vt:lpstr>
      <vt:lpstr>拨号上网</vt:lpstr>
      <vt:lpstr>拨号方式接入互联网操作（1）</vt:lpstr>
      <vt:lpstr>拨号方式接入互联网操作（2）</vt:lpstr>
      <vt:lpstr>拨号方式接入互联网操作（3）</vt:lpstr>
      <vt:lpstr>拨号方式接入互联网操作（4）</vt:lpstr>
      <vt:lpstr>拨号方式接入互联网操作（5）</vt:lpstr>
      <vt:lpstr>拨号方式接入互联网操作（6）</vt:lpstr>
      <vt:lpstr>拨号方式接入互联网操作（7）</vt:lpstr>
      <vt:lpstr>无线局域网的接入</vt:lpstr>
      <vt:lpstr>PowerPoint 演示文稿</vt:lpstr>
      <vt:lpstr>PowerPoint 演示文稿</vt:lpstr>
      <vt:lpstr>PowerPoint 演示文稿</vt:lpstr>
      <vt:lpstr>5G无线上网</vt:lpstr>
      <vt:lpstr>5G的性能指标</vt:lpstr>
      <vt:lpstr>5G Wi-Fi</vt:lpstr>
      <vt:lpstr>Wi-Fi接入</vt:lpstr>
      <vt:lpstr>PowerPoint 演示文稿</vt:lpstr>
      <vt:lpstr>特别接入方式</vt:lpstr>
      <vt:lpstr>电力线接入</vt:lpstr>
      <vt:lpstr>无线局域网的组建</vt:lpstr>
      <vt:lpstr>PowerPoint 演示文稿</vt:lpstr>
      <vt:lpstr>PowerPoint 演示文稿</vt:lpstr>
      <vt:lpstr>“无线设置”下的“无线网络基本设置”来设置无线密码</vt:lpstr>
      <vt:lpstr>计算机接入网的常见问题</vt:lpstr>
      <vt:lpstr>手机上网</vt:lpstr>
      <vt:lpstr>万维网 WWW</vt:lpstr>
      <vt:lpstr>万维网提供分布式服务 </vt:lpstr>
      <vt:lpstr>万维网的工作过程 </vt:lpstr>
      <vt:lpstr>用户点击鼠标后所发生的事件 </vt:lpstr>
      <vt:lpstr>电子邮件</vt:lpstr>
      <vt:lpstr>电子邮件的最主要的组成构件 </vt:lpstr>
      <vt:lpstr>发送和接收电子邮件的几个重要步骤</vt:lpstr>
      <vt:lpstr>发送和接收电子邮件的几个重要步骤</vt:lpstr>
      <vt:lpstr>电子邮件的组成</vt:lpstr>
      <vt:lpstr>电子邮件地址的格式</vt:lpstr>
      <vt:lpstr>邮件内容的首部 </vt:lpstr>
      <vt:lpstr>搜索引擎</vt:lpstr>
      <vt:lpstr>全文搜索引擎</vt:lpstr>
      <vt:lpstr>目录索引类搜索引擎</vt:lpstr>
      <vt:lpstr>元搜索引擎</vt:lpstr>
      <vt:lpstr>一些著名的搜索引擎 </vt:lpstr>
      <vt:lpstr>网络通信工具</vt:lpstr>
      <vt:lpstr>网络资源下载工具</vt:lpstr>
      <vt:lpstr>PowerPoint 演示文稿</vt:lpstr>
      <vt:lpstr>PowerPoint 演示文稿</vt:lpstr>
      <vt:lpstr>PowerPoint 演示文稿</vt:lpstr>
      <vt:lpstr>PowerPoint 演示文稿</vt:lpstr>
      <vt:lpstr>博客</vt:lpstr>
      <vt:lpstr>微博</vt:lpstr>
      <vt:lpstr>网络论坛</vt:lpstr>
      <vt:lpstr>下一代互联网</vt:lpstr>
      <vt:lpstr>IPv4和IPv6</vt:lpstr>
      <vt:lpstr>6.3 计算机安全技术</vt:lpstr>
      <vt:lpstr>案例—英国银行账户资料遭泄露案 </vt:lpstr>
      <vt:lpstr>案例—美国司法部网站主页被黑案 </vt:lpstr>
      <vt:lpstr>案例—熊猫烧香病毒</vt:lpstr>
      <vt:lpstr>PowerPoint 演示文稿</vt:lpstr>
      <vt:lpstr>案例—内部攻击</vt:lpstr>
      <vt:lpstr>案例—硬件和软件后门 </vt:lpstr>
      <vt:lpstr>计算机网络安全概述</vt:lpstr>
      <vt:lpstr>网络安全基础知识——(1)</vt:lpstr>
      <vt:lpstr>网络安全基础知识——(2)</vt:lpstr>
      <vt:lpstr>网络安全基础知识——(3)</vt:lpstr>
      <vt:lpstr>网络安全的威胁因素</vt:lpstr>
      <vt:lpstr>网络安全的攻击形式</vt:lpstr>
      <vt:lpstr>计算机网络面临的安全性威胁</vt:lpstr>
      <vt:lpstr>网络安全的攻击形式图示</vt:lpstr>
      <vt:lpstr>网络安全的分类</vt:lpstr>
      <vt:lpstr>计算机安全等级</vt:lpstr>
      <vt:lpstr>网络安全策略概念</vt:lpstr>
      <vt:lpstr>网络安全策略的分类</vt:lpstr>
      <vt:lpstr>计算机病毒及其防治</vt:lpstr>
      <vt:lpstr>计算机病毒概念</vt:lpstr>
      <vt:lpstr>计算机病毒分类</vt:lpstr>
      <vt:lpstr>计算机病毒的特征</vt:lpstr>
      <vt:lpstr>常见的计算机病毒 </vt:lpstr>
      <vt:lpstr>蠕虫病毒</vt:lpstr>
      <vt:lpstr>IT史上出现的重大病毒</vt:lpstr>
      <vt:lpstr>IT史上出现的重大病毒</vt:lpstr>
      <vt:lpstr>IT史上出现的重大病毒</vt:lpstr>
      <vt:lpstr>IT史上出现的重大病毒</vt:lpstr>
      <vt:lpstr>IT史上出现的重大病毒</vt:lpstr>
      <vt:lpstr>IT史上出现的重大病毒</vt:lpstr>
      <vt:lpstr>计算机病毒的检测与防治 </vt:lpstr>
      <vt:lpstr>计算机病毒的检测与防治</vt:lpstr>
      <vt:lpstr>计算机病毒防治软件</vt:lpstr>
      <vt:lpstr>计算机病毒防治软件的类型</vt:lpstr>
      <vt:lpstr>杀毒软件的选购</vt:lpstr>
      <vt:lpstr>市场上主流杀毒软件产品介绍</vt:lpstr>
      <vt:lpstr>特洛伊木马</vt:lpstr>
      <vt:lpstr>常见木马的类型</vt:lpstr>
      <vt:lpstr>木马的防御 </vt:lpstr>
      <vt:lpstr>木马查杀工具介绍</vt:lpstr>
      <vt:lpstr>黑客</vt:lpstr>
      <vt:lpstr>黑客常用的攻击手段</vt:lpstr>
      <vt:lpstr>应对黑客攻击的策略</vt:lpstr>
      <vt:lpstr>访问控制技术</vt:lpstr>
      <vt:lpstr>访问控制的手段</vt:lpstr>
      <vt:lpstr>常见访问控制的形式</vt:lpstr>
      <vt:lpstr>防火墙技术</vt:lpstr>
      <vt:lpstr>防火墙在网络中的位置</vt:lpstr>
      <vt:lpstr>防火墙的功能</vt:lpstr>
      <vt:lpstr>防火墙的基本准则</vt:lpstr>
      <vt:lpstr>防火墙技术分类</vt:lpstr>
      <vt:lpstr>个人防火墙技术</vt:lpstr>
      <vt:lpstr>入侵检测技术</vt:lpstr>
      <vt:lpstr>入侵检测技术分类</vt:lpstr>
      <vt:lpstr>常见入侵检测系统简介</vt:lpstr>
      <vt:lpstr>数据加密技术</vt:lpstr>
      <vt:lpstr>数据加密的基本术语</vt:lpstr>
      <vt:lpstr>数据加密的基本概念</vt:lpstr>
      <vt:lpstr>加密过程</vt:lpstr>
      <vt:lpstr>加密过程示意图</vt:lpstr>
      <vt:lpstr>数据加密举例——例1</vt:lpstr>
      <vt:lpstr>数据加密举例——例2</vt:lpstr>
      <vt:lpstr>加密系统的可靠性评价</vt:lpstr>
      <vt:lpstr>数字签名技术</vt:lpstr>
      <vt:lpstr>数字签名技术</vt:lpstr>
      <vt:lpstr>数字签名过程演示</vt:lpstr>
      <vt:lpstr>数字签名作用</vt:lpstr>
      <vt:lpstr>网络安全技术的应用</vt:lpstr>
      <vt:lpstr>练习题</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计算机网络及网络安全</dc:title>
  <dc:creator>admin</dc:creator>
  <cp:lastModifiedBy>xb21cn</cp:lastModifiedBy>
  <cp:revision>23</cp:revision>
  <dcterms:created xsi:type="dcterms:W3CDTF">2013-01-01T06:33:30Z</dcterms:created>
  <dcterms:modified xsi:type="dcterms:W3CDTF">2021-11-21T10:33:17Z</dcterms:modified>
</cp:coreProperties>
</file>